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vtt" ContentType="text/vtt"/>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6607" r:id="rId4"/>
    <p:sldMasterId id="2147486659" r:id="rId5"/>
  </p:sldMasterIdLst>
  <p:notesMasterIdLst>
    <p:notesMasterId r:id="rId59"/>
  </p:notesMasterIdLst>
  <p:handoutMasterIdLst>
    <p:handoutMasterId r:id="rId60"/>
  </p:handoutMasterIdLst>
  <p:sldIdLst>
    <p:sldId id="256" r:id="rId6"/>
    <p:sldId id="257" r:id="rId7"/>
    <p:sldId id="261" r:id="rId8"/>
    <p:sldId id="271" r:id="rId9"/>
    <p:sldId id="283" r:id="rId10"/>
    <p:sldId id="2147479544" r:id="rId11"/>
    <p:sldId id="2147479545" r:id="rId12"/>
    <p:sldId id="258" r:id="rId13"/>
    <p:sldId id="276" r:id="rId14"/>
    <p:sldId id="2147479546" r:id="rId15"/>
    <p:sldId id="2147479547" r:id="rId16"/>
    <p:sldId id="2147479548" r:id="rId17"/>
    <p:sldId id="270" r:id="rId18"/>
    <p:sldId id="292" r:id="rId19"/>
    <p:sldId id="2147479549" r:id="rId20"/>
    <p:sldId id="2147479550" r:id="rId21"/>
    <p:sldId id="265" r:id="rId22"/>
    <p:sldId id="264" r:id="rId23"/>
    <p:sldId id="285" r:id="rId24"/>
    <p:sldId id="279" r:id="rId25"/>
    <p:sldId id="277" r:id="rId26"/>
    <p:sldId id="2147479551" r:id="rId27"/>
    <p:sldId id="293" r:id="rId28"/>
    <p:sldId id="267" r:id="rId29"/>
    <p:sldId id="259" r:id="rId30"/>
    <p:sldId id="289" r:id="rId31"/>
    <p:sldId id="286" r:id="rId32"/>
    <p:sldId id="291" r:id="rId33"/>
    <p:sldId id="262" r:id="rId34"/>
    <p:sldId id="295" r:id="rId35"/>
    <p:sldId id="301" r:id="rId36"/>
    <p:sldId id="300" r:id="rId37"/>
    <p:sldId id="282" r:id="rId38"/>
    <p:sldId id="2147479552" r:id="rId39"/>
    <p:sldId id="302" r:id="rId40"/>
    <p:sldId id="296" r:id="rId41"/>
    <p:sldId id="2147479553" r:id="rId42"/>
    <p:sldId id="304" r:id="rId43"/>
    <p:sldId id="297" r:id="rId44"/>
    <p:sldId id="260" r:id="rId45"/>
    <p:sldId id="303" r:id="rId46"/>
    <p:sldId id="298" r:id="rId47"/>
    <p:sldId id="2147479554" r:id="rId48"/>
    <p:sldId id="305" r:id="rId49"/>
    <p:sldId id="307" r:id="rId50"/>
    <p:sldId id="269" r:id="rId51"/>
    <p:sldId id="309" r:id="rId52"/>
    <p:sldId id="308" r:id="rId53"/>
    <p:sldId id="310" r:id="rId54"/>
    <p:sldId id="299" r:id="rId55"/>
    <p:sldId id="311" r:id="rId56"/>
    <p:sldId id="2147479555" r:id="rId57"/>
    <p:sldId id="312" r:id="rId5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B656EC-D568-4EF7-8842-9FA1AE1192C9}">
          <p14:sldIdLst>
            <p14:sldId id="256"/>
            <p14:sldId id="257"/>
            <p14:sldId id="261"/>
            <p14:sldId id="271"/>
            <p14:sldId id="283"/>
          </p14:sldIdLst>
        </p14:section>
        <p14:section name="AI Safety" id="{57DDA9CD-B517-453B-BFCF-B69D0F2E5339}">
          <p14:sldIdLst>
            <p14:sldId id="2147479544"/>
            <p14:sldId id="2147479545"/>
            <p14:sldId id="258"/>
            <p14:sldId id="276"/>
            <p14:sldId id="2147479546"/>
            <p14:sldId id="2147479547"/>
            <p14:sldId id="2147479548"/>
            <p14:sldId id="270"/>
            <p14:sldId id="292"/>
            <p14:sldId id="2147479549"/>
          </p14:sldIdLst>
        </p14:section>
        <p14:section name="Auth with Entra" id="{58E43A3A-7274-4B00-ACCC-3B6837087736}">
          <p14:sldIdLst>
            <p14:sldId id="2147479550"/>
            <p14:sldId id="265"/>
            <p14:sldId id="264"/>
            <p14:sldId id="285"/>
            <p14:sldId id="279"/>
            <p14:sldId id="277"/>
            <p14:sldId id="2147479551"/>
            <p14:sldId id="293"/>
            <p14:sldId id="267"/>
            <p14:sldId id="259"/>
            <p14:sldId id="289"/>
            <p14:sldId id="286"/>
            <p14:sldId id="291"/>
            <p14:sldId id="262"/>
            <p14:sldId id="295"/>
            <p14:sldId id="301"/>
            <p14:sldId id="300"/>
            <p14:sldId id="282"/>
          </p14:sldIdLst>
        </p14:section>
        <p14:section name="Network Security for AI apps" id="{99F0BDE1-604F-4408-BB81-8691183EAC05}">
          <p14:sldIdLst>
            <p14:sldId id="2147479552"/>
            <p14:sldId id="302"/>
            <p14:sldId id="296"/>
            <p14:sldId id="2147479553"/>
            <p14:sldId id="304"/>
            <p14:sldId id="297"/>
            <p14:sldId id="260"/>
            <p14:sldId id="303"/>
            <p14:sldId id="298"/>
          </p14:sldIdLst>
        </p14:section>
        <p14:section name="Continuous Security for AI" id="{559576DD-57A4-4E41-BDA2-719F79581A88}">
          <p14:sldIdLst>
            <p14:sldId id="2147479554"/>
            <p14:sldId id="305"/>
            <p14:sldId id="307"/>
            <p14:sldId id="269"/>
            <p14:sldId id="309"/>
            <p14:sldId id="308"/>
            <p14:sldId id="310"/>
            <p14:sldId id="299"/>
            <p14:sldId id="311"/>
          </p14:sldIdLst>
        </p14:section>
        <p14:section name="Wrap up" id="{D56435BE-5A27-472C-A7F9-8D4E4226F9A7}">
          <p14:sldIdLst>
            <p14:sldId id="2147479555"/>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517410-6A67-7127-7C64-A7C7F4E5A69B}" name="Sarah Young (SECURITY ADVOCATE)" initials="SY" userId="S::sayoung@microsoft.com::752aab58-6749-41f4-85c7-2d7aa6b7f40f" providerId="AD"/>
  <p188:author id="{3AB01B1C-A900-EE43-A2A4-A1AB33750E39}" name="Nikita Emtsov" initials="" userId="S::nikita@stinson.co::f7953377-8472-4c8e-b06a-447c6e2836f9" providerId="AD"/>
  <p188:author id="{63430C28-FEEB-4CD9-696E-E62B5574B793}" name="Daniela Villarreal" initials="DV" userId="S::davillarreal@microsoft.com::9e7c6d12-1693-432a-a03e-39da2fc30d2c" providerId="AD"/>
  <p188:author id="{0906A043-C016-3EBD-8E67-C2733765AF3C}" name="Kiril Kosiak" initials="KK" userId="S::kiril@stinson.co::f2a803e1-cd43-4365-99a1-12fd89accdd8" providerId="AD"/>
  <p188:author id="{557F3E7B-540A-6E82-6170-1B124E2B0BC3}" name="Dan Kershaw" initials="DK" userId="S::dkershaw@microsoft.com::99a6e897-8c54-4354-a739-626fbe28ed78" providerId="AD"/>
  <p188:author id="{6AB03E83-7C85-7011-E033-3715E6DE8400}" name="Eddiana Shylla [Chillibreeze]" initials="" userId="S::eddiana.s@chillibreeze.com::038983b4-a41b-44e9-a4f6-e7a811bf5ac5" providerId="AD"/>
  <p188:author id="{029BBA9C-7C8E-D4FC-419B-D07A082BA1CE}" name="Tina Ying" initials="TY" userId="S::juying@microsoft.com::1da9fe39-9117-4426-a723-84e692e91d64" providerId="AD"/>
  <p188:author id="{526DF9A2-33C5-A206-06EC-FB815EEEF4C6}" name="Pamela Fox" initials="PF" userId="S::pamelafox@microsoft.com::05c421f6-d446-4f2a-8ee0-1060b47b1543"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399"/>
    <a:srgbClr val="FC5A37"/>
    <a:srgbClr val="475244"/>
    <a:srgbClr val="E8E6DF"/>
    <a:srgbClr val="FFF9EA"/>
    <a:srgbClr val="F8E3BB"/>
    <a:srgbClr val="B6F0FE"/>
    <a:srgbClr val="FFFFFF"/>
    <a:srgbClr val="F4364C"/>
    <a:srgbClr val="D4EC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0C4EA7-85C3-4901-964D-33B25436302D}" v="3" dt="2025-08-29T17:35:37.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58435" autoAdjust="0"/>
  </p:normalViewPr>
  <p:slideViewPr>
    <p:cSldViewPr snapToGrid="0">
      <p:cViewPr varScale="1">
        <p:scale>
          <a:sx n="72" d="100"/>
          <a:sy n="72" d="100"/>
        </p:scale>
        <p:origin x="2160" y="18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et Choi (Stinson Communications Inc)" userId="06879060-1dfb-448d-9a49-6512d48ad4e4" providerId="ADAL" clId="{5A6289B4-78F9-4858-BFBA-CDB5697894BF}"/>
    <pc:docChg chg="custSel addSld delSld modSld">
      <pc:chgData name="Janet Choi (Stinson Communications Inc)" userId="06879060-1dfb-448d-9a49-6512d48ad4e4" providerId="ADAL" clId="{5A6289B4-78F9-4858-BFBA-CDB5697894BF}" dt="2025-08-29T17:35:37.403" v="8"/>
      <pc:docMkLst>
        <pc:docMk/>
      </pc:docMkLst>
      <pc:sldChg chg="addSp delSp modSp mod">
        <pc:chgData name="Janet Choi (Stinson Communications Inc)" userId="06879060-1dfb-448d-9a49-6512d48ad4e4" providerId="ADAL" clId="{5A6289B4-78F9-4858-BFBA-CDB5697894BF}" dt="2025-08-19T19:34:39.214" v="0" actId="478"/>
        <pc:sldMkLst>
          <pc:docMk/>
          <pc:sldMk cId="1158196031" sldId="256"/>
        </pc:sldMkLst>
        <pc:spChg chg="add mod">
          <ac:chgData name="Janet Choi (Stinson Communications Inc)" userId="06879060-1dfb-448d-9a49-6512d48ad4e4" providerId="ADAL" clId="{5A6289B4-78F9-4858-BFBA-CDB5697894BF}" dt="2025-08-19T19:34:39.214" v="0" actId="478"/>
          <ac:spMkLst>
            <pc:docMk/>
            <pc:sldMk cId="1158196031" sldId="256"/>
            <ac:spMk id="3" creationId="{639F2934-9C7A-1767-A3A1-AF0C41EADD97}"/>
          </ac:spMkLst>
        </pc:spChg>
      </pc:sldChg>
      <pc:sldChg chg="modSp mod">
        <pc:chgData name="Janet Choi (Stinson Communications Inc)" userId="06879060-1dfb-448d-9a49-6512d48ad4e4" providerId="ADAL" clId="{5A6289B4-78F9-4858-BFBA-CDB5697894BF}" dt="2025-08-19T19:35:15.058" v="5" actId="962"/>
        <pc:sldMkLst>
          <pc:docMk/>
          <pc:sldMk cId="3177559677" sldId="2147479556"/>
        </pc:sldMkLst>
        <pc:grpChg chg="mod">
          <ac:chgData name="Janet Choi (Stinson Communications Inc)" userId="06879060-1dfb-448d-9a49-6512d48ad4e4" providerId="ADAL" clId="{5A6289B4-78F9-4858-BFBA-CDB5697894BF}" dt="2025-08-19T19:35:12.943" v="1" actId="962"/>
          <ac:grpSpMkLst>
            <pc:docMk/>
            <pc:sldMk cId="3177559677" sldId="2147479556"/>
            <ac:grpSpMk id="7" creationId="{EAEE77CC-15D6-8D3B-2A4A-05142FFEC85A}"/>
          </ac:grpSpMkLst>
        </pc:grpChg>
        <pc:grpChg chg="mod">
          <ac:chgData name="Janet Choi (Stinson Communications Inc)" userId="06879060-1dfb-448d-9a49-6512d48ad4e4" providerId="ADAL" clId="{5A6289B4-78F9-4858-BFBA-CDB5697894BF}" dt="2025-08-19T19:35:13.407" v="2" actId="962"/>
          <ac:grpSpMkLst>
            <pc:docMk/>
            <pc:sldMk cId="3177559677" sldId="2147479556"/>
            <ac:grpSpMk id="8" creationId="{DCEDC485-99BA-0C7A-8EBF-DB8F1942786A}"/>
          </ac:grpSpMkLst>
        </pc:grpChg>
        <pc:grpChg chg="mod">
          <ac:chgData name="Janet Choi (Stinson Communications Inc)" userId="06879060-1dfb-448d-9a49-6512d48ad4e4" providerId="ADAL" clId="{5A6289B4-78F9-4858-BFBA-CDB5697894BF}" dt="2025-08-19T19:35:13.887" v="3" actId="962"/>
          <ac:grpSpMkLst>
            <pc:docMk/>
            <pc:sldMk cId="3177559677" sldId="2147479556"/>
            <ac:grpSpMk id="11" creationId="{696BD4EA-B051-17FB-9A0B-8741DD70F971}"/>
          </ac:grpSpMkLst>
        </pc:grpChg>
        <pc:grpChg chg="mod">
          <ac:chgData name="Janet Choi (Stinson Communications Inc)" userId="06879060-1dfb-448d-9a49-6512d48ad4e4" providerId="ADAL" clId="{5A6289B4-78F9-4858-BFBA-CDB5697894BF}" dt="2025-08-19T19:35:14.540" v="4" actId="962"/>
          <ac:grpSpMkLst>
            <pc:docMk/>
            <pc:sldMk cId="3177559677" sldId="2147479556"/>
            <ac:grpSpMk id="14" creationId="{70E7DB47-650C-7B5D-5884-EE94A822DCF5}"/>
          </ac:grpSpMkLst>
        </pc:grpChg>
        <pc:grpChg chg="mod">
          <ac:chgData name="Janet Choi (Stinson Communications Inc)" userId="06879060-1dfb-448d-9a49-6512d48ad4e4" providerId="ADAL" clId="{5A6289B4-78F9-4858-BFBA-CDB5697894BF}" dt="2025-08-19T19:35:15.058" v="5" actId="962"/>
          <ac:grpSpMkLst>
            <pc:docMk/>
            <pc:sldMk cId="3177559677" sldId="2147479556"/>
            <ac:grpSpMk id="18" creationId="{D0D888DD-B93D-EBE4-8D42-4FC465DAD1D3}"/>
          </ac:grpSpMkLst>
        </pc:grpChg>
      </pc:sldChg>
      <pc:sldChg chg="add del">
        <pc:chgData name="Janet Choi (Stinson Communications Inc)" userId="06879060-1dfb-448d-9a49-6512d48ad4e4" providerId="ADAL" clId="{5A6289B4-78F9-4858-BFBA-CDB5697894BF}" dt="2025-08-29T17:35:37.403" v="8"/>
        <pc:sldMkLst>
          <pc:docMk/>
          <pc:sldMk cId="299211924" sldId="2147481752"/>
        </pc:sldMkLst>
      </pc:sldChg>
    </pc:docChg>
  </pc:docChgLst>
  <pc:docChgLst>
    <pc:chgData name="Isabella Cinello (Stinson Communications Inc)" userId="2b908fa1-1634-4577-af8f-ff98ef45ab9b" providerId="ADAL" clId="{CA1C600E-74BD-56BB-8B24-6140052F9AB5}"/>
    <pc:docChg chg="undo custSel addSld delSld modSld delMainMaster modMainMaster modSection">
      <pc:chgData name="Isabella Cinello (Stinson Communications Inc)" userId="2b908fa1-1634-4577-af8f-ff98ef45ab9b" providerId="ADAL" clId="{CA1C600E-74BD-56BB-8B24-6140052F9AB5}" dt="2025-08-18T19:22:18.876" v="556" actId="13244"/>
      <pc:docMkLst>
        <pc:docMk/>
      </pc:docMkLst>
      <pc:sldChg chg="add">
        <pc:chgData name="Isabella Cinello (Stinson Communications Inc)" userId="2b908fa1-1634-4577-af8f-ff98ef45ab9b" providerId="ADAL" clId="{CA1C600E-74BD-56BB-8B24-6140052F9AB5}" dt="2025-08-18T18:20:32.060" v="2"/>
        <pc:sldMkLst>
          <pc:docMk/>
          <pc:sldMk cId="1158196031" sldId="256"/>
        </pc:sldMkLst>
      </pc:sldChg>
      <pc:sldChg chg="add del modTransition setBg">
        <pc:chgData name="Isabella Cinello (Stinson Communications Inc)" userId="2b908fa1-1634-4577-af8f-ff98ef45ab9b" providerId="ADAL" clId="{CA1C600E-74BD-56BB-8B24-6140052F9AB5}" dt="2025-08-18T18:20:32.002" v="1"/>
        <pc:sldMkLst>
          <pc:docMk/>
          <pc:sldMk cId="3617393022" sldId="256"/>
        </pc:sldMkLst>
      </pc:sldChg>
      <pc:sldChg chg="add del">
        <pc:chgData name="Isabella Cinello (Stinson Communications Inc)" userId="2b908fa1-1634-4577-af8f-ff98ef45ab9b" providerId="ADAL" clId="{CA1C600E-74BD-56BB-8B24-6140052F9AB5}" dt="2025-08-18T18:21:09.533" v="6"/>
        <pc:sldMkLst>
          <pc:docMk/>
          <pc:sldMk cId="2378547764" sldId="257"/>
        </pc:sldMkLst>
      </pc:sldChg>
      <pc:sldChg chg="modSp add del mod">
        <pc:chgData name="Isabella Cinello (Stinson Communications Inc)" userId="2b908fa1-1634-4577-af8f-ff98ef45ab9b" providerId="ADAL" clId="{CA1C600E-74BD-56BB-8B24-6140052F9AB5}" dt="2025-08-18T19:11:30.722" v="267" actId="14100"/>
        <pc:sldMkLst>
          <pc:docMk/>
          <pc:sldMk cId="2201678313" sldId="258"/>
        </pc:sldMkLst>
        <pc:spChg chg="mod">
          <ac:chgData name="Isabella Cinello (Stinson Communications Inc)" userId="2b908fa1-1634-4577-af8f-ff98ef45ab9b" providerId="ADAL" clId="{CA1C600E-74BD-56BB-8B24-6140052F9AB5}" dt="2025-08-18T19:11:30.722" v="267" actId="14100"/>
          <ac:spMkLst>
            <pc:docMk/>
            <pc:sldMk cId="2201678313" sldId="258"/>
            <ac:spMk id="24" creationId="{708AAFE1-0D94-CA08-FE2D-520620356298}"/>
          </ac:spMkLst>
        </pc:spChg>
      </pc:sldChg>
      <pc:sldChg chg="del">
        <pc:chgData name="Isabella Cinello (Stinson Communications Inc)" userId="2b908fa1-1634-4577-af8f-ff98ef45ab9b" providerId="ADAL" clId="{CA1C600E-74BD-56BB-8B24-6140052F9AB5}" dt="2025-08-18T18:22:48.272" v="28" actId="2696"/>
        <pc:sldMkLst>
          <pc:docMk/>
          <pc:sldMk cId="2869880380" sldId="258"/>
        </pc:sldMkLst>
      </pc:sldChg>
      <pc:sldChg chg="add del">
        <pc:chgData name="Isabella Cinello (Stinson Communications Inc)" userId="2b908fa1-1634-4577-af8f-ff98ef45ab9b" providerId="ADAL" clId="{CA1C600E-74BD-56BB-8B24-6140052F9AB5}" dt="2025-08-18T18:28:20.603" v="108"/>
        <pc:sldMkLst>
          <pc:docMk/>
          <pc:sldMk cId="415050046" sldId="259"/>
        </pc:sldMkLst>
      </pc:sldChg>
      <pc:sldChg chg="del">
        <pc:chgData name="Isabella Cinello (Stinson Communications Inc)" userId="2b908fa1-1634-4577-af8f-ff98ef45ab9b" providerId="ADAL" clId="{CA1C600E-74BD-56BB-8B24-6140052F9AB5}" dt="2025-08-18T18:22:27.630" v="20" actId="2696"/>
        <pc:sldMkLst>
          <pc:docMk/>
          <pc:sldMk cId="555899388" sldId="259"/>
        </pc:sldMkLst>
      </pc:sldChg>
      <pc:sldChg chg="del">
        <pc:chgData name="Isabella Cinello (Stinson Communications Inc)" userId="2b908fa1-1634-4577-af8f-ff98ef45ab9b" providerId="ADAL" clId="{CA1C600E-74BD-56BB-8B24-6140052F9AB5}" dt="2025-08-18T18:46:01.474" v="176" actId="2696"/>
        <pc:sldMkLst>
          <pc:docMk/>
          <pc:sldMk cId="553664149" sldId="260"/>
        </pc:sldMkLst>
      </pc:sldChg>
      <pc:sldChg chg="add del">
        <pc:chgData name="Isabella Cinello (Stinson Communications Inc)" userId="2b908fa1-1634-4577-af8f-ff98ef45ab9b" providerId="ADAL" clId="{CA1C600E-74BD-56BB-8B24-6140052F9AB5}" dt="2025-08-18T18:47:18.005" v="195"/>
        <pc:sldMkLst>
          <pc:docMk/>
          <pc:sldMk cId="3258472316" sldId="260"/>
        </pc:sldMkLst>
      </pc:sldChg>
      <pc:sldChg chg="add">
        <pc:chgData name="Isabella Cinello (Stinson Communications Inc)" userId="2b908fa1-1634-4577-af8f-ff98ef45ab9b" providerId="ADAL" clId="{CA1C600E-74BD-56BB-8B24-6140052F9AB5}" dt="2025-08-18T18:21:19.314" v="10"/>
        <pc:sldMkLst>
          <pc:docMk/>
          <pc:sldMk cId="865662575" sldId="261"/>
        </pc:sldMkLst>
      </pc:sldChg>
      <pc:sldChg chg="del">
        <pc:chgData name="Isabella Cinello (Stinson Communications Inc)" userId="2b908fa1-1634-4577-af8f-ff98ef45ab9b" providerId="ADAL" clId="{CA1C600E-74BD-56BB-8B24-6140052F9AB5}" dt="2025-08-18T18:20:34.386" v="3" actId="2696"/>
        <pc:sldMkLst>
          <pc:docMk/>
          <pc:sldMk cId="1172619578" sldId="261"/>
        </pc:sldMkLst>
      </pc:sldChg>
      <pc:sldChg chg="add del">
        <pc:chgData name="Isabella Cinello (Stinson Communications Inc)" userId="2b908fa1-1634-4577-af8f-ff98ef45ab9b" providerId="ADAL" clId="{CA1C600E-74BD-56BB-8B24-6140052F9AB5}" dt="2025-08-18T18:21:18.858" v="9"/>
        <pc:sldMkLst>
          <pc:docMk/>
          <pc:sldMk cId="1745550438" sldId="261"/>
        </pc:sldMkLst>
      </pc:sldChg>
      <pc:sldChg chg="modSp add del mod">
        <pc:chgData name="Isabella Cinello (Stinson Communications Inc)" userId="2b908fa1-1634-4577-af8f-ff98ef45ab9b" providerId="ADAL" clId="{CA1C600E-74BD-56BB-8B24-6140052F9AB5}" dt="2025-08-18T18:42:38.712" v="130" actId="1076"/>
        <pc:sldMkLst>
          <pc:docMk/>
          <pc:sldMk cId="3220896261" sldId="262"/>
        </pc:sldMkLst>
        <pc:spChg chg="mod">
          <ac:chgData name="Isabella Cinello (Stinson Communications Inc)" userId="2b908fa1-1634-4577-af8f-ff98ef45ab9b" providerId="ADAL" clId="{CA1C600E-74BD-56BB-8B24-6140052F9AB5}" dt="2025-08-18T18:42:38.712" v="130" actId="1076"/>
          <ac:spMkLst>
            <pc:docMk/>
            <pc:sldMk cId="3220896261" sldId="262"/>
            <ac:spMk id="12" creationId="{7F602C7B-3441-E7FB-7EEA-FED5D14C26FC}"/>
          </ac:spMkLst>
        </pc:spChg>
      </pc:sldChg>
      <pc:sldChg chg="del">
        <pc:chgData name="Isabella Cinello (Stinson Communications Inc)" userId="2b908fa1-1634-4577-af8f-ff98ef45ab9b" providerId="ADAL" clId="{CA1C600E-74BD-56BB-8B24-6140052F9AB5}" dt="2025-08-18T18:29:43.972" v="125" actId="2696"/>
        <pc:sldMkLst>
          <pc:docMk/>
          <pc:sldMk cId="3354112586" sldId="262"/>
        </pc:sldMkLst>
      </pc:sldChg>
      <pc:sldChg chg="del">
        <pc:chgData name="Isabella Cinello (Stinson Communications Inc)" userId="2b908fa1-1634-4577-af8f-ff98ef45ab9b" providerId="ADAL" clId="{CA1C600E-74BD-56BB-8B24-6140052F9AB5}" dt="2025-08-18T18:22:57.099" v="32" actId="2696"/>
        <pc:sldMkLst>
          <pc:docMk/>
          <pc:sldMk cId="1284289303" sldId="263"/>
        </pc:sldMkLst>
      </pc:sldChg>
      <pc:sldChg chg="modSp add del mod">
        <pc:chgData name="Isabella Cinello (Stinson Communications Inc)" userId="2b908fa1-1634-4577-af8f-ff98ef45ab9b" providerId="ADAL" clId="{CA1C600E-74BD-56BB-8B24-6140052F9AB5}" dt="2025-08-18T18:43:06.425" v="133" actId="3626"/>
        <pc:sldMkLst>
          <pc:docMk/>
          <pc:sldMk cId="1107155497" sldId="264"/>
        </pc:sldMkLst>
        <pc:spChg chg="mod">
          <ac:chgData name="Isabella Cinello (Stinson Communications Inc)" userId="2b908fa1-1634-4577-af8f-ff98ef45ab9b" providerId="ADAL" clId="{CA1C600E-74BD-56BB-8B24-6140052F9AB5}" dt="2025-08-18T18:43:06.425" v="133" actId="3626"/>
          <ac:spMkLst>
            <pc:docMk/>
            <pc:sldMk cId="1107155497" sldId="264"/>
            <ac:spMk id="7" creationId="{3DEBA5AD-B47E-C155-48AC-94F5627AF482}"/>
          </ac:spMkLst>
        </pc:spChg>
      </pc:sldChg>
      <pc:sldChg chg="del">
        <pc:chgData name="Isabella Cinello (Stinson Communications Inc)" userId="2b908fa1-1634-4577-af8f-ff98ef45ab9b" providerId="ADAL" clId="{CA1C600E-74BD-56BB-8B24-6140052F9AB5}" dt="2025-08-18T18:24:32.679" v="59" actId="2696"/>
        <pc:sldMkLst>
          <pc:docMk/>
          <pc:sldMk cId="3155535011" sldId="264"/>
        </pc:sldMkLst>
      </pc:sldChg>
      <pc:sldChg chg="add del">
        <pc:chgData name="Isabella Cinello (Stinson Communications Inc)" userId="2b908fa1-1634-4577-af8f-ff98ef45ab9b" providerId="ADAL" clId="{CA1C600E-74BD-56BB-8B24-6140052F9AB5}" dt="2025-08-18T18:24:19.880" v="55" actId="2696"/>
        <pc:sldMkLst>
          <pc:docMk/>
          <pc:sldMk cId="2543595689" sldId="265"/>
        </pc:sldMkLst>
      </pc:sldChg>
      <pc:sldChg chg="modSp add del mod">
        <pc:chgData name="Isabella Cinello (Stinson Communications Inc)" userId="2b908fa1-1634-4577-af8f-ff98ef45ab9b" providerId="ADAL" clId="{CA1C600E-74BD-56BB-8B24-6140052F9AB5}" dt="2025-08-18T18:43:24.697" v="140" actId="115"/>
        <pc:sldMkLst>
          <pc:docMk/>
          <pc:sldMk cId="2905975380" sldId="265"/>
        </pc:sldMkLst>
        <pc:spChg chg="mod">
          <ac:chgData name="Isabella Cinello (Stinson Communications Inc)" userId="2b908fa1-1634-4577-af8f-ff98ef45ab9b" providerId="ADAL" clId="{CA1C600E-74BD-56BB-8B24-6140052F9AB5}" dt="2025-08-18T18:43:22.438" v="139" actId="115"/>
          <ac:spMkLst>
            <pc:docMk/>
            <pc:sldMk cId="2905975380" sldId="265"/>
            <ac:spMk id="5" creationId="{C55C3D64-5F64-F4CF-4E04-F596044A028B}"/>
          </ac:spMkLst>
        </pc:spChg>
        <pc:spChg chg="mod">
          <ac:chgData name="Isabella Cinello (Stinson Communications Inc)" userId="2b908fa1-1634-4577-af8f-ff98ef45ab9b" providerId="ADAL" clId="{CA1C600E-74BD-56BB-8B24-6140052F9AB5}" dt="2025-08-18T18:43:24.697" v="140" actId="115"/>
          <ac:spMkLst>
            <pc:docMk/>
            <pc:sldMk cId="2905975380" sldId="265"/>
            <ac:spMk id="63" creationId="{556F4A38-6346-5D09-793B-866B2EDE939E}"/>
          </ac:spMkLst>
        </pc:spChg>
      </pc:sldChg>
      <pc:sldChg chg="del">
        <pc:chgData name="Isabella Cinello (Stinson Communications Inc)" userId="2b908fa1-1634-4577-af8f-ff98ef45ab9b" providerId="ADAL" clId="{CA1C600E-74BD-56BB-8B24-6140052F9AB5}" dt="2025-08-18T18:24:41.618" v="63" actId="2696"/>
        <pc:sldMkLst>
          <pc:docMk/>
          <pc:sldMk cId="441633146" sldId="266"/>
        </pc:sldMkLst>
      </pc:sldChg>
      <pc:sldChg chg="add del">
        <pc:chgData name="Isabella Cinello (Stinson Communications Inc)" userId="2b908fa1-1634-4577-af8f-ff98ef45ab9b" providerId="ADAL" clId="{CA1C600E-74BD-56BB-8B24-6140052F9AB5}" dt="2025-08-18T18:28:08.691" v="104"/>
        <pc:sldMkLst>
          <pc:docMk/>
          <pc:sldMk cId="538890644" sldId="267"/>
        </pc:sldMkLst>
      </pc:sldChg>
      <pc:sldChg chg="del">
        <pc:chgData name="Isabella Cinello (Stinson Communications Inc)" userId="2b908fa1-1634-4577-af8f-ff98ef45ab9b" providerId="ADAL" clId="{CA1C600E-74BD-56BB-8B24-6140052F9AB5}" dt="2025-08-18T18:27:19.906" v="101" actId="2696"/>
        <pc:sldMkLst>
          <pc:docMk/>
          <pc:sldMk cId="3062941292" sldId="267"/>
        </pc:sldMkLst>
      </pc:sldChg>
      <pc:sldChg chg="del">
        <pc:chgData name="Isabella Cinello (Stinson Communications Inc)" userId="2b908fa1-1634-4577-af8f-ff98ef45ab9b" providerId="ADAL" clId="{CA1C600E-74BD-56BB-8B24-6140052F9AB5}" dt="2025-08-18T18:22:35.729" v="24" actId="2696"/>
        <pc:sldMkLst>
          <pc:docMk/>
          <pc:sldMk cId="1500420270" sldId="268"/>
        </pc:sldMkLst>
      </pc:sldChg>
      <pc:sldChg chg="modSp add del mod">
        <pc:chgData name="Isabella Cinello (Stinson Communications Inc)" userId="2b908fa1-1634-4577-af8f-ff98ef45ab9b" providerId="ADAL" clId="{CA1C600E-74BD-56BB-8B24-6140052F9AB5}" dt="2025-08-18T19:17:09.537" v="510" actId="962"/>
        <pc:sldMkLst>
          <pc:docMk/>
          <pc:sldMk cId="2314821280" sldId="269"/>
        </pc:sldMkLst>
        <pc:spChg chg="mod">
          <ac:chgData name="Isabella Cinello (Stinson Communications Inc)" userId="2b908fa1-1634-4577-af8f-ff98ef45ab9b" providerId="ADAL" clId="{CA1C600E-74BD-56BB-8B24-6140052F9AB5}" dt="2025-08-18T18:48:53.235" v="222" actId="3626"/>
          <ac:spMkLst>
            <pc:docMk/>
            <pc:sldMk cId="2314821280" sldId="269"/>
            <ac:spMk id="5" creationId="{EACB8E41-E59E-83CE-C57B-E85590FD4769}"/>
          </ac:spMkLst>
        </pc:spChg>
        <pc:spChg chg="mod">
          <ac:chgData name="Isabella Cinello (Stinson Communications Inc)" userId="2b908fa1-1634-4577-af8f-ff98ef45ab9b" providerId="ADAL" clId="{CA1C600E-74BD-56BB-8B24-6140052F9AB5}" dt="2025-08-18T19:17:09.537" v="510" actId="962"/>
          <ac:spMkLst>
            <pc:docMk/>
            <pc:sldMk cId="2314821280" sldId="269"/>
            <ac:spMk id="8" creationId="{A93A5564-CB5C-BD8A-4E70-4DCFE8B5F15A}"/>
          </ac:spMkLst>
        </pc:spChg>
      </pc:sldChg>
      <pc:sldChg chg="del">
        <pc:chgData name="Isabella Cinello (Stinson Communications Inc)" userId="2b908fa1-1634-4577-af8f-ff98ef45ab9b" providerId="ADAL" clId="{CA1C600E-74BD-56BB-8B24-6140052F9AB5}" dt="2025-08-18T18:48:30.956" v="216" actId="2696"/>
        <pc:sldMkLst>
          <pc:docMk/>
          <pc:sldMk cId="2531860445" sldId="269"/>
        </pc:sldMkLst>
      </pc:sldChg>
      <pc:sldChg chg="del">
        <pc:chgData name="Isabella Cinello (Stinson Communications Inc)" userId="2b908fa1-1634-4577-af8f-ff98ef45ab9b" providerId="ADAL" clId="{CA1C600E-74BD-56BB-8B24-6140052F9AB5}" dt="2025-08-18T18:23:10.964" v="36" actId="2696"/>
        <pc:sldMkLst>
          <pc:docMk/>
          <pc:sldMk cId="1690756731" sldId="270"/>
        </pc:sldMkLst>
      </pc:sldChg>
      <pc:sldChg chg="modSp add del mod">
        <pc:chgData name="Isabella Cinello (Stinson Communications Inc)" userId="2b908fa1-1634-4577-af8f-ff98ef45ab9b" providerId="ADAL" clId="{CA1C600E-74BD-56BB-8B24-6140052F9AB5}" dt="2025-08-18T19:20:51.403" v="555" actId="3626"/>
        <pc:sldMkLst>
          <pc:docMk/>
          <pc:sldMk cId="2652214319" sldId="270"/>
        </pc:sldMkLst>
        <pc:spChg chg="mod">
          <ac:chgData name="Isabella Cinello (Stinson Communications Inc)" userId="2b908fa1-1634-4577-af8f-ff98ef45ab9b" providerId="ADAL" clId="{CA1C600E-74BD-56BB-8B24-6140052F9AB5}" dt="2025-08-18T19:20:51.403" v="555" actId="3626"/>
          <ac:spMkLst>
            <pc:docMk/>
            <pc:sldMk cId="2652214319" sldId="270"/>
            <ac:spMk id="20" creationId="{89CB3045-5438-6C7A-8A8F-D4F27CB6035E}"/>
          </ac:spMkLst>
        </pc:spChg>
      </pc:sldChg>
      <pc:sldChg chg="add del">
        <pc:chgData name="Isabella Cinello (Stinson Communications Inc)" userId="2b908fa1-1634-4577-af8f-ff98ef45ab9b" providerId="ADAL" clId="{CA1C600E-74BD-56BB-8B24-6140052F9AB5}" dt="2025-08-18T18:21:33.488" v="14"/>
        <pc:sldMkLst>
          <pc:docMk/>
          <pc:sldMk cId="2921111433" sldId="271"/>
        </pc:sldMkLst>
      </pc:sldChg>
      <pc:sldChg chg="del">
        <pc:chgData name="Isabella Cinello (Stinson Communications Inc)" userId="2b908fa1-1634-4577-af8f-ff98ef45ab9b" providerId="ADAL" clId="{CA1C600E-74BD-56BB-8B24-6140052F9AB5}" dt="2025-08-18T18:45:41.775" v="172" actId="2696"/>
        <pc:sldMkLst>
          <pc:docMk/>
          <pc:sldMk cId="4240615583" sldId="272"/>
        </pc:sldMkLst>
      </pc:sldChg>
      <pc:sldChg chg="del">
        <pc:chgData name="Isabella Cinello (Stinson Communications Inc)" userId="2b908fa1-1634-4577-af8f-ff98ef45ab9b" providerId="ADAL" clId="{CA1C600E-74BD-56BB-8B24-6140052F9AB5}" dt="2025-08-18T18:25:39.099" v="73" actId="2696"/>
        <pc:sldMkLst>
          <pc:docMk/>
          <pc:sldMk cId="3143716588" sldId="273"/>
        </pc:sldMkLst>
      </pc:sldChg>
      <pc:sldChg chg="del">
        <pc:chgData name="Isabella Cinello (Stinson Communications Inc)" userId="2b908fa1-1634-4577-af8f-ff98ef45ab9b" providerId="ADAL" clId="{CA1C600E-74BD-56BB-8B24-6140052F9AB5}" dt="2025-08-18T18:48:05.874" v="208" actId="2696"/>
        <pc:sldMkLst>
          <pc:docMk/>
          <pc:sldMk cId="3281368633" sldId="274"/>
        </pc:sldMkLst>
      </pc:sldChg>
      <pc:sldChg chg="del">
        <pc:chgData name="Isabella Cinello (Stinson Communications Inc)" userId="2b908fa1-1634-4577-af8f-ff98ef45ab9b" providerId="ADAL" clId="{CA1C600E-74BD-56BB-8B24-6140052F9AB5}" dt="2025-08-18T18:50:53.124" v="249" actId="2696"/>
        <pc:sldMkLst>
          <pc:docMk/>
          <pc:sldMk cId="1721553370" sldId="275"/>
        </pc:sldMkLst>
      </pc:sldChg>
      <pc:sldChg chg="add del">
        <pc:chgData name="Isabella Cinello (Stinson Communications Inc)" userId="2b908fa1-1634-4577-af8f-ff98ef45ab9b" providerId="ADAL" clId="{CA1C600E-74BD-56BB-8B24-6140052F9AB5}" dt="2025-08-18T18:23:04.559" v="35"/>
        <pc:sldMkLst>
          <pc:docMk/>
          <pc:sldMk cId="2218937596" sldId="276"/>
        </pc:sldMkLst>
      </pc:sldChg>
      <pc:sldChg chg="add del">
        <pc:chgData name="Isabella Cinello (Stinson Communications Inc)" userId="2b908fa1-1634-4577-af8f-ff98ef45ab9b" providerId="ADAL" clId="{CA1C600E-74BD-56BB-8B24-6140052F9AB5}" dt="2025-08-18T18:26:50.633" v="92"/>
        <pc:sldMkLst>
          <pc:docMk/>
          <pc:sldMk cId="2708010739" sldId="277"/>
        </pc:sldMkLst>
      </pc:sldChg>
      <pc:sldChg chg="add del">
        <pc:chgData name="Isabella Cinello (Stinson Communications Inc)" userId="2b908fa1-1634-4577-af8f-ff98ef45ab9b" providerId="ADAL" clId="{CA1C600E-74BD-56BB-8B24-6140052F9AB5}" dt="2025-08-18T18:26:37.268" v="88"/>
        <pc:sldMkLst>
          <pc:docMk/>
          <pc:sldMk cId="3189435296" sldId="279"/>
        </pc:sldMkLst>
      </pc:sldChg>
      <pc:sldChg chg="del">
        <pc:chgData name="Isabella Cinello (Stinson Communications Inc)" userId="2b908fa1-1634-4577-af8f-ff98ef45ab9b" providerId="ADAL" clId="{CA1C600E-74BD-56BB-8B24-6140052F9AB5}" dt="2025-08-18T18:24:49.870" v="67" actId="2696"/>
        <pc:sldMkLst>
          <pc:docMk/>
          <pc:sldMk cId="1989104933" sldId="281"/>
        </pc:sldMkLst>
      </pc:sldChg>
      <pc:sldChg chg="del">
        <pc:chgData name="Isabella Cinello (Stinson Communications Inc)" userId="2b908fa1-1634-4577-af8f-ff98ef45ab9b" providerId="ADAL" clId="{CA1C600E-74BD-56BB-8B24-6140052F9AB5}" dt="2025-08-18T18:44:16.461" v="152" actId="2696"/>
        <pc:sldMkLst>
          <pc:docMk/>
          <pc:sldMk cId="598799090" sldId="282"/>
        </pc:sldMkLst>
      </pc:sldChg>
      <pc:sldChg chg="add del">
        <pc:chgData name="Isabella Cinello (Stinson Communications Inc)" userId="2b908fa1-1634-4577-af8f-ff98ef45ab9b" providerId="ADAL" clId="{CA1C600E-74BD-56BB-8B24-6140052F9AB5}" dt="2025-08-18T18:45:28.886" v="167"/>
        <pc:sldMkLst>
          <pc:docMk/>
          <pc:sldMk cId="2880306875" sldId="282"/>
        </pc:sldMkLst>
      </pc:sldChg>
      <pc:sldChg chg="add del">
        <pc:chgData name="Isabella Cinello (Stinson Communications Inc)" userId="2b908fa1-1634-4577-af8f-ff98ef45ab9b" providerId="ADAL" clId="{CA1C600E-74BD-56BB-8B24-6140052F9AB5}" dt="2025-08-18T18:22:09.447" v="19"/>
        <pc:sldMkLst>
          <pc:docMk/>
          <pc:sldMk cId="2340904658" sldId="283"/>
        </pc:sldMkLst>
      </pc:sldChg>
      <pc:sldChg chg="del">
        <pc:chgData name="Isabella Cinello (Stinson Communications Inc)" userId="2b908fa1-1634-4577-af8f-ff98ef45ab9b" providerId="ADAL" clId="{CA1C600E-74BD-56BB-8B24-6140052F9AB5}" dt="2025-08-18T18:23:29.599" v="44" actId="2696"/>
        <pc:sldMkLst>
          <pc:docMk/>
          <pc:sldMk cId="1423224212" sldId="284"/>
        </pc:sldMkLst>
      </pc:sldChg>
      <pc:sldChg chg="add del">
        <pc:chgData name="Isabella Cinello (Stinson Communications Inc)" userId="2b908fa1-1634-4577-af8f-ff98ef45ab9b" providerId="ADAL" clId="{CA1C600E-74BD-56BB-8B24-6140052F9AB5}" dt="2025-08-18T18:26:20.059" v="84"/>
        <pc:sldMkLst>
          <pc:docMk/>
          <pc:sldMk cId="3752215228" sldId="285"/>
        </pc:sldMkLst>
      </pc:sldChg>
      <pc:sldChg chg="add del">
        <pc:chgData name="Isabella Cinello (Stinson Communications Inc)" userId="2b908fa1-1634-4577-af8f-ff98ef45ab9b" providerId="ADAL" clId="{CA1C600E-74BD-56BB-8B24-6140052F9AB5}" dt="2025-08-18T18:29:18.163" v="118"/>
        <pc:sldMkLst>
          <pc:docMk/>
          <pc:sldMk cId="3813298310" sldId="286"/>
        </pc:sldMkLst>
      </pc:sldChg>
      <pc:sldChg chg="del">
        <pc:chgData name="Isabella Cinello (Stinson Communications Inc)" userId="2b908fa1-1634-4577-af8f-ff98ef45ab9b" providerId="ADAL" clId="{CA1C600E-74BD-56BB-8B24-6140052F9AB5}" dt="2025-08-18T18:23:19.998" v="40" actId="2696"/>
        <pc:sldMkLst>
          <pc:docMk/>
          <pc:sldMk cId="3102063728" sldId="287"/>
        </pc:sldMkLst>
      </pc:sldChg>
      <pc:sldChg chg="del">
        <pc:chgData name="Isabella Cinello (Stinson Communications Inc)" userId="2b908fa1-1634-4577-af8f-ff98ef45ab9b" providerId="ADAL" clId="{CA1C600E-74BD-56BB-8B24-6140052F9AB5}" dt="2025-08-18T18:27:00.546" v="93" actId="2696"/>
        <pc:sldMkLst>
          <pc:docMk/>
          <pc:sldMk cId="674753845" sldId="289"/>
        </pc:sldMkLst>
      </pc:sldChg>
      <pc:sldChg chg="modSp add del mod">
        <pc:chgData name="Isabella Cinello (Stinson Communications Inc)" userId="2b908fa1-1634-4577-af8f-ff98ef45ab9b" providerId="ADAL" clId="{CA1C600E-74BD-56BB-8B24-6140052F9AB5}" dt="2025-08-18T18:42:54.104" v="132" actId="3626"/>
        <pc:sldMkLst>
          <pc:docMk/>
          <pc:sldMk cId="909658737" sldId="289"/>
        </pc:sldMkLst>
        <pc:spChg chg="mod">
          <ac:chgData name="Isabella Cinello (Stinson Communications Inc)" userId="2b908fa1-1634-4577-af8f-ff98ef45ab9b" providerId="ADAL" clId="{CA1C600E-74BD-56BB-8B24-6140052F9AB5}" dt="2025-08-18T18:42:54.104" v="132" actId="3626"/>
          <ac:spMkLst>
            <pc:docMk/>
            <pc:sldMk cId="909658737" sldId="289"/>
            <ac:spMk id="7" creationId="{EB97573A-8A71-731C-BD96-EC1DC1EAE8E8}"/>
          </ac:spMkLst>
        </pc:spChg>
      </pc:sldChg>
      <pc:sldChg chg="del">
        <pc:chgData name="Isabella Cinello (Stinson Communications Inc)" userId="2b908fa1-1634-4577-af8f-ff98ef45ab9b" providerId="ADAL" clId="{CA1C600E-74BD-56BB-8B24-6140052F9AB5}" dt="2025-08-18T18:23:40.661" v="48" actId="2696"/>
        <pc:sldMkLst>
          <pc:docMk/>
          <pc:sldMk cId="3779695979" sldId="290"/>
        </pc:sldMkLst>
      </pc:sldChg>
      <pc:sldChg chg="del">
        <pc:chgData name="Isabella Cinello (Stinson Communications Inc)" userId="2b908fa1-1634-4577-af8f-ff98ef45ab9b" providerId="ADAL" clId="{CA1C600E-74BD-56BB-8B24-6140052F9AB5}" dt="2025-08-18T18:26:45.078" v="89" actId="2696"/>
        <pc:sldMkLst>
          <pc:docMk/>
          <pc:sldMk cId="1348648401" sldId="291"/>
        </pc:sldMkLst>
      </pc:sldChg>
      <pc:sldChg chg="modSp add del">
        <pc:chgData name="Isabella Cinello (Stinson Communications Inc)" userId="2b908fa1-1634-4577-af8f-ff98ef45ab9b" providerId="ADAL" clId="{CA1C600E-74BD-56BB-8B24-6140052F9AB5}" dt="2025-08-18T18:29:38.524" v="124" actId="20577"/>
        <pc:sldMkLst>
          <pc:docMk/>
          <pc:sldMk cId="2668845759" sldId="291"/>
        </pc:sldMkLst>
        <pc:spChg chg="mod">
          <ac:chgData name="Isabella Cinello (Stinson Communications Inc)" userId="2b908fa1-1634-4577-af8f-ff98ef45ab9b" providerId="ADAL" clId="{CA1C600E-74BD-56BB-8B24-6140052F9AB5}" dt="2025-08-18T18:29:38.524" v="124" actId="20577"/>
          <ac:spMkLst>
            <pc:docMk/>
            <pc:sldMk cId="2668845759" sldId="291"/>
            <ac:spMk id="4" creationId="{74B2CE0B-840C-939D-CE27-CC1F3B780CC7}"/>
          </ac:spMkLst>
        </pc:spChg>
      </pc:sldChg>
      <pc:sldChg chg="add del">
        <pc:chgData name="Isabella Cinello (Stinson Communications Inc)" userId="2b908fa1-1634-4577-af8f-ff98ef45ab9b" providerId="ADAL" clId="{CA1C600E-74BD-56BB-8B24-6140052F9AB5}" dt="2025-08-18T18:24:26.293" v="58"/>
        <pc:sldMkLst>
          <pc:docMk/>
          <pc:sldMk cId="2599534332" sldId="292"/>
        </pc:sldMkLst>
      </pc:sldChg>
      <pc:sldChg chg="add del">
        <pc:chgData name="Isabella Cinello (Stinson Communications Inc)" userId="2b908fa1-1634-4577-af8f-ff98ef45ab9b" providerId="ADAL" clId="{CA1C600E-74BD-56BB-8B24-6140052F9AB5}" dt="2025-08-18T18:27:14.271" v="100"/>
        <pc:sldMkLst>
          <pc:docMk/>
          <pc:sldMk cId="929821119" sldId="293"/>
        </pc:sldMkLst>
      </pc:sldChg>
      <pc:sldChg chg="del">
        <pc:chgData name="Isabella Cinello (Stinson Communications Inc)" userId="2b908fa1-1634-4577-af8f-ff98ef45ab9b" providerId="ADAL" clId="{CA1C600E-74BD-56BB-8B24-6140052F9AB5}" dt="2025-08-18T18:26:14.267" v="81" actId="2696"/>
        <pc:sldMkLst>
          <pc:docMk/>
          <pc:sldMk cId="2759410296" sldId="294"/>
        </pc:sldMkLst>
      </pc:sldChg>
      <pc:sldChg chg="modSp add del mod">
        <pc:chgData name="Isabella Cinello (Stinson Communications Inc)" userId="2b908fa1-1634-4577-af8f-ff98ef45ab9b" providerId="ADAL" clId="{CA1C600E-74BD-56BB-8B24-6140052F9AB5}" dt="2025-08-18T18:43:48.645" v="147" actId="20577"/>
        <pc:sldMkLst>
          <pc:docMk/>
          <pc:sldMk cId="2498094816" sldId="295"/>
        </pc:sldMkLst>
        <pc:spChg chg="mod">
          <ac:chgData name="Isabella Cinello (Stinson Communications Inc)" userId="2b908fa1-1634-4577-af8f-ff98ef45ab9b" providerId="ADAL" clId="{CA1C600E-74BD-56BB-8B24-6140052F9AB5}" dt="2025-08-18T18:43:48.645" v="147" actId="20577"/>
          <ac:spMkLst>
            <pc:docMk/>
            <pc:sldMk cId="2498094816" sldId="295"/>
            <ac:spMk id="17" creationId="{5864C294-CD68-2F54-D910-C569B0D823E9}"/>
          </ac:spMkLst>
        </pc:spChg>
      </pc:sldChg>
      <pc:sldChg chg="add del">
        <pc:chgData name="Isabella Cinello (Stinson Communications Inc)" userId="2b908fa1-1634-4577-af8f-ff98ef45ab9b" providerId="ADAL" clId="{CA1C600E-74BD-56BB-8B24-6140052F9AB5}" dt="2025-08-18T18:46:06.918" v="179"/>
        <pc:sldMkLst>
          <pc:docMk/>
          <pc:sldMk cId="2587472247" sldId="296"/>
        </pc:sldMkLst>
      </pc:sldChg>
      <pc:sldChg chg="del">
        <pc:chgData name="Isabella Cinello (Stinson Communications Inc)" userId="2b908fa1-1634-4577-af8f-ff98ef45ab9b" providerId="ADAL" clId="{CA1C600E-74BD-56BB-8B24-6140052F9AB5}" dt="2025-08-18T18:26:31.548" v="85" actId="2696"/>
        <pc:sldMkLst>
          <pc:docMk/>
          <pc:sldMk cId="804467700" sldId="297"/>
        </pc:sldMkLst>
      </pc:sldChg>
      <pc:sldChg chg="add del">
        <pc:chgData name="Isabella Cinello (Stinson Communications Inc)" userId="2b908fa1-1634-4577-af8f-ff98ef45ab9b" providerId="ADAL" clId="{CA1C600E-74BD-56BB-8B24-6140052F9AB5}" dt="2025-08-18T18:46:56.300" v="191"/>
        <pc:sldMkLst>
          <pc:docMk/>
          <pc:sldMk cId="2055078028" sldId="297"/>
        </pc:sldMkLst>
      </pc:sldChg>
      <pc:sldChg chg="del">
        <pc:chgData name="Isabella Cinello (Stinson Communications Inc)" userId="2b908fa1-1634-4577-af8f-ff98ef45ab9b" providerId="ADAL" clId="{CA1C600E-74BD-56BB-8B24-6140052F9AB5}" dt="2025-08-18T18:28:14.647" v="105" actId="2696"/>
        <pc:sldMkLst>
          <pc:docMk/>
          <pc:sldMk cId="1046773284" sldId="298"/>
        </pc:sldMkLst>
      </pc:sldChg>
      <pc:sldChg chg="add del">
        <pc:chgData name="Isabella Cinello (Stinson Communications Inc)" userId="2b908fa1-1634-4577-af8f-ff98ef45ab9b" providerId="ADAL" clId="{CA1C600E-74BD-56BB-8B24-6140052F9AB5}" dt="2025-08-18T18:47:52.241" v="203"/>
        <pc:sldMkLst>
          <pc:docMk/>
          <pc:sldMk cId="1859229493" sldId="298"/>
        </pc:sldMkLst>
      </pc:sldChg>
      <pc:sldChg chg="modSp add del mod">
        <pc:chgData name="Isabella Cinello (Stinson Communications Inc)" userId="2b908fa1-1634-4577-af8f-ff98ef45ab9b" providerId="ADAL" clId="{CA1C600E-74BD-56BB-8B24-6140052F9AB5}" dt="2025-08-18T19:18:15.350" v="527" actId="167"/>
        <pc:sldMkLst>
          <pc:docMk/>
          <pc:sldMk cId="2544226381" sldId="299"/>
        </pc:sldMkLst>
        <pc:spChg chg="mod">
          <ac:chgData name="Isabella Cinello (Stinson Communications Inc)" userId="2b908fa1-1634-4577-af8f-ff98ef45ab9b" providerId="ADAL" clId="{CA1C600E-74BD-56BB-8B24-6140052F9AB5}" dt="2025-08-18T19:18:02.788" v="525" actId="167"/>
          <ac:spMkLst>
            <pc:docMk/>
            <pc:sldMk cId="2544226381" sldId="299"/>
            <ac:spMk id="2" creationId="{01CE472E-675A-C47E-6203-F64FB316F6FB}"/>
          </ac:spMkLst>
        </pc:spChg>
        <pc:spChg chg="mod ord">
          <ac:chgData name="Isabella Cinello (Stinson Communications Inc)" userId="2b908fa1-1634-4577-af8f-ff98ef45ab9b" providerId="ADAL" clId="{CA1C600E-74BD-56BB-8B24-6140052F9AB5}" dt="2025-08-18T19:18:15.350" v="527" actId="167"/>
          <ac:spMkLst>
            <pc:docMk/>
            <pc:sldMk cId="2544226381" sldId="299"/>
            <ac:spMk id="3" creationId="{FB85A9A9-7BCF-5F38-879E-375862E29732}"/>
          </ac:spMkLst>
        </pc:spChg>
        <pc:spChg chg="mod">
          <ac:chgData name="Isabella Cinello (Stinson Communications Inc)" userId="2b908fa1-1634-4577-af8f-ff98ef45ab9b" providerId="ADAL" clId="{CA1C600E-74BD-56BB-8B24-6140052F9AB5}" dt="2025-08-18T19:18:02.788" v="525" actId="167"/>
          <ac:spMkLst>
            <pc:docMk/>
            <pc:sldMk cId="2544226381" sldId="299"/>
            <ac:spMk id="5" creationId="{7F603178-80FB-7092-B017-73152ED30C38}"/>
          </ac:spMkLst>
        </pc:spChg>
        <pc:spChg chg="mod">
          <ac:chgData name="Isabella Cinello (Stinson Communications Inc)" userId="2b908fa1-1634-4577-af8f-ff98ef45ab9b" providerId="ADAL" clId="{CA1C600E-74BD-56BB-8B24-6140052F9AB5}" dt="2025-08-18T19:18:15.350" v="527" actId="167"/>
          <ac:spMkLst>
            <pc:docMk/>
            <pc:sldMk cId="2544226381" sldId="299"/>
            <ac:spMk id="7" creationId="{402F76D2-7D37-1253-2498-1C34287F8FA8}"/>
          </ac:spMkLst>
        </pc:spChg>
        <pc:spChg chg="mod">
          <ac:chgData name="Isabella Cinello (Stinson Communications Inc)" userId="2b908fa1-1634-4577-af8f-ff98ef45ab9b" providerId="ADAL" clId="{CA1C600E-74BD-56BB-8B24-6140052F9AB5}" dt="2025-08-18T19:18:15.350" v="527" actId="167"/>
          <ac:spMkLst>
            <pc:docMk/>
            <pc:sldMk cId="2544226381" sldId="299"/>
            <ac:spMk id="10" creationId="{E5D94F88-22DA-3873-0EA7-1CE4D2857E66}"/>
          </ac:spMkLst>
        </pc:spChg>
        <pc:spChg chg="mod">
          <ac:chgData name="Isabella Cinello (Stinson Communications Inc)" userId="2b908fa1-1634-4577-af8f-ff98ef45ab9b" providerId="ADAL" clId="{CA1C600E-74BD-56BB-8B24-6140052F9AB5}" dt="2025-08-18T19:18:15.350" v="527" actId="167"/>
          <ac:spMkLst>
            <pc:docMk/>
            <pc:sldMk cId="2544226381" sldId="299"/>
            <ac:spMk id="17" creationId="{03AD26F6-9518-39E3-3D01-4617A71BEEEA}"/>
          </ac:spMkLst>
        </pc:spChg>
      </pc:sldChg>
      <pc:sldChg chg="modSp add del">
        <pc:chgData name="Isabella Cinello (Stinson Communications Inc)" userId="2b908fa1-1634-4577-af8f-ff98ef45ab9b" providerId="ADAL" clId="{CA1C600E-74BD-56BB-8B24-6140052F9AB5}" dt="2025-08-18T18:44:59.385" v="163" actId="13926"/>
        <pc:sldMkLst>
          <pc:docMk/>
          <pc:sldMk cId="2837837006" sldId="300"/>
        </pc:sldMkLst>
        <pc:spChg chg="mod">
          <ac:chgData name="Isabella Cinello (Stinson Communications Inc)" userId="2b908fa1-1634-4577-af8f-ff98ef45ab9b" providerId="ADAL" clId="{CA1C600E-74BD-56BB-8B24-6140052F9AB5}" dt="2025-08-18T18:44:59.385" v="163" actId="13926"/>
          <ac:spMkLst>
            <pc:docMk/>
            <pc:sldMk cId="2837837006" sldId="300"/>
            <ac:spMk id="4" creationId="{8A386237-B35E-134F-5F19-CE504AA6C371}"/>
          </ac:spMkLst>
        </pc:spChg>
        <pc:spChg chg="mod">
          <ac:chgData name="Isabella Cinello (Stinson Communications Inc)" userId="2b908fa1-1634-4577-af8f-ff98ef45ab9b" providerId="ADAL" clId="{CA1C600E-74BD-56BB-8B24-6140052F9AB5}" dt="2025-08-18T18:44:46.597" v="159" actId="13926"/>
          <ac:spMkLst>
            <pc:docMk/>
            <pc:sldMk cId="2837837006" sldId="300"/>
            <ac:spMk id="11" creationId="{27D6060F-B2F4-DFD9-E975-0153BF6D008F}"/>
          </ac:spMkLst>
        </pc:spChg>
      </pc:sldChg>
      <pc:sldChg chg="del">
        <pc:chgData name="Isabella Cinello (Stinson Communications Inc)" userId="2b908fa1-1634-4577-af8f-ff98ef45ab9b" providerId="ADAL" clId="{CA1C600E-74BD-56BB-8B24-6140052F9AB5}" dt="2025-08-18T18:28:31.755" v="109" actId="2696"/>
        <pc:sldMkLst>
          <pc:docMk/>
          <pc:sldMk cId="4211948346" sldId="300"/>
        </pc:sldMkLst>
      </pc:sldChg>
      <pc:sldChg chg="add del">
        <pc:chgData name="Isabella Cinello (Stinson Communications Inc)" userId="2b908fa1-1634-4577-af8f-ff98ef45ab9b" providerId="ADAL" clId="{CA1C600E-74BD-56BB-8B24-6140052F9AB5}" dt="2025-08-18T18:44:09.937" v="151"/>
        <pc:sldMkLst>
          <pc:docMk/>
          <pc:sldMk cId="2218506171" sldId="301"/>
        </pc:sldMkLst>
      </pc:sldChg>
      <pc:sldChg chg="del">
        <pc:chgData name="Isabella Cinello (Stinson Communications Inc)" userId="2b908fa1-1634-4577-af8f-ff98ef45ab9b" providerId="ADAL" clId="{CA1C600E-74BD-56BB-8B24-6140052F9AB5}" dt="2025-08-18T18:29:11.106" v="115" actId="2696"/>
        <pc:sldMkLst>
          <pc:docMk/>
          <pc:sldMk cId="3215030568" sldId="301"/>
        </pc:sldMkLst>
      </pc:sldChg>
      <pc:sldChg chg="modSp add del">
        <pc:chgData name="Isabella Cinello (Stinson Communications Inc)" userId="2b908fa1-1634-4577-af8f-ff98ef45ab9b" providerId="ADAL" clId="{CA1C600E-74BD-56BB-8B24-6140052F9AB5}" dt="2025-08-18T19:15:17.392" v="290" actId="167"/>
        <pc:sldMkLst>
          <pc:docMk/>
          <pc:sldMk cId="1044967776" sldId="302"/>
        </pc:sldMkLst>
        <pc:spChg chg="mod">
          <ac:chgData name="Isabella Cinello (Stinson Communications Inc)" userId="2b908fa1-1634-4577-af8f-ff98ef45ab9b" providerId="ADAL" clId="{CA1C600E-74BD-56BB-8B24-6140052F9AB5}" dt="2025-08-18T19:14:43.890" v="279" actId="167"/>
          <ac:spMkLst>
            <pc:docMk/>
            <pc:sldMk cId="1044967776" sldId="302"/>
            <ac:spMk id="2" creationId="{8A8B8375-F0BA-8A8C-4E20-D2E012649F47}"/>
          </ac:spMkLst>
        </pc:spChg>
        <pc:spChg chg="mod">
          <ac:chgData name="Isabella Cinello (Stinson Communications Inc)" userId="2b908fa1-1634-4577-af8f-ff98ef45ab9b" providerId="ADAL" clId="{CA1C600E-74BD-56BB-8B24-6140052F9AB5}" dt="2025-08-18T19:15:17.392" v="290" actId="167"/>
          <ac:spMkLst>
            <pc:docMk/>
            <pc:sldMk cId="1044967776" sldId="302"/>
            <ac:spMk id="3" creationId="{427E0CFF-0B26-DB45-86F3-C8E8444DCD71}"/>
          </ac:spMkLst>
        </pc:spChg>
        <pc:spChg chg="mod">
          <ac:chgData name="Isabella Cinello (Stinson Communications Inc)" userId="2b908fa1-1634-4577-af8f-ff98ef45ab9b" providerId="ADAL" clId="{CA1C600E-74BD-56BB-8B24-6140052F9AB5}" dt="2025-08-18T19:15:17.392" v="290" actId="167"/>
          <ac:spMkLst>
            <pc:docMk/>
            <pc:sldMk cId="1044967776" sldId="302"/>
            <ac:spMk id="5" creationId="{512ADCA3-5065-9609-B2A1-C57957B56912}"/>
          </ac:spMkLst>
        </pc:spChg>
        <pc:spChg chg="mod">
          <ac:chgData name="Isabella Cinello (Stinson Communications Inc)" userId="2b908fa1-1634-4577-af8f-ff98ef45ab9b" providerId="ADAL" clId="{CA1C600E-74BD-56BB-8B24-6140052F9AB5}" dt="2025-08-18T19:15:17.392" v="290" actId="167"/>
          <ac:spMkLst>
            <pc:docMk/>
            <pc:sldMk cId="1044967776" sldId="302"/>
            <ac:spMk id="6" creationId="{7A093666-03B7-2369-F705-148106CB71BF}"/>
          </ac:spMkLst>
        </pc:spChg>
        <pc:spChg chg="mod">
          <ac:chgData name="Isabella Cinello (Stinson Communications Inc)" userId="2b908fa1-1634-4577-af8f-ff98ef45ab9b" providerId="ADAL" clId="{CA1C600E-74BD-56BB-8B24-6140052F9AB5}" dt="2025-08-18T19:14:43.890" v="279" actId="167"/>
          <ac:spMkLst>
            <pc:docMk/>
            <pc:sldMk cId="1044967776" sldId="302"/>
            <ac:spMk id="7" creationId="{048D4393-486F-D0AF-B9AC-CC05A1577EF2}"/>
          </ac:spMkLst>
        </pc:spChg>
        <pc:spChg chg="mod">
          <ac:chgData name="Isabella Cinello (Stinson Communications Inc)" userId="2b908fa1-1634-4577-af8f-ff98ef45ab9b" providerId="ADAL" clId="{CA1C600E-74BD-56BB-8B24-6140052F9AB5}" dt="2025-08-18T19:14:53.154" v="284" actId="167"/>
          <ac:spMkLst>
            <pc:docMk/>
            <pc:sldMk cId="1044967776" sldId="302"/>
            <ac:spMk id="8" creationId="{FFBDED21-9AFF-3BED-0C0C-A1B07BE49492}"/>
          </ac:spMkLst>
        </pc:spChg>
        <pc:spChg chg="mod">
          <ac:chgData name="Isabella Cinello (Stinson Communications Inc)" userId="2b908fa1-1634-4577-af8f-ff98ef45ab9b" providerId="ADAL" clId="{CA1C600E-74BD-56BB-8B24-6140052F9AB5}" dt="2025-08-18T19:15:17.392" v="290" actId="167"/>
          <ac:spMkLst>
            <pc:docMk/>
            <pc:sldMk cId="1044967776" sldId="302"/>
            <ac:spMk id="9" creationId="{21DA1D8E-2AB7-EC9E-0B32-A4993620BA1F}"/>
          </ac:spMkLst>
        </pc:spChg>
        <pc:spChg chg="mod">
          <ac:chgData name="Isabella Cinello (Stinson Communications Inc)" userId="2b908fa1-1634-4577-af8f-ff98ef45ab9b" providerId="ADAL" clId="{CA1C600E-74BD-56BB-8B24-6140052F9AB5}" dt="2025-08-18T19:14:49.859" v="282" actId="167"/>
          <ac:spMkLst>
            <pc:docMk/>
            <pc:sldMk cId="1044967776" sldId="302"/>
            <ac:spMk id="10" creationId="{D19F10B2-9897-5906-A71C-ED9F6815F817}"/>
          </ac:spMkLst>
        </pc:spChg>
        <pc:spChg chg="mod">
          <ac:chgData name="Isabella Cinello (Stinson Communications Inc)" userId="2b908fa1-1634-4577-af8f-ff98ef45ab9b" providerId="ADAL" clId="{CA1C600E-74BD-56BB-8B24-6140052F9AB5}" dt="2025-08-18T19:15:17.392" v="290" actId="167"/>
          <ac:spMkLst>
            <pc:docMk/>
            <pc:sldMk cId="1044967776" sldId="302"/>
            <ac:spMk id="14" creationId="{4AA437BA-FD92-B82D-154B-2EF758624E7E}"/>
          </ac:spMkLst>
        </pc:spChg>
        <pc:spChg chg="mod">
          <ac:chgData name="Isabella Cinello (Stinson Communications Inc)" userId="2b908fa1-1634-4577-af8f-ff98ef45ab9b" providerId="ADAL" clId="{CA1C600E-74BD-56BB-8B24-6140052F9AB5}" dt="2025-08-18T19:15:17.392" v="290" actId="167"/>
          <ac:spMkLst>
            <pc:docMk/>
            <pc:sldMk cId="1044967776" sldId="302"/>
            <ac:spMk id="17" creationId="{7382059A-3ADF-0071-FF9F-861248D408DD}"/>
          </ac:spMkLst>
        </pc:spChg>
        <pc:spChg chg="mod">
          <ac:chgData name="Isabella Cinello (Stinson Communications Inc)" userId="2b908fa1-1634-4577-af8f-ff98ef45ab9b" providerId="ADAL" clId="{CA1C600E-74BD-56BB-8B24-6140052F9AB5}" dt="2025-08-18T19:15:17.392" v="290" actId="167"/>
          <ac:spMkLst>
            <pc:docMk/>
            <pc:sldMk cId="1044967776" sldId="302"/>
            <ac:spMk id="21" creationId="{3D63A6BC-F717-6BEE-D8F6-FC1CF2AD66B8}"/>
          </ac:spMkLst>
        </pc:spChg>
        <pc:spChg chg="mod">
          <ac:chgData name="Isabella Cinello (Stinson Communications Inc)" userId="2b908fa1-1634-4577-af8f-ff98ef45ab9b" providerId="ADAL" clId="{CA1C600E-74BD-56BB-8B24-6140052F9AB5}" dt="2025-08-18T19:15:17.392" v="290" actId="167"/>
          <ac:spMkLst>
            <pc:docMk/>
            <pc:sldMk cId="1044967776" sldId="302"/>
            <ac:spMk id="22" creationId="{57F1D30F-BB68-3A5E-6525-F72AB6CE9850}"/>
          </ac:spMkLst>
        </pc:spChg>
        <pc:spChg chg="mod">
          <ac:chgData name="Isabella Cinello (Stinson Communications Inc)" userId="2b908fa1-1634-4577-af8f-ff98ef45ab9b" providerId="ADAL" clId="{CA1C600E-74BD-56BB-8B24-6140052F9AB5}" dt="2025-08-18T19:15:06.017" v="287" actId="167"/>
          <ac:spMkLst>
            <pc:docMk/>
            <pc:sldMk cId="1044967776" sldId="302"/>
            <ac:spMk id="23" creationId="{98136290-9A93-EF58-5B91-4EC8913985FA}"/>
          </ac:spMkLst>
        </pc:spChg>
        <pc:spChg chg="mod">
          <ac:chgData name="Isabella Cinello (Stinson Communications Inc)" userId="2b908fa1-1634-4577-af8f-ff98ef45ab9b" providerId="ADAL" clId="{CA1C600E-74BD-56BB-8B24-6140052F9AB5}" dt="2025-08-18T19:14:35.927" v="278" actId="167"/>
          <ac:spMkLst>
            <pc:docMk/>
            <pc:sldMk cId="1044967776" sldId="302"/>
            <ac:spMk id="24" creationId="{C15E0AE8-4252-E99A-7F3C-659D29DC6E5E}"/>
          </ac:spMkLst>
        </pc:spChg>
        <pc:spChg chg="mod">
          <ac:chgData name="Isabella Cinello (Stinson Communications Inc)" userId="2b908fa1-1634-4577-af8f-ff98ef45ab9b" providerId="ADAL" clId="{CA1C600E-74BD-56BB-8B24-6140052F9AB5}" dt="2025-08-18T19:14:43.890" v="279" actId="167"/>
          <ac:spMkLst>
            <pc:docMk/>
            <pc:sldMk cId="1044967776" sldId="302"/>
            <ac:spMk id="25" creationId="{C9153424-6986-D109-E7DF-90840E6058B7}"/>
          </ac:spMkLst>
        </pc:spChg>
        <pc:spChg chg="mod">
          <ac:chgData name="Isabella Cinello (Stinson Communications Inc)" userId="2b908fa1-1634-4577-af8f-ff98ef45ab9b" providerId="ADAL" clId="{CA1C600E-74BD-56BB-8B24-6140052F9AB5}" dt="2025-08-18T19:14:43.890" v="279" actId="167"/>
          <ac:spMkLst>
            <pc:docMk/>
            <pc:sldMk cId="1044967776" sldId="302"/>
            <ac:spMk id="29" creationId="{F6EC9830-7F5F-C027-4DD6-C680A47074EA}"/>
          </ac:spMkLst>
        </pc:spChg>
        <pc:spChg chg="mod">
          <ac:chgData name="Isabella Cinello (Stinson Communications Inc)" userId="2b908fa1-1634-4577-af8f-ff98ef45ab9b" providerId="ADAL" clId="{CA1C600E-74BD-56BB-8B24-6140052F9AB5}" dt="2025-08-18T19:14:45.993" v="280" actId="167"/>
          <ac:spMkLst>
            <pc:docMk/>
            <pc:sldMk cId="1044967776" sldId="302"/>
            <ac:spMk id="31" creationId="{816DDC46-43D5-BE9F-F0BB-7E4B03A4C07C}"/>
          </ac:spMkLst>
        </pc:spChg>
        <pc:spChg chg="mod">
          <ac:chgData name="Isabella Cinello (Stinson Communications Inc)" userId="2b908fa1-1634-4577-af8f-ff98ef45ab9b" providerId="ADAL" clId="{CA1C600E-74BD-56BB-8B24-6140052F9AB5}" dt="2025-08-18T19:15:17.392" v="290" actId="167"/>
          <ac:spMkLst>
            <pc:docMk/>
            <pc:sldMk cId="1044967776" sldId="302"/>
            <ac:spMk id="52" creationId="{47DB85EE-3566-E9A8-0726-71CCC5DFD0FB}"/>
          </ac:spMkLst>
        </pc:spChg>
        <pc:spChg chg="mod">
          <ac:chgData name="Isabella Cinello (Stinson Communications Inc)" userId="2b908fa1-1634-4577-af8f-ff98ef45ab9b" providerId="ADAL" clId="{CA1C600E-74BD-56BB-8B24-6140052F9AB5}" dt="2025-08-18T19:15:03.723" v="286" actId="167"/>
          <ac:spMkLst>
            <pc:docMk/>
            <pc:sldMk cId="1044967776" sldId="302"/>
            <ac:spMk id="53" creationId="{E91F1D69-735F-B6E3-09DB-FA961E69AD7D}"/>
          </ac:spMkLst>
        </pc:spChg>
        <pc:spChg chg="mod">
          <ac:chgData name="Isabella Cinello (Stinson Communications Inc)" userId="2b908fa1-1634-4577-af8f-ff98ef45ab9b" providerId="ADAL" clId="{CA1C600E-74BD-56BB-8B24-6140052F9AB5}" dt="2025-08-18T19:15:17.392" v="290" actId="167"/>
          <ac:spMkLst>
            <pc:docMk/>
            <pc:sldMk cId="1044967776" sldId="302"/>
            <ac:spMk id="62" creationId="{17D84A27-6352-F413-822C-70C7682053AB}"/>
          </ac:spMkLst>
        </pc:spChg>
      </pc:sldChg>
      <pc:sldChg chg="del">
        <pc:chgData name="Isabella Cinello (Stinson Communications Inc)" userId="2b908fa1-1634-4577-af8f-ff98ef45ab9b" providerId="ADAL" clId="{CA1C600E-74BD-56BB-8B24-6140052F9AB5}" dt="2025-08-18T18:29:24.918" v="119" actId="2696"/>
        <pc:sldMkLst>
          <pc:docMk/>
          <pc:sldMk cId="2610939043" sldId="303"/>
        </pc:sldMkLst>
      </pc:sldChg>
      <pc:sldChg chg="add del">
        <pc:chgData name="Isabella Cinello (Stinson Communications Inc)" userId="2b908fa1-1634-4577-af8f-ff98ef45ab9b" providerId="ADAL" clId="{CA1C600E-74BD-56BB-8B24-6140052F9AB5}" dt="2025-08-18T18:47:32.647" v="199"/>
        <pc:sldMkLst>
          <pc:docMk/>
          <pc:sldMk cId="2975912202" sldId="303"/>
        </pc:sldMkLst>
      </pc:sldChg>
      <pc:sldChg chg="del">
        <pc:chgData name="Isabella Cinello (Stinson Communications Inc)" userId="2b908fa1-1634-4577-af8f-ff98ef45ab9b" providerId="ADAL" clId="{CA1C600E-74BD-56BB-8B24-6140052F9AB5}" dt="2025-08-18T18:42:48.764" v="131" actId="2696"/>
        <pc:sldMkLst>
          <pc:docMk/>
          <pc:sldMk cId="1874058495" sldId="304"/>
        </pc:sldMkLst>
      </pc:sldChg>
      <pc:sldChg chg="add del">
        <pc:chgData name="Isabella Cinello (Stinson Communications Inc)" userId="2b908fa1-1634-4577-af8f-ff98ef45ab9b" providerId="ADAL" clId="{CA1C600E-74BD-56BB-8B24-6140052F9AB5}" dt="2025-08-18T18:46:34.464" v="187"/>
        <pc:sldMkLst>
          <pc:docMk/>
          <pc:sldMk cId="1898742810" sldId="304"/>
        </pc:sldMkLst>
      </pc:sldChg>
      <pc:sldChg chg="modSp add del mod">
        <pc:chgData name="Isabella Cinello (Stinson Communications Inc)" userId="2b908fa1-1634-4577-af8f-ff98ef45ab9b" providerId="ADAL" clId="{CA1C600E-74BD-56BB-8B24-6140052F9AB5}" dt="2025-08-18T19:16:26.045" v="305" actId="962"/>
        <pc:sldMkLst>
          <pc:docMk/>
          <pc:sldMk cId="2986962941" sldId="305"/>
        </pc:sldMkLst>
        <pc:spChg chg="mod">
          <ac:chgData name="Isabella Cinello (Stinson Communications Inc)" userId="2b908fa1-1634-4577-af8f-ff98ef45ab9b" providerId="ADAL" clId="{CA1C600E-74BD-56BB-8B24-6140052F9AB5}" dt="2025-08-18T19:16:17.080" v="293" actId="962"/>
          <ac:spMkLst>
            <pc:docMk/>
            <pc:sldMk cId="2986962941" sldId="305"/>
            <ac:spMk id="11" creationId="{AB9848A0-A3CC-2E34-121C-95A0F9004F40}"/>
          </ac:spMkLst>
        </pc:spChg>
        <pc:spChg chg="mod">
          <ac:chgData name="Isabella Cinello (Stinson Communications Inc)" userId="2b908fa1-1634-4577-af8f-ff98ef45ab9b" providerId="ADAL" clId="{CA1C600E-74BD-56BB-8B24-6140052F9AB5}" dt="2025-08-18T19:16:22.503" v="298" actId="962"/>
          <ac:spMkLst>
            <pc:docMk/>
            <pc:sldMk cId="2986962941" sldId="305"/>
            <ac:spMk id="19" creationId="{5558436E-8EA5-E305-1400-58CEF3FF30B7}"/>
          </ac:spMkLst>
        </pc:spChg>
        <pc:spChg chg="mod">
          <ac:chgData name="Isabella Cinello (Stinson Communications Inc)" userId="2b908fa1-1634-4577-af8f-ff98ef45ab9b" providerId="ADAL" clId="{CA1C600E-74BD-56BB-8B24-6140052F9AB5}" dt="2025-08-18T19:16:20.089" v="294" actId="962"/>
          <ac:spMkLst>
            <pc:docMk/>
            <pc:sldMk cId="2986962941" sldId="305"/>
            <ac:spMk id="22" creationId="{99296C35-F27E-499B-1C51-EFC402F90DBE}"/>
          </ac:spMkLst>
        </pc:spChg>
        <pc:spChg chg="mod">
          <ac:chgData name="Isabella Cinello (Stinson Communications Inc)" userId="2b908fa1-1634-4577-af8f-ff98ef45ab9b" providerId="ADAL" clId="{CA1C600E-74BD-56BB-8B24-6140052F9AB5}" dt="2025-08-18T19:16:26.045" v="305" actId="962"/>
          <ac:spMkLst>
            <pc:docMk/>
            <pc:sldMk cId="2986962941" sldId="305"/>
            <ac:spMk id="43" creationId="{D2FBAF9F-AE38-73A5-2793-A5FA36243BC4}"/>
          </ac:spMkLst>
        </pc:spChg>
        <pc:spChg chg="mod">
          <ac:chgData name="Isabella Cinello (Stinson Communications Inc)" userId="2b908fa1-1634-4577-af8f-ff98ef45ab9b" providerId="ADAL" clId="{CA1C600E-74BD-56BB-8B24-6140052F9AB5}" dt="2025-08-18T19:16:24.421" v="301" actId="962"/>
          <ac:spMkLst>
            <pc:docMk/>
            <pc:sldMk cId="2986962941" sldId="305"/>
            <ac:spMk id="49" creationId="{18E3F7D5-D4AD-8E36-86E8-B6018DFEC741}"/>
          </ac:spMkLst>
        </pc:spChg>
        <pc:spChg chg="mod">
          <ac:chgData name="Isabella Cinello (Stinson Communications Inc)" userId="2b908fa1-1634-4577-af8f-ff98ef45ab9b" providerId="ADAL" clId="{CA1C600E-74BD-56BB-8B24-6140052F9AB5}" dt="2025-08-18T19:16:23.131" v="299" actId="962"/>
          <ac:spMkLst>
            <pc:docMk/>
            <pc:sldMk cId="2986962941" sldId="305"/>
            <ac:spMk id="57" creationId="{FEA50E18-B6C5-C8A6-7F55-B1D167B483DE}"/>
          </ac:spMkLst>
        </pc:spChg>
        <pc:grpChg chg="mod">
          <ac:chgData name="Isabella Cinello (Stinson Communications Inc)" userId="2b908fa1-1634-4577-af8f-ff98ef45ab9b" providerId="ADAL" clId="{CA1C600E-74BD-56BB-8B24-6140052F9AB5}" dt="2025-08-18T19:16:21.343" v="296" actId="962"/>
          <ac:grpSpMkLst>
            <pc:docMk/>
            <pc:sldMk cId="2986962941" sldId="305"/>
            <ac:grpSpMk id="30" creationId="{41224606-9FF4-A4C8-E826-4862DB43286F}"/>
          </ac:grpSpMkLst>
        </pc:grpChg>
        <pc:grpChg chg="mod">
          <ac:chgData name="Isabella Cinello (Stinson Communications Inc)" userId="2b908fa1-1634-4577-af8f-ff98ef45ab9b" providerId="ADAL" clId="{CA1C600E-74BD-56BB-8B24-6140052F9AB5}" dt="2025-08-18T19:16:20.756" v="295" actId="962"/>
          <ac:grpSpMkLst>
            <pc:docMk/>
            <pc:sldMk cId="2986962941" sldId="305"/>
            <ac:grpSpMk id="34" creationId="{D7B857F5-0B07-5A57-B911-F0180ED539B2}"/>
          </ac:grpSpMkLst>
        </pc:grpChg>
        <pc:grpChg chg="mod">
          <ac:chgData name="Isabella Cinello (Stinson Communications Inc)" userId="2b908fa1-1634-4577-af8f-ff98ef45ab9b" providerId="ADAL" clId="{CA1C600E-74BD-56BB-8B24-6140052F9AB5}" dt="2025-08-18T19:16:24.945" v="302" actId="962"/>
          <ac:grpSpMkLst>
            <pc:docMk/>
            <pc:sldMk cId="2986962941" sldId="305"/>
            <ac:grpSpMk id="50" creationId="{2F85E99E-177B-E440-43B5-8DABA4EFDC70}"/>
          </ac:grpSpMkLst>
        </pc:grpChg>
        <pc:grpChg chg="mod">
          <ac:chgData name="Isabella Cinello (Stinson Communications Inc)" userId="2b908fa1-1634-4577-af8f-ff98ef45ab9b" providerId="ADAL" clId="{CA1C600E-74BD-56BB-8B24-6140052F9AB5}" dt="2025-08-18T19:16:23.707" v="300" actId="962"/>
          <ac:grpSpMkLst>
            <pc:docMk/>
            <pc:sldMk cId="2986962941" sldId="305"/>
            <ac:grpSpMk id="58" creationId="{47C6BC2C-D33F-49D6-76C5-414F54A80463}"/>
          </ac:grpSpMkLst>
        </pc:grpChg>
        <pc:picChg chg="mod">
          <ac:chgData name="Isabella Cinello (Stinson Communications Inc)" userId="2b908fa1-1634-4577-af8f-ff98ef45ab9b" providerId="ADAL" clId="{CA1C600E-74BD-56BB-8B24-6140052F9AB5}" dt="2025-08-18T19:16:21.929" v="297" actId="962"/>
          <ac:picMkLst>
            <pc:docMk/>
            <pc:sldMk cId="2986962941" sldId="305"/>
            <ac:picMk id="28" creationId="{43715B08-7885-9BCF-A932-166C8C635DE7}"/>
          </ac:picMkLst>
        </pc:picChg>
      </pc:sldChg>
      <pc:sldChg chg="del">
        <pc:chgData name="Isabella Cinello (Stinson Communications Inc)" userId="2b908fa1-1634-4577-af8f-ff98ef45ab9b" providerId="ADAL" clId="{CA1C600E-74BD-56BB-8B24-6140052F9AB5}" dt="2025-08-18T18:44:04.139" v="148" actId="2696"/>
        <pc:sldMkLst>
          <pc:docMk/>
          <pc:sldMk cId="3306881761" sldId="305"/>
        </pc:sldMkLst>
      </pc:sldChg>
      <pc:sldChg chg="del">
        <pc:chgData name="Isabella Cinello (Stinson Communications Inc)" userId="2b908fa1-1634-4577-af8f-ff98ef45ab9b" providerId="ADAL" clId="{CA1C600E-74BD-56BB-8B24-6140052F9AB5}" dt="2025-08-18T18:45:08.555" v="164" actId="2696"/>
        <pc:sldMkLst>
          <pc:docMk/>
          <pc:sldMk cId="1964937714" sldId="306"/>
        </pc:sldMkLst>
      </pc:sldChg>
      <pc:sldChg chg="delSp modSp add del mod">
        <pc:chgData name="Isabella Cinello (Stinson Communications Inc)" userId="2b908fa1-1634-4577-af8f-ff98ef45ab9b" providerId="ADAL" clId="{CA1C600E-74BD-56BB-8B24-6140052F9AB5}" dt="2025-08-18T19:17:02.732" v="509" actId="962"/>
        <pc:sldMkLst>
          <pc:docMk/>
          <pc:sldMk cId="634816348" sldId="307"/>
        </pc:sldMkLst>
        <pc:picChg chg="mod">
          <ac:chgData name="Isabella Cinello (Stinson Communications Inc)" userId="2b908fa1-1634-4577-af8f-ff98ef45ab9b" providerId="ADAL" clId="{CA1C600E-74BD-56BB-8B24-6140052F9AB5}" dt="2025-08-18T19:16:55.569" v="465" actId="962"/>
          <ac:picMkLst>
            <pc:docMk/>
            <pc:sldMk cId="634816348" sldId="307"/>
            <ac:picMk id="14" creationId="{EC3D3843-65EF-0613-9B82-CF458BAF1526}"/>
          </ac:picMkLst>
        </pc:picChg>
        <pc:picChg chg="mod">
          <ac:chgData name="Isabella Cinello (Stinson Communications Inc)" userId="2b908fa1-1634-4577-af8f-ff98ef45ab9b" providerId="ADAL" clId="{CA1C600E-74BD-56BB-8B24-6140052F9AB5}" dt="2025-08-18T19:17:02.732" v="509" actId="962"/>
          <ac:picMkLst>
            <pc:docMk/>
            <pc:sldMk cId="634816348" sldId="307"/>
            <ac:picMk id="17" creationId="{36C3B190-A30C-E80C-C5E1-B0F79EDFAB1B}"/>
          </ac:picMkLst>
        </pc:picChg>
      </pc:sldChg>
      <pc:sldChg chg="del">
        <pc:chgData name="Isabella Cinello (Stinson Communications Inc)" userId="2b908fa1-1634-4577-af8f-ff98ef45ab9b" providerId="ADAL" clId="{CA1C600E-74BD-56BB-8B24-6140052F9AB5}" dt="2025-08-18T18:45:31.650" v="168" actId="2696"/>
        <pc:sldMkLst>
          <pc:docMk/>
          <pc:sldMk cId="3587905425" sldId="307"/>
        </pc:sldMkLst>
      </pc:sldChg>
      <pc:sldChg chg="modSp add del mod">
        <pc:chgData name="Isabella Cinello (Stinson Communications Inc)" userId="2b908fa1-1634-4577-af8f-ff98ef45ab9b" providerId="ADAL" clId="{CA1C600E-74BD-56BB-8B24-6140052F9AB5}" dt="2025-08-18T19:17:22.941" v="516" actId="962"/>
        <pc:sldMkLst>
          <pc:docMk/>
          <pc:sldMk cId="1621139163" sldId="308"/>
        </pc:sldMkLst>
        <pc:spChg chg="mod">
          <ac:chgData name="Isabella Cinello (Stinson Communications Inc)" userId="2b908fa1-1634-4577-af8f-ff98ef45ab9b" providerId="ADAL" clId="{CA1C600E-74BD-56BB-8B24-6140052F9AB5}" dt="2025-08-18T19:17:22.941" v="516" actId="962"/>
          <ac:spMkLst>
            <pc:docMk/>
            <pc:sldMk cId="1621139163" sldId="308"/>
            <ac:spMk id="8" creationId="{682A5A36-D022-0C00-1AA6-CFD608D85026}"/>
          </ac:spMkLst>
        </pc:spChg>
      </pc:sldChg>
      <pc:sldChg chg="del">
        <pc:chgData name="Isabella Cinello (Stinson Communications Inc)" userId="2b908fa1-1634-4577-af8f-ff98ef45ab9b" providerId="ADAL" clId="{CA1C600E-74BD-56BB-8B24-6140052F9AB5}" dt="2025-08-18T18:46:15.601" v="180" actId="2696"/>
        <pc:sldMkLst>
          <pc:docMk/>
          <pc:sldMk cId="2962003852" sldId="308"/>
        </pc:sldMkLst>
      </pc:sldChg>
      <pc:sldChg chg="modSp add del mod">
        <pc:chgData name="Isabella Cinello (Stinson Communications Inc)" userId="2b908fa1-1634-4577-af8f-ff98ef45ab9b" providerId="ADAL" clId="{CA1C600E-74BD-56BB-8B24-6140052F9AB5}" dt="2025-08-18T19:17:17.147" v="513" actId="962"/>
        <pc:sldMkLst>
          <pc:docMk/>
          <pc:sldMk cId="2528919025" sldId="309"/>
        </pc:sldMkLst>
        <pc:spChg chg="mod">
          <ac:chgData name="Isabella Cinello (Stinson Communications Inc)" userId="2b908fa1-1634-4577-af8f-ff98ef45ab9b" providerId="ADAL" clId="{CA1C600E-74BD-56BB-8B24-6140052F9AB5}" dt="2025-08-18T19:17:17.147" v="513" actId="962"/>
          <ac:spMkLst>
            <pc:docMk/>
            <pc:sldMk cId="2528919025" sldId="309"/>
            <ac:spMk id="8" creationId="{C99D0A1C-279B-95FF-9960-08A36328EB45}"/>
          </ac:spMkLst>
        </pc:spChg>
      </pc:sldChg>
      <pc:sldChg chg="del">
        <pc:chgData name="Isabella Cinello (Stinson Communications Inc)" userId="2b908fa1-1634-4577-af8f-ff98ef45ab9b" providerId="ADAL" clId="{CA1C600E-74BD-56BB-8B24-6140052F9AB5}" dt="2025-08-18T18:46:51.578" v="188" actId="2696"/>
        <pc:sldMkLst>
          <pc:docMk/>
          <pc:sldMk cId="3675595991" sldId="309"/>
        </pc:sldMkLst>
      </pc:sldChg>
      <pc:sldChg chg="del">
        <pc:chgData name="Isabella Cinello (Stinson Communications Inc)" userId="2b908fa1-1634-4577-af8f-ff98ef45ab9b" providerId="ADAL" clId="{CA1C600E-74BD-56BB-8B24-6140052F9AB5}" dt="2025-08-18T18:47:12.225" v="192" actId="2696"/>
        <pc:sldMkLst>
          <pc:docMk/>
          <pc:sldMk cId="327487750" sldId="310"/>
        </pc:sldMkLst>
      </pc:sldChg>
      <pc:sldChg chg="modSp add del mod">
        <pc:chgData name="Isabella Cinello (Stinson Communications Inc)" userId="2b908fa1-1634-4577-af8f-ff98ef45ab9b" providerId="ADAL" clId="{CA1C600E-74BD-56BB-8B24-6140052F9AB5}" dt="2025-08-18T19:17:29.103" v="518" actId="962"/>
        <pc:sldMkLst>
          <pc:docMk/>
          <pc:sldMk cId="3805661695" sldId="310"/>
        </pc:sldMkLst>
        <pc:spChg chg="mod">
          <ac:chgData name="Isabella Cinello (Stinson Communications Inc)" userId="2b908fa1-1634-4577-af8f-ff98ef45ab9b" providerId="ADAL" clId="{CA1C600E-74BD-56BB-8B24-6140052F9AB5}" dt="2025-08-18T19:17:27.900" v="517" actId="962"/>
          <ac:spMkLst>
            <pc:docMk/>
            <pc:sldMk cId="3805661695" sldId="310"/>
            <ac:spMk id="57" creationId="{C0CB3C58-FF75-035E-F461-6319B974D41C}"/>
          </ac:spMkLst>
        </pc:spChg>
        <pc:picChg chg="mod">
          <ac:chgData name="Isabella Cinello (Stinson Communications Inc)" userId="2b908fa1-1634-4577-af8f-ff98ef45ab9b" providerId="ADAL" clId="{CA1C600E-74BD-56BB-8B24-6140052F9AB5}" dt="2025-08-18T19:17:29.103" v="518" actId="962"/>
          <ac:picMkLst>
            <pc:docMk/>
            <pc:sldMk cId="3805661695" sldId="310"/>
            <ac:picMk id="60" creationId="{C1F78977-53E4-FC6E-E36D-883662D21E01}"/>
          </ac:picMkLst>
        </pc:picChg>
      </pc:sldChg>
      <pc:sldChg chg="del">
        <pc:chgData name="Isabella Cinello (Stinson Communications Inc)" userId="2b908fa1-1634-4577-af8f-ff98ef45ab9b" providerId="ADAL" clId="{CA1C600E-74BD-56BB-8B24-6140052F9AB5}" dt="2025-08-18T18:47:57.703" v="204" actId="2696"/>
        <pc:sldMkLst>
          <pc:docMk/>
          <pc:sldMk cId="968146181" sldId="311"/>
        </pc:sldMkLst>
      </pc:sldChg>
      <pc:sldChg chg="modSp add del mod">
        <pc:chgData name="Isabella Cinello (Stinson Communications Inc)" userId="2b908fa1-1634-4577-af8f-ff98ef45ab9b" providerId="ADAL" clId="{CA1C600E-74BD-56BB-8B24-6140052F9AB5}" dt="2025-08-18T19:18:25.353" v="530" actId="962"/>
        <pc:sldMkLst>
          <pc:docMk/>
          <pc:sldMk cId="3043657360" sldId="311"/>
        </pc:sldMkLst>
        <pc:spChg chg="mod">
          <ac:chgData name="Isabella Cinello (Stinson Communications Inc)" userId="2b908fa1-1634-4577-af8f-ff98ef45ab9b" providerId="ADAL" clId="{CA1C600E-74BD-56BB-8B24-6140052F9AB5}" dt="2025-08-18T18:50:43.986" v="245" actId="3626"/>
          <ac:spMkLst>
            <pc:docMk/>
            <pc:sldMk cId="3043657360" sldId="311"/>
            <ac:spMk id="6" creationId="{8F0A5446-ED3E-2155-841C-9CBC30B1905E}"/>
          </ac:spMkLst>
        </pc:spChg>
        <pc:spChg chg="mod">
          <ac:chgData name="Isabella Cinello (Stinson Communications Inc)" userId="2b908fa1-1634-4577-af8f-ff98ef45ab9b" providerId="ADAL" clId="{CA1C600E-74BD-56BB-8B24-6140052F9AB5}" dt="2025-08-18T19:18:25.353" v="530" actId="962"/>
          <ac:spMkLst>
            <pc:docMk/>
            <pc:sldMk cId="3043657360" sldId="311"/>
            <ac:spMk id="8" creationId="{28099F58-9533-96E1-1E6B-2FA6F9A2448A}"/>
          </ac:spMkLst>
        </pc:spChg>
      </pc:sldChg>
      <pc:sldChg chg="del">
        <pc:chgData name="Isabella Cinello (Stinson Communications Inc)" userId="2b908fa1-1634-4577-af8f-ff98ef45ab9b" providerId="ADAL" clId="{CA1C600E-74BD-56BB-8B24-6140052F9AB5}" dt="2025-08-18T18:47:25.584" v="196" actId="2696"/>
        <pc:sldMkLst>
          <pc:docMk/>
          <pc:sldMk cId="2429179322" sldId="312"/>
        </pc:sldMkLst>
      </pc:sldChg>
      <pc:sldChg chg="modSp add del mod">
        <pc:chgData name="Isabella Cinello (Stinson Communications Inc)" userId="2b908fa1-1634-4577-af8f-ff98ef45ab9b" providerId="ADAL" clId="{CA1C600E-74BD-56BB-8B24-6140052F9AB5}" dt="2025-08-18T19:22:18.876" v="556" actId="13244"/>
        <pc:sldMkLst>
          <pc:docMk/>
          <pc:sldMk cId="3759070802" sldId="312"/>
        </pc:sldMkLst>
        <pc:spChg chg="mod">
          <ac:chgData name="Isabella Cinello (Stinson Communications Inc)" userId="2b908fa1-1634-4577-af8f-ff98ef45ab9b" providerId="ADAL" clId="{CA1C600E-74BD-56BB-8B24-6140052F9AB5}" dt="2025-08-18T19:18:55.551" v="545" actId="167"/>
          <ac:spMkLst>
            <pc:docMk/>
            <pc:sldMk cId="3759070802" sldId="312"/>
            <ac:spMk id="2" creationId="{84BD8AA3-9CBF-352D-F556-C784B937FC6F}"/>
          </ac:spMkLst>
        </pc:spChg>
        <pc:spChg chg="mod">
          <ac:chgData name="Isabella Cinello (Stinson Communications Inc)" userId="2b908fa1-1634-4577-af8f-ff98ef45ab9b" providerId="ADAL" clId="{CA1C600E-74BD-56BB-8B24-6140052F9AB5}" dt="2025-08-18T19:18:55.551" v="545" actId="167"/>
          <ac:spMkLst>
            <pc:docMk/>
            <pc:sldMk cId="3759070802" sldId="312"/>
            <ac:spMk id="4" creationId="{5FC93887-CC74-CC38-F59B-9F2AE1D1BBF7}"/>
          </ac:spMkLst>
        </pc:spChg>
        <pc:spChg chg="mod">
          <ac:chgData name="Isabella Cinello (Stinson Communications Inc)" userId="2b908fa1-1634-4577-af8f-ff98ef45ab9b" providerId="ADAL" clId="{CA1C600E-74BD-56BB-8B24-6140052F9AB5}" dt="2025-08-18T19:18:55.551" v="545" actId="167"/>
          <ac:spMkLst>
            <pc:docMk/>
            <pc:sldMk cId="3759070802" sldId="312"/>
            <ac:spMk id="8" creationId="{FD82E1A6-546E-45B9-17C8-A060A93CF3A8}"/>
          </ac:spMkLst>
        </pc:spChg>
        <pc:spChg chg="mod">
          <ac:chgData name="Isabella Cinello (Stinson Communications Inc)" userId="2b908fa1-1634-4577-af8f-ff98ef45ab9b" providerId="ADAL" clId="{CA1C600E-74BD-56BB-8B24-6140052F9AB5}" dt="2025-08-18T19:18:55.551" v="545" actId="167"/>
          <ac:spMkLst>
            <pc:docMk/>
            <pc:sldMk cId="3759070802" sldId="312"/>
            <ac:spMk id="12" creationId="{FA1DFC4B-FB6F-18AF-F856-474B14E3DF06}"/>
          </ac:spMkLst>
        </pc:spChg>
        <pc:spChg chg="mod ord">
          <ac:chgData name="Isabella Cinello (Stinson Communications Inc)" userId="2b908fa1-1634-4577-af8f-ff98ef45ab9b" providerId="ADAL" clId="{CA1C600E-74BD-56BB-8B24-6140052F9AB5}" dt="2025-08-18T19:22:18.876" v="556" actId="13244"/>
          <ac:spMkLst>
            <pc:docMk/>
            <pc:sldMk cId="3759070802" sldId="312"/>
            <ac:spMk id="20" creationId="{FD901788-ED8B-1177-F845-4A4519A5BFEF}"/>
          </ac:spMkLst>
        </pc:spChg>
        <pc:spChg chg="mod">
          <ac:chgData name="Isabella Cinello (Stinson Communications Inc)" userId="2b908fa1-1634-4577-af8f-ff98ef45ab9b" providerId="ADAL" clId="{CA1C600E-74BD-56BB-8B24-6140052F9AB5}" dt="2025-08-18T19:18:55.551" v="545" actId="167"/>
          <ac:spMkLst>
            <pc:docMk/>
            <pc:sldMk cId="3759070802" sldId="312"/>
            <ac:spMk id="21" creationId="{9D40C2A2-D548-AC5F-2F9C-E0F433517E8A}"/>
          </ac:spMkLst>
        </pc:spChg>
        <pc:spChg chg="mod">
          <ac:chgData name="Isabella Cinello (Stinson Communications Inc)" userId="2b908fa1-1634-4577-af8f-ff98ef45ab9b" providerId="ADAL" clId="{CA1C600E-74BD-56BB-8B24-6140052F9AB5}" dt="2025-08-18T19:18:55.551" v="545" actId="167"/>
          <ac:spMkLst>
            <pc:docMk/>
            <pc:sldMk cId="3759070802" sldId="312"/>
            <ac:spMk id="24" creationId="{75139818-45EF-C411-66A2-1CF194E1B0EF}"/>
          </ac:spMkLst>
        </pc:spChg>
        <pc:picChg chg="mod ord">
          <ac:chgData name="Isabella Cinello (Stinson Communications Inc)" userId="2b908fa1-1634-4577-af8f-ff98ef45ab9b" providerId="ADAL" clId="{CA1C600E-74BD-56BB-8B24-6140052F9AB5}" dt="2025-08-18T19:19:02.711" v="548" actId="13244"/>
          <ac:picMkLst>
            <pc:docMk/>
            <pc:sldMk cId="3759070802" sldId="312"/>
            <ac:picMk id="5" creationId="{2E0890C2-1684-4C25-E53F-462A11DBEA20}"/>
          </ac:picMkLst>
        </pc:picChg>
        <pc:picChg chg="mod">
          <ac:chgData name="Isabella Cinello (Stinson Communications Inc)" userId="2b908fa1-1634-4577-af8f-ff98ef45ab9b" providerId="ADAL" clId="{CA1C600E-74BD-56BB-8B24-6140052F9AB5}" dt="2025-08-18T19:18:55.551" v="545" actId="167"/>
          <ac:picMkLst>
            <pc:docMk/>
            <pc:sldMk cId="3759070802" sldId="312"/>
            <ac:picMk id="25" creationId="{9277BD83-98A2-3BB6-E1E6-EFB631F3C2AA}"/>
          </ac:picMkLst>
        </pc:picChg>
      </pc:sldChg>
      <pc:sldChg chg="del">
        <pc:chgData name="Isabella Cinello (Stinson Communications Inc)" userId="2b908fa1-1634-4577-af8f-ff98ef45ab9b" providerId="ADAL" clId="{CA1C600E-74BD-56BB-8B24-6140052F9AB5}" dt="2025-08-18T18:47:46.230" v="200" actId="2696"/>
        <pc:sldMkLst>
          <pc:docMk/>
          <pc:sldMk cId="3721781341" sldId="314"/>
        </pc:sldMkLst>
      </pc:sldChg>
      <pc:sldChg chg="del">
        <pc:chgData name="Isabella Cinello (Stinson Communications Inc)" userId="2b908fa1-1634-4577-af8f-ff98ef45ab9b" providerId="ADAL" clId="{CA1C600E-74BD-56BB-8B24-6140052F9AB5}" dt="2025-08-18T18:48:18.543" v="212" actId="2696"/>
        <pc:sldMkLst>
          <pc:docMk/>
          <pc:sldMk cId="1288388965" sldId="315"/>
        </pc:sldMkLst>
      </pc:sldChg>
      <pc:sldChg chg="del">
        <pc:chgData name="Isabella Cinello (Stinson Communications Inc)" userId="2b908fa1-1634-4577-af8f-ff98ef45ab9b" providerId="ADAL" clId="{CA1C600E-74BD-56BB-8B24-6140052F9AB5}" dt="2025-08-18T18:48:49.474" v="221" actId="2696"/>
        <pc:sldMkLst>
          <pc:docMk/>
          <pc:sldMk cId="6964136" sldId="316"/>
        </pc:sldMkLst>
      </pc:sldChg>
      <pc:sldChg chg="del">
        <pc:chgData name="Isabella Cinello (Stinson Communications Inc)" userId="2b908fa1-1634-4577-af8f-ff98ef45ab9b" providerId="ADAL" clId="{CA1C600E-74BD-56BB-8B24-6140052F9AB5}" dt="2025-08-18T18:49:31.137" v="226" actId="2696"/>
        <pc:sldMkLst>
          <pc:docMk/>
          <pc:sldMk cId="2022923579" sldId="317"/>
        </pc:sldMkLst>
      </pc:sldChg>
      <pc:sldChg chg="del">
        <pc:chgData name="Isabella Cinello (Stinson Communications Inc)" userId="2b908fa1-1634-4577-af8f-ff98ef45ab9b" providerId="ADAL" clId="{CA1C600E-74BD-56BB-8B24-6140052F9AB5}" dt="2025-08-18T18:49:43.537" v="230" actId="2696"/>
        <pc:sldMkLst>
          <pc:docMk/>
          <pc:sldMk cId="4022911189" sldId="318"/>
        </pc:sldMkLst>
      </pc:sldChg>
      <pc:sldChg chg="del">
        <pc:chgData name="Isabella Cinello (Stinson Communications Inc)" userId="2b908fa1-1634-4577-af8f-ff98ef45ab9b" providerId="ADAL" clId="{CA1C600E-74BD-56BB-8B24-6140052F9AB5}" dt="2025-08-18T18:50:31.963" v="240" actId="2696"/>
        <pc:sldMkLst>
          <pc:docMk/>
          <pc:sldMk cId="2977940580" sldId="319"/>
        </pc:sldMkLst>
      </pc:sldChg>
      <pc:sldChg chg="del">
        <pc:chgData name="Isabella Cinello (Stinson Communications Inc)" userId="2b908fa1-1634-4577-af8f-ff98ef45ab9b" providerId="ADAL" clId="{CA1C600E-74BD-56BB-8B24-6140052F9AB5}" dt="2025-08-18T18:50:40.973" v="244" actId="2696"/>
        <pc:sldMkLst>
          <pc:docMk/>
          <pc:sldMk cId="2101370644" sldId="320"/>
        </pc:sldMkLst>
      </pc:sldChg>
      <pc:sldChg chg="del">
        <pc:chgData name="Isabella Cinello (Stinson Communications Inc)" userId="2b908fa1-1634-4577-af8f-ff98ef45ab9b" providerId="ADAL" clId="{CA1C600E-74BD-56BB-8B24-6140052F9AB5}" dt="2025-08-18T18:50:12.588" v="234" actId="2696"/>
        <pc:sldMkLst>
          <pc:docMk/>
          <pc:sldMk cId="3606403808" sldId="321"/>
        </pc:sldMkLst>
      </pc:sldChg>
      <pc:sldChg chg="del">
        <pc:chgData name="Isabella Cinello (Stinson Communications Inc)" userId="2b908fa1-1634-4577-af8f-ff98ef45ab9b" providerId="ADAL" clId="{CA1C600E-74BD-56BB-8B24-6140052F9AB5}" dt="2025-08-18T18:51:04.073" v="253" actId="2696"/>
        <pc:sldMkLst>
          <pc:docMk/>
          <pc:sldMk cId="3783363558" sldId="322"/>
        </pc:sldMkLst>
      </pc:sldChg>
      <pc:sldChg chg="del">
        <pc:chgData name="Isabella Cinello (Stinson Communications Inc)" userId="2b908fa1-1634-4577-af8f-ff98ef45ab9b" providerId="ADAL" clId="{CA1C600E-74BD-56BB-8B24-6140052F9AB5}" dt="2025-08-18T18:51:14.349" v="257" actId="2696"/>
        <pc:sldMkLst>
          <pc:docMk/>
          <pc:sldMk cId="3306409350" sldId="323"/>
        </pc:sldMkLst>
      </pc:sldChg>
      <pc:sldChg chg="del">
        <pc:chgData name="Isabella Cinello (Stinson Communications Inc)" userId="2b908fa1-1634-4577-af8f-ff98ef45ab9b" providerId="ADAL" clId="{CA1C600E-74BD-56BB-8B24-6140052F9AB5}" dt="2025-08-18T18:46:27.707" v="184" actId="2696"/>
        <pc:sldMkLst>
          <pc:docMk/>
          <pc:sldMk cId="2922671587" sldId="2147470030"/>
        </pc:sldMkLst>
      </pc:sldChg>
      <pc:sldChg chg="del">
        <pc:chgData name="Isabella Cinello (Stinson Communications Inc)" userId="2b908fa1-1634-4577-af8f-ff98ef45ab9b" providerId="ADAL" clId="{CA1C600E-74BD-56BB-8B24-6140052F9AB5}" dt="2025-08-18T18:21:20.518" v="11" actId="2696"/>
        <pc:sldMkLst>
          <pc:docMk/>
          <pc:sldMk cId="3484026790" sldId="2147479524"/>
        </pc:sldMkLst>
      </pc:sldChg>
      <pc:sldChg chg="del">
        <pc:chgData name="Isabella Cinello (Stinson Communications Inc)" userId="2b908fa1-1634-4577-af8f-ff98ef45ab9b" providerId="ADAL" clId="{CA1C600E-74BD-56BB-8B24-6140052F9AB5}" dt="2025-08-18T18:27:07.778" v="97" actId="2696"/>
        <pc:sldMkLst>
          <pc:docMk/>
          <pc:sldMk cId="2358760178" sldId="2147479543"/>
        </pc:sldMkLst>
      </pc:sldChg>
      <pc:sldChg chg="add del">
        <pc:chgData name="Isabella Cinello (Stinson Communications Inc)" userId="2b908fa1-1634-4577-af8f-ff98ef45ab9b" providerId="ADAL" clId="{CA1C600E-74BD-56BB-8B24-6140052F9AB5}" dt="2025-08-18T18:22:33.249" v="22"/>
        <pc:sldMkLst>
          <pc:docMk/>
          <pc:sldMk cId="3326271032" sldId="2147479544"/>
        </pc:sldMkLst>
      </pc:sldChg>
      <pc:sldChg chg="add">
        <pc:chgData name="Isabella Cinello (Stinson Communications Inc)" userId="2b908fa1-1634-4577-af8f-ff98ef45ab9b" providerId="ADAL" clId="{CA1C600E-74BD-56BB-8B24-6140052F9AB5}" dt="2025-08-18T18:22:33.295" v="23"/>
        <pc:sldMkLst>
          <pc:docMk/>
          <pc:sldMk cId="4077588325" sldId="2147479544"/>
        </pc:sldMkLst>
      </pc:sldChg>
      <pc:sldChg chg="modSp add del mod">
        <pc:chgData name="Isabella Cinello (Stinson Communications Inc)" userId="2b908fa1-1634-4577-af8f-ff98ef45ab9b" providerId="ADAL" clId="{CA1C600E-74BD-56BB-8B24-6140052F9AB5}" dt="2025-08-18T19:11:27.611" v="266" actId="14100"/>
        <pc:sldMkLst>
          <pc:docMk/>
          <pc:sldMk cId="1470290242" sldId="2147479545"/>
        </pc:sldMkLst>
        <pc:spChg chg="mod">
          <ac:chgData name="Isabella Cinello (Stinson Communications Inc)" userId="2b908fa1-1634-4577-af8f-ff98ef45ab9b" providerId="ADAL" clId="{CA1C600E-74BD-56BB-8B24-6140052F9AB5}" dt="2025-08-18T19:11:27.611" v="266" actId="14100"/>
          <ac:spMkLst>
            <pc:docMk/>
            <pc:sldMk cId="1470290242" sldId="2147479545"/>
            <ac:spMk id="24" creationId="{2D9C97F5-62E1-F88D-7149-F21153414516}"/>
          </ac:spMkLst>
        </pc:spChg>
      </pc:sldChg>
      <pc:sldChg chg="add">
        <pc:chgData name="Isabella Cinello (Stinson Communications Inc)" userId="2b908fa1-1634-4577-af8f-ff98ef45ab9b" providerId="ADAL" clId="{CA1C600E-74BD-56BB-8B24-6140052F9AB5}" dt="2025-08-18T18:23:16.747" v="39"/>
        <pc:sldMkLst>
          <pc:docMk/>
          <pc:sldMk cId="270442285" sldId="2147479546"/>
        </pc:sldMkLst>
      </pc:sldChg>
      <pc:sldChg chg="add del">
        <pc:chgData name="Isabella Cinello (Stinson Communications Inc)" userId="2b908fa1-1634-4577-af8f-ff98ef45ab9b" providerId="ADAL" clId="{CA1C600E-74BD-56BB-8B24-6140052F9AB5}" dt="2025-08-18T18:23:16.713" v="38"/>
        <pc:sldMkLst>
          <pc:docMk/>
          <pc:sldMk cId="4189183781" sldId="2147479546"/>
        </pc:sldMkLst>
      </pc:sldChg>
      <pc:sldChg chg="add">
        <pc:chgData name="Isabella Cinello (Stinson Communications Inc)" userId="2b908fa1-1634-4577-af8f-ff98ef45ab9b" providerId="ADAL" clId="{CA1C600E-74BD-56BB-8B24-6140052F9AB5}" dt="2025-08-18T18:23:25.067" v="43"/>
        <pc:sldMkLst>
          <pc:docMk/>
          <pc:sldMk cId="2689147698" sldId="2147479547"/>
        </pc:sldMkLst>
      </pc:sldChg>
      <pc:sldChg chg="add del">
        <pc:chgData name="Isabella Cinello (Stinson Communications Inc)" userId="2b908fa1-1634-4577-af8f-ff98ef45ab9b" providerId="ADAL" clId="{CA1C600E-74BD-56BB-8B24-6140052F9AB5}" dt="2025-08-18T18:23:25.043" v="42"/>
        <pc:sldMkLst>
          <pc:docMk/>
          <pc:sldMk cId="3712072787" sldId="2147479547"/>
        </pc:sldMkLst>
      </pc:sldChg>
      <pc:sldChg chg="add">
        <pc:chgData name="Isabella Cinello (Stinson Communications Inc)" userId="2b908fa1-1634-4577-af8f-ff98ef45ab9b" providerId="ADAL" clId="{CA1C600E-74BD-56BB-8B24-6140052F9AB5}" dt="2025-08-18T18:23:37.403" v="47"/>
        <pc:sldMkLst>
          <pc:docMk/>
          <pc:sldMk cId="1011239720" sldId="2147479548"/>
        </pc:sldMkLst>
      </pc:sldChg>
      <pc:sldChg chg="add del">
        <pc:chgData name="Isabella Cinello (Stinson Communications Inc)" userId="2b908fa1-1634-4577-af8f-ff98ef45ab9b" providerId="ADAL" clId="{CA1C600E-74BD-56BB-8B24-6140052F9AB5}" dt="2025-08-18T18:23:37.366" v="46"/>
        <pc:sldMkLst>
          <pc:docMk/>
          <pc:sldMk cId="4267231609" sldId="2147479548"/>
        </pc:sldMkLst>
      </pc:sldChg>
      <pc:sldChg chg="add del">
        <pc:chgData name="Isabella Cinello (Stinson Communications Inc)" userId="2b908fa1-1634-4577-af8f-ff98ef45ab9b" providerId="ADAL" clId="{CA1C600E-74BD-56BB-8B24-6140052F9AB5}" dt="2025-08-18T18:24:38.035" v="61"/>
        <pc:sldMkLst>
          <pc:docMk/>
          <pc:sldMk cId="1791057803" sldId="2147479549"/>
        </pc:sldMkLst>
      </pc:sldChg>
      <pc:sldChg chg="add">
        <pc:chgData name="Isabella Cinello (Stinson Communications Inc)" userId="2b908fa1-1634-4577-af8f-ff98ef45ab9b" providerId="ADAL" clId="{CA1C600E-74BD-56BB-8B24-6140052F9AB5}" dt="2025-08-18T18:24:38.075" v="62"/>
        <pc:sldMkLst>
          <pc:docMk/>
          <pc:sldMk cId="2815194252" sldId="2147479549"/>
        </pc:sldMkLst>
      </pc:sldChg>
      <pc:sldChg chg="add">
        <pc:chgData name="Isabella Cinello (Stinson Communications Inc)" userId="2b908fa1-1634-4577-af8f-ff98ef45ab9b" providerId="ADAL" clId="{CA1C600E-74BD-56BB-8B24-6140052F9AB5}" dt="2025-08-18T18:24:47.875" v="66"/>
        <pc:sldMkLst>
          <pc:docMk/>
          <pc:sldMk cId="621067007" sldId="2147479550"/>
        </pc:sldMkLst>
      </pc:sldChg>
      <pc:sldChg chg="add del">
        <pc:chgData name="Isabella Cinello (Stinson Communications Inc)" userId="2b908fa1-1634-4577-af8f-ff98ef45ab9b" providerId="ADAL" clId="{CA1C600E-74BD-56BB-8B24-6140052F9AB5}" dt="2025-08-18T18:24:47.844" v="65"/>
        <pc:sldMkLst>
          <pc:docMk/>
          <pc:sldMk cId="1362747434" sldId="2147479550"/>
        </pc:sldMkLst>
      </pc:sldChg>
      <pc:sldChg chg="add del">
        <pc:chgData name="Isabella Cinello (Stinson Communications Inc)" userId="2b908fa1-1634-4577-af8f-ff98ef45ab9b" providerId="ADAL" clId="{CA1C600E-74BD-56BB-8B24-6140052F9AB5}" dt="2025-08-18T18:27:05.562" v="95"/>
        <pc:sldMkLst>
          <pc:docMk/>
          <pc:sldMk cId="61719324" sldId="2147479551"/>
        </pc:sldMkLst>
      </pc:sldChg>
      <pc:sldChg chg="add">
        <pc:chgData name="Isabella Cinello (Stinson Communications Inc)" userId="2b908fa1-1634-4577-af8f-ff98ef45ab9b" providerId="ADAL" clId="{CA1C600E-74BD-56BB-8B24-6140052F9AB5}" dt="2025-08-18T18:27:05.606" v="96"/>
        <pc:sldMkLst>
          <pc:docMk/>
          <pc:sldMk cId="614664079" sldId="2147479551"/>
        </pc:sldMkLst>
      </pc:sldChg>
      <pc:sldChg chg="add">
        <pc:chgData name="Isabella Cinello (Stinson Communications Inc)" userId="2b908fa1-1634-4577-af8f-ff98ef45ab9b" providerId="ADAL" clId="{CA1C600E-74BD-56BB-8B24-6140052F9AB5}" dt="2025-08-18T18:45:39.845" v="171"/>
        <pc:sldMkLst>
          <pc:docMk/>
          <pc:sldMk cId="2910909594" sldId="2147479552"/>
        </pc:sldMkLst>
      </pc:sldChg>
      <pc:sldChg chg="add del">
        <pc:chgData name="Isabella Cinello (Stinson Communications Inc)" userId="2b908fa1-1634-4577-af8f-ff98ef45ab9b" providerId="ADAL" clId="{CA1C600E-74BD-56BB-8B24-6140052F9AB5}" dt="2025-08-18T18:45:39.806" v="170"/>
        <pc:sldMkLst>
          <pc:docMk/>
          <pc:sldMk cId="3505028164" sldId="2147479552"/>
        </pc:sldMkLst>
      </pc:sldChg>
      <pc:sldChg chg="add">
        <pc:chgData name="Isabella Cinello (Stinson Communications Inc)" userId="2b908fa1-1634-4577-af8f-ff98ef45ab9b" providerId="ADAL" clId="{CA1C600E-74BD-56BB-8B24-6140052F9AB5}" dt="2025-08-18T18:46:22.607" v="183"/>
        <pc:sldMkLst>
          <pc:docMk/>
          <pc:sldMk cId="432050665" sldId="2147479553"/>
        </pc:sldMkLst>
      </pc:sldChg>
      <pc:sldChg chg="add del">
        <pc:chgData name="Isabella Cinello (Stinson Communications Inc)" userId="2b908fa1-1634-4577-af8f-ff98ef45ab9b" providerId="ADAL" clId="{CA1C600E-74BD-56BB-8B24-6140052F9AB5}" dt="2025-08-18T18:46:22.562" v="182"/>
        <pc:sldMkLst>
          <pc:docMk/>
          <pc:sldMk cId="632901406" sldId="2147479553"/>
        </pc:sldMkLst>
      </pc:sldChg>
      <pc:sldChg chg="add del">
        <pc:chgData name="Isabella Cinello (Stinson Communications Inc)" userId="2b908fa1-1634-4577-af8f-ff98ef45ab9b" providerId="ADAL" clId="{CA1C600E-74BD-56BB-8B24-6140052F9AB5}" dt="2025-08-18T18:48:04.372" v="206"/>
        <pc:sldMkLst>
          <pc:docMk/>
          <pc:sldMk cId="1304161531" sldId="2147479554"/>
        </pc:sldMkLst>
      </pc:sldChg>
      <pc:sldChg chg="add">
        <pc:chgData name="Isabella Cinello (Stinson Communications Inc)" userId="2b908fa1-1634-4577-af8f-ff98ef45ab9b" providerId="ADAL" clId="{CA1C600E-74BD-56BB-8B24-6140052F9AB5}" dt="2025-08-18T18:48:04.403" v="207"/>
        <pc:sldMkLst>
          <pc:docMk/>
          <pc:sldMk cId="1448951063" sldId="2147479554"/>
        </pc:sldMkLst>
      </pc:sldChg>
      <pc:sldChg chg="add">
        <pc:chgData name="Isabella Cinello (Stinson Communications Inc)" userId="2b908fa1-1634-4577-af8f-ff98ef45ab9b" providerId="ADAL" clId="{CA1C600E-74BD-56BB-8B24-6140052F9AB5}" dt="2025-08-18T18:50:51.514" v="248"/>
        <pc:sldMkLst>
          <pc:docMk/>
          <pc:sldMk cId="2166485406" sldId="2147479555"/>
        </pc:sldMkLst>
      </pc:sldChg>
      <pc:sldChg chg="add del">
        <pc:chgData name="Isabella Cinello (Stinson Communications Inc)" userId="2b908fa1-1634-4577-af8f-ff98ef45ab9b" providerId="ADAL" clId="{CA1C600E-74BD-56BB-8B24-6140052F9AB5}" dt="2025-08-18T18:50:51.486" v="247"/>
        <pc:sldMkLst>
          <pc:docMk/>
          <pc:sldMk cId="2631027460" sldId="2147479555"/>
        </pc:sldMkLst>
      </pc:sldChg>
      <pc:sldChg chg="modSp add del mod">
        <pc:chgData name="Isabella Cinello (Stinson Communications Inc)" userId="2b908fa1-1634-4577-af8f-ff98ef45ab9b" providerId="ADAL" clId="{CA1C600E-74BD-56BB-8B24-6140052F9AB5}" dt="2025-08-18T19:19:35.403" v="554" actId="962"/>
        <pc:sldMkLst>
          <pc:docMk/>
          <pc:sldMk cId="3177559677" sldId="2147479556"/>
        </pc:sldMkLst>
        <pc:spChg chg="mod">
          <ac:chgData name="Isabella Cinello (Stinson Communications Inc)" userId="2b908fa1-1634-4577-af8f-ff98ef45ab9b" providerId="ADAL" clId="{CA1C600E-74BD-56BB-8B24-6140052F9AB5}" dt="2025-08-18T19:19:10.547" v="549" actId="962"/>
          <ac:spMkLst>
            <pc:docMk/>
            <pc:sldMk cId="3177559677" sldId="2147479556"/>
            <ac:spMk id="5" creationId="{02F949A6-13A2-573D-68D0-D99CC6BCC98A}"/>
          </ac:spMkLst>
        </pc:spChg>
        <pc:spChg chg="mod">
          <ac:chgData name="Isabella Cinello (Stinson Communications Inc)" userId="2b908fa1-1634-4577-af8f-ff98ef45ab9b" providerId="ADAL" clId="{CA1C600E-74BD-56BB-8B24-6140052F9AB5}" dt="2025-08-18T19:19:22.862" v="551" actId="962"/>
          <ac:spMkLst>
            <pc:docMk/>
            <pc:sldMk cId="3177559677" sldId="2147479556"/>
            <ac:spMk id="9" creationId="{6B8E5E2F-95FE-EBF9-13A4-0197D779B1B6}"/>
          </ac:spMkLst>
        </pc:spChg>
        <pc:spChg chg="mod">
          <ac:chgData name="Isabella Cinello (Stinson Communications Inc)" userId="2b908fa1-1634-4577-af8f-ff98ef45ab9b" providerId="ADAL" clId="{CA1C600E-74BD-56BB-8B24-6140052F9AB5}" dt="2025-08-18T19:19:25.665" v="552" actId="962"/>
          <ac:spMkLst>
            <pc:docMk/>
            <pc:sldMk cId="3177559677" sldId="2147479556"/>
            <ac:spMk id="12" creationId="{ACB8123F-2331-3A13-1B9E-D0BE1C774925}"/>
          </ac:spMkLst>
        </pc:spChg>
        <pc:spChg chg="mod">
          <ac:chgData name="Isabella Cinello (Stinson Communications Inc)" userId="2b908fa1-1634-4577-af8f-ff98ef45ab9b" providerId="ADAL" clId="{CA1C600E-74BD-56BB-8B24-6140052F9AB5}" dt="2025-08-18T19:19:31.302" v="553" actId="962"/>
          <ac:spMkLst>
            <pc:docMk/>
            <pc:sldMk cId="3177559677" sldId="2147479556"/>
            <ac:spMk id="15" creationId="{D4DBD895-B6A0-5947-105F-4F63F447C010}"/>
          </ac:spMkLst>
        </pc:spChg>
        <pc:spChg chg="mod">
          <ac:chgData name="Isabella Cinello (Stinson Communications Inc)" userId="2b908fa1-1634-4577-af8f-ff98ef45ab9b" providerId="ADAL" clId="{CA1C600E-74BD-56BB-8B24-6140052F9AB5}" dt="2025-08-18T19:19:35.403" v="554" actId="962"/>
          <ac:spMkLst>
            <pc:docMk/>
            <pc:sldMk cId="3177559677" sldId="2147479556"/>
            <ac:spMk id="19" creationId="{42B19A10-631C-0437-3278-6ACAE529D8CF}"/>
          </ac:spMkLst>
        </pc:spChg>
        <pc:picChg chg="mod">
          <ac:chgData name="Isabella Cinello (Stinson Communications Inc)" userId="2b908fa1-1634-4577-af8f-ff98ef45ab9b" providerId="ADAL" clId="{CA1C600E-74BD-56BB-8B24-6140052F9AB5}" dt="2025-08-18T19:19:10.547" v="549" actId="962"/>
          <ac:picMkLst>
            <pc:docMk/>
            <pc:sldMk cId="3177559677" sldId="2147479556"/>
            <ac:picMk id="6" creationId="{7D0721A1-B782-81BD-189D-06968F2F1837}"/>
          </ac:picMkLst>
        </pc:picChg>
        <pc:picChg chg="mod">
          <ac:chgData name="Isabella Cinello (Stinson Communications Inc)" userId="2b908fa1-1634-4577-af8f-ff98ef45ab9b" providerId="ADAL" clId="{CA1C600E-74BD-56BB-8B24-6140052F9AB5}" dt="2025-08-18T19:19:19.635" v="550" actId="962"/>
          <ac:picMkLst>
            <pc:docMk/>
            <pc:sldMk cId="3177559677" sldId="2147479556"/>
            <ac:picMk id="10" creationId="{203C69F1-87CD-E332-A881-1DC7228D7C51}"/>
          </ac:picMkLst>
        </pc:picChg>
        <pc:picChg chg="mod">
          <ac:chgData name="Isabella Cinello (Stinson Communications Inc)" userId="2b908fa1-1634-4577-af8f-ff98ef45ab9b" providerId="ADAL" clId="{CA1C600E-74BD-56BB-8B24-6140052F9AB5}" dt="2025-08-18T19:19:25.665" v="552" actId="962"/>
          <ac:picMkLst>
            <pc:docMk/>
            <pc:sldMk cId="3177559677" sldId="2147479556"/>
            <ac:picMk id="13" creationId="{83359128-C723-368D-DCF6-DC83EF389C59}"/>
          </ac:picMkLst>
        </pc:picChg>
        <pc:picChg chg="mod">
          <ac:chgData name="Isabella Cinello (Stinson Communications Inc)" userId="2b908fa1-1634-4577-af8f-ff98ef45ab9b" providerId="ADAL" clId="{CA1C600E-74BD-56BB-8B24-6140052F9AB5}" dt="2025-08-18T19:19:31.302" v="553" actId="962"/>
          <ac:picMkLst>
            <pc:docMk/>
            <pc:sldMk cId="3177559677" sldId="2147479556"/>
            <ac:picMk id="16" creationId="{7BEA6C95-5286-53E1-94A2-03D90B5E6E02}"/>
          </ac:picMkLst>
        </pc:picChg>
        <pc:picChg chg="mod">
          <ac:chgData name="Isabella Cinello (Stinson Communications Inc)" userId="2b908fa1-1634-4577-af8f-ff98ef45ab9b" providerId="ADAL" clId="{CA1C600E-74BD-56BB-8B24-6140052F9AB5}" dt="2025-08-18T19:19:35.403" v="554" actId="962"/>
          <ac:picMkLst>
            <pc:docMk/>
            <pc:sldMk cId="3177559677" sldId="2147479556"/>
            <ac:picMk id="20" creationId="{AE244612-64AF-0362-50CE-1B7C6EE3D0F9}"/>
          </ac:picMkLst>
        </pc:picChg>
      </pc:sldChg>
      <pc:sldChg chg="new del">
        <pc:chgData name="Isabella Cinello (Stinson Communications Inc)" userId="2b908fa1-1634-4577-af8f-ff98ef45ab9b" providerId="ADAL" clId="{CA1C600E-74BD-56BB-8B24-6140052F9AB5}" dt="2025-08-18T19:18:48.547" v="541" actId="680"/>
        <pc:sldMkLst>
          <pc:docMk/>
          <pc:sldMk cId="1252992364" sldId="2147479557"/>
        </pc:sldMkLst>
      </pc:sldChg>
      <pc:sldChg chg="del">
        <pc:chgData name="Isabella Cinello (Stinson Communications Inc)" userId="2b908fa1-1634-4577-af8f-ff98ef45ab9b" providerId="ADAL" clId="{CA1C600E-74BD-56BB-8B24-6140052F9AB5}" dt="2025-08-18T18:21:13.952" v="7" actId="2696"/>
        <pc:sldMkLst>
          <pc:docMk/>
          <pc:sldMk cId="1289639202" sldId="2147482490"/>
        </pc:sldMkLst>
      </pc:sldChg>
      <pc:sldChg chg="del mod modShow">
        <pc:chgData name="Isabella Cinello (Stinson Communications Inc)" userId="2b908fa1-1634-4577-af8f-ff98ef45ab9b" providerId="ADAL" clId="{CA1C600E-74BD-56BB-8B24-6140052F9AB5}" dt="2025-08-18T18:22:03.567" v="16" actId="2696"/>
        <pc:sldMkLst>
          <pc:docMk/>
          <pc:sldMk cId="2568502425" sldId="2147483647"/>
        </pc:sldMkLst>
      </pc:sldChg>
      <pc:sldMasterChg chg="del">
        <pc:chgData name="Isabella Cinello (Stinson Communications Inc)" userId="2b908fa1-1634-4577-af8f-ff98ef45ab9b" providerId="ADAL" clId="{CA1C600E-74BD-56BB-8B24-6140052F9AB5}" dt="2025-08-18T18:51:26.746" v="258" actId="2696"/>
        <pc:sldMasterMkLst>
          <pc:docMk/>
          <pc:sldMasterMk cId="3418689686" sldId="2147485447"/>
        </pc:sldMasterMkLst>
      </pc:sldMasterChg>
      <pc:sldMasterChg chg="del">
        <pc:chgData name="Isabella Cinello (Stinson Communications Inc)" userId="2b908fa1-1634-4577-af8f-ff98ef45ab9b" providerId="ADAL" clId="{CA1C600E-74BD-56BB-8B24-6140052F9AB5}" dt="2025-08-18T18:51:28.778" v="259" actId="2696"/>
        <pc:sldMasterMkLst>
          <pc:docMk/>
          <pc:sldMasterMk cId="3724607872" sldId="2147485790"/>
        </pc:sldMasterMkLst>
      </pc:sldMasterChg>
      <pc:sldMasterChg chg="del">
        <pc:chgData name="Isabella Cinello (Stinson Communications Inc)" userId="2b908fa1-1634-4577-af8f-ff98ef45ab9b" providerId="ADAL" clId="{CA1C600E-74BD-56BB-8B24-6140052F9AB5}" dt="2025-08-18T18:51:30.807" v="260" actId="2696"/>
        <pc:sldMasterMkLst>
          <pc:docMk/>
          <pc:sldMasterMk cId="332422493" sldId="2147486098"/>
        </pc:sldMasterMkLst>
      </pc:sldMasterChg>
      <pc:sldMasterChg chg="del">
        <pc:chgData name="Isabella Cinello (Stinson Communications Inc)" userId="2b908fa1-1634-4577-af8f-ff98ef45ab9b" providerId="ADAL" clId="{CA1C600E-74BD-56BB-8B24-6140052F9AB5}" dt="2025-08-18T18:51:33.257" v="261" actId="2696"/>
        <pc:sldMasterMkLst>
          <pc:docMk/>
          <pc:sldMasterMk cId="4274006237" sldId="2147486148"/>
        </pc:sldMasterMkLst>
      </pc:sldMasterChg>
      <pc:sldMasterChg chg="del">
        <pc:chgData name="Isabella Cinello (Stinson Communications Inc)" userId="2b908fa1-1634-4577-af8f-ff98ef45ab9b" providerId="ADAL" clId="{CA1C600E-74BD-56BB-8B24-6140052F9AB5}" dt="2025-08-18T18:51:35.441" v="262" actId="2696"/>
        <pc:sldMasterMkLst>
          <pc:docMk/>
          <pc:sldMasterMk cId="1207011592" sldId="2147486436"/>
        </pc:sldMasterMkLst>
      </pc:sldMasterChg>
      <pc:sldMasterChg chg="del">
        <pc:chgData name="Isabella Cinello (Stinson Communications Inc)" userId="2b908fa1-1634-4577-af8f-ff98ef45ab9b" providerId="ADAL" clId="{CA1C600E-74BD-56BB-8B24-6140052F9AB5}" dt="2025-08-18T18:51:37.524" v="263" actId="2696"/>
        <pc:sldMasterMkLst>
          <pc:docMk/>
          <pc:sldMasterMk cId="1385524105" sldId="2147486491"/>
        </pc:sldMasterMkLst>
      </pc:sldMasterChg>
      <pc:sldMasterChg chg="del">
        <pc:chgData name="Isabella Cinello (Stinson Communications Inc)" userId="2b908fa1-1634-4577-af8f-ff98ef45ab9b" providerId="ADAL" clId="{CA1C600E-74BD-56BB-8B24-6140052F9AB5}" dt="2025-08-18T18:51:39.902" v="264" actId="2696"/>
        <pc:sldMasterMkLst>
          <pc:docMk/>
          <pc:sldMasterMk cId="954398025" sldId="2147486557"/>
        </pc:sldMasterMkLst>
      </pc:sldMasterChg>
      <pc:sldMasterChg chg="mod">
        <pc:chgData name="Isabella Cinello (Stinson Communications Inc)" userId="2b908fa1-1634-4577-af8f-ff98ef45ab9b" providerId="ADAL" clId="{CA1C600E-74BD-56BB-8B24-6140052F9AB5}" dt="2025-08-18T18:51:48.850" v="265" actId="6014"/>
        <pc:sldMasterMkLst>
          <pc:docMk/>
          <pc:sldMasterMk cId="3446541910" sldId="2147486659"/>
        </pc:sldMasterMkLst>
      </pc:sldMasterChg>
    </pc:docChg>
  </pc:docChgLst>
  <pc:docChgLst>
    <pc:chgData name="Arba Bardhi" userId="S::arba_stinson.co#ext#@microsoft.onmicrosoft.com::74076ea0-4313-4aa1-a0fa-9deb523a689b" providerId="AD" clId="Web-{9B965F01-7DBD-F483-28BE-EF183415223A}"/>
    <pc:docChg chg="modSld">
      <pc:chgData name="Arba Bardhi" userId="S::arba_stinson.co#ext#@microsoft.onmicrosoft.com::74076ea0-4313-4aa1-a0fa-9deb523a689b" providerId="AD" clId="Web-{9B965F01-7DBD-F483-28BE-EF183415223A}" dt="2025-08-30T00:10:16.136" v="74"/>
      <pc:docMkLst>
        <pc:docMk/>
      </pc:docMkLst>
      <pc:sldChg chg="modNotes">
        <pc:chgData name="Arba Bardhi" userId="S::arba_stinson.co#ext#@microsoft.onmicrosoft.com::74076ea0-4313-4aa1-a0fa-9deb523a689b" providerId="AD" clId="Web-{9B965F01-7DBD-F483-28BE-EF183415223A}" dt="2025-08-30T00:08:21.931" v="7"/>
        <pc:sldMkLst>
          <pc:docMk/>
          <pc:sldMk cId="2201678313" sldId="258"/>
        </pc:sldMkLst>
      </pc:sldChg>
      <pc:sldChg chg="modNotes">
        <pc:chgData name="Arba Bardhi" userId="S::arba_stinson.co#ext#@microsoft.onmicrosoft.com::74076ea0-4313-4aa1-a0fa-9deb523a689b" providerId="AD" clId="Web-{9B965F01-7DBD-F483-28BE-EF183415223A}" dt="2025-08-30T00:09:03.916" v="34"/>
        <pc:sldMkLst>
          <pc:docMk/>
          <pc:sldMk cId="415050046" sldId="259"/>
        </pc:sldMkLst>
      </pc:sldChg>
      <pc:sldChg chg="modNotes">
        <pc:chgData name="Arba Bardhi" userId="S::arba_stinson.co#ext#@microsoft.onmicrosoft.com::74076ea0-4313-4aa1-a0fa-9deb523a689b" providerId="AD" clId="Web-{9B965F01-7DBD-F483-28BE-EF183415223A}" dt="2025-08-30T00:09:38.463" v="55"/>
        <pc:sldMkLst>
          <pc:docMk/>
          <pc:sldMk cId="3258472316" sldId="260"/>
        </pc:sldMkLst>
      </pc:sldChg>
      <pc:sldChg chg="modNotes">
        <pc:chgData name="Arba Bardhi" userId="S::arba_stinson.co#ext#@microsoft.onmicrosoft.com::74076ea0-4313-4aa1-a0fa-9deb523a689b" providerId="AD" clId="Web-{9B965F01-7DBD-F483-28BE-EF183415223A}" dt="2025-08-30T00:08:11.899" v="0"/>
        <pc:sldMkLst>
          <pc:docMk/>
          <pc:sldMk cId="865662575" sldId="261"/>
        </pc:sldMkLst>
      </pc:sldChg>
      <pc:sldChg chg="modNotes">
        <pc:chgData name="Arba Bardhi" userId="S::arba_stinson.co#ext#@microsoft.onmicrosoft.com::74076ea0-4313-4aa1-a0fa-9deb523a689b" providerId="AD" clId="Web-{9B965F01-7DBD-F483-28BE-EF183415223A}" dt="2025-08-30T00:09:14.401" v="39"/>
        <pc:sldMkLst>
          <pc:docMk/>
          <pc:sldMk cId="3220896261" sldId="262"/>
        </pc:sldMkLst>
      </pc:sldChg>
      <pc:sldChg chg="modNotes">
        <pc:chgData name="Arba Bardhi" userId="S::arba_stinson.co#ext#@microsoft.onmicrosoft.com::74076ea0-4313-4aa1-a0fa-9deb523a689b" providerId="AD" clId="Web-{9B965F01-7DBD-F483-28BE-EF183415223A}" dt="2025-08-30T00:08:45.072" v="24"/>
        <pc:sldMkLst>
          <pc:docMk/>
          <pc:sldMk cId="1107155497" sldId="264"/>
        </pc:sldMkLst>
      </pc:sldChg>
      <pc:sldChg chg="modNotes">
        <pc:chgData name="Arba Bardhi" userId="S::arba_stinson.co#ext#@microsoft.onmicrosoft.com::74076ea0-4313-4aa1-a0fa-9deb523a689b" providerId="AD" clId="Web-{9B965F01-7DBD-F483-28BE-EF183415223A}" dt="2025-08-30T00:08:43.103" v="22"/>
        <pc:sldMkLst>
          <pc:docMk/>
          <pc:sldMk cId="2905975380" sldId="265"/>
        </pc:sldMkLst>
      </pc:sldChg>
      <pc:sldChg chg="modNotes">
        <pc:chgData name="Arba Bardhi" userId="S::arba_stinson.co#ext#@microsoft.onmicrosoft.com::74076ea0-4313-4aa1-a0fa-9deb523a689b" providerId="AD" clId="Web-{9B965F01-7DBD-F483-28BE-EF183415223A}" dt="2025-08-30T00:09:02.619" v="33"/>
        <pc:sldMkLst>
          <pc:docMk/>
          <pc:sldMk cId="538890644" sldId="267"/>
        </pc:sldMkLst>
      </pc:sldChg>
      <pc:sldChg chg="modNotes">
        <pc:chgData name="Arba Bardhi" userId="S::arba_stinson.co#ext#@microsoft.onmicrosoft.com::74076ea0-4313-4aa1-a0fa-9deb523a689b" providerId="AD" clId="Web-{9B965F01-7DBD-F483-28BE-EF183415223A}" dt="2025-08-30T00:09:53.354" v="63"/>
        <pc:sldMkLst>
          <pc:docMk/>
          <pc:sldMk cId="2314821280" sldId="269"/>
        </pc:sldMkLst>
      </pc:sldChg>
      <pc:sldChg chg="modNotes">
        <pc:chgData name="Arba Bardhi" userId="S::arba_stinson.co#ext#@microsoft.onmicrosoft.com::74076ea0-4313-4aa1-a0fa-9deb523a689b" providerId="AD" clId="Web-{9B965F01-7DBD-F483-28BE-EF183415223A}" dt="2025-08-30T00:08:33.838" v="16"/>
        <pc:sldMkLst>
          <pc:docMk/>
          <pc:sldMk cId="2652214319" sldId="270"/>
        </pc:sldMkLst>
      </pc:sldChg>
      <pc:sldChg chg="modNotes">
        <pc:chgData name="Arba Bardhi" userId="S::arba_stinson.co#ext#@microsoft.onmicrosoft.com::74076ea0-4313-4aa1-a0fa-9deb523a689b" providerId="AD" clId="Web-{9B965F01-7DBD-F483-28BE-EF183415223A}" dt="2025-08-30T00:08:13.993" v="1"/>
        <pc:sldMkLst>
          <pc:docMk/>
          <pc:sldMk cId="2921111433" sldId="271"/>
        </pc:sldMkLst>
      </pc:sldChg>
      <pc:sldChg chg="modNotes">
        <pc:chgData name="Arba Bardhi" userId="S::arba_stinson.co#ext#@microsoft.onmicrosoft.com::74076ea0-4313-4aa1-a0fa-9deb523a689b" providerId="AD" clId="Web-{9B965F01-7DBD-F483-28BE-EF183415223A}" dt="2025-08-30T00:08:24.087" v="9"/>
        <pc:sldMkLst>
          <pc:docMk/>
          <pc:sldMk cId="2218937596" sldId="276"/>
        </pc:sldMkLst>
      </pc:sldChg>
      <pc:sldChg chg="modNotes">
        <pc:chgData name="Arba Bardhi" userId="S::arba_stinson.co#ext#@microsoft.onmicrosoft.com::74076ea0-4313-4aa1-a0fa-9deb523a689b" providerId="AD" clId="Web-{9B965F01-7DBD-F483-28BE-EF183415223A}" dt="2025-08-30T00:08:53.994" v="28"/>
        <pc:sldMkLst>
          <pc:docMk/>
          <pc:sldMk cId="2708010739" sldId="277"/>
        </pc:sldMkLst>
      </pc:sldChg>
      <pc:sldChg chg="modNotes">
        <pc:chgData name="Arba Bardhi" userId="S::arba_stinson.co#ext#@microsoft.onmicrosoft.com::74076ea0-4313-4aa1-a0fa-9deb523a689b" providerId="AD" clId="Web-{9B965F01-7DBD-F483-28BE-EF183415223A}" dt="2025-08-30T00:08:51.682" v="27"/>
        <pc:sldMkLst>
          <pc:docMk/>
          <pc:sldMk cId="3189435296" sldId="279"/>
        </pc:sldMkLst>
      </pc:sldChg>
      <pc:sldChg chg="modNotes">
        <pc:chgData name="Arba Bardhi" userId="S::arba_stinson.co#ext#@microsoft.onmicrosoft.com::74076ea0-4313-4aa1-a0fa-9deb523a689b" providerId="AD" clId="Web-{9B965F01-7DBD-F483-28BE-EF183415223A}" dt="2025-08-30T00:09:24.963" v="46"/>
        <pc:sldMkLst>
          <pc:docMk/>
          <pc:sldMk cId="2880306875" sldId="282"/>
        </pc:sldMkLst>
      </pc:sldChg>
      <pc:sldChg chg="modNotes">
        <pc:chgData name="Arba Bardhi" userId="S::arba_stinson.co#ext#@microsoft.onmicrosoft.com::74076ea0-4313-4aa1-a0fa-9deb523a689b" providerId="AD" clId="Web-{9B965F01-7DBD-F483-28BE-EF183415223A}" dt="2025-08-30T00:08:15.681" v="2"/>
        <pc:sldMkLst>
          <pc:docMk/>
          <pc:sldMk cId="2340904658" sldId="283"/>
        </pc:sldMkLst>
      </pc:sldChg>
      <pc:sldChg chg="modNotes">
        <pc:chgData name="Arba Bardhi" userId="S::arba_stinson.co#ext#@microsoft.onmicrosoft.com::74076ea0-4313-4aa1-a0fa-9deb523a689b" providerId="AD" clId="Web-{9B965F01-7DBD-F483-28BE-EF183415223A}" dt="2025-08-30T00:08:48.635" v="25"/>
        <pc:sldMkLst>
          <pc:docMk/>
          <pc:sldMk cId="3752215228" sldId="285"/>
        </pc:sldMkLst>
      </pc:sldChg>
      <pc:sldChg chg="modNotes">
        <pc:chgData name="Arba Bardhi" userId="S::arba_stinson.co#ext#@microsoft.onmicrosoft.com::74076ea0-4313-4aa1-a0fa-9deb523a689b" providerId="AD" clId="Web-{9B965F01-7DBD-F483-28BE-EF183415223A}" dt="2025-08-30T00:09:09.354" v="36"/>
        <pc:sldMkLst>
          <pc:docMk/>
          <pc:sldMk cId="3813298310" sldId="286"/>
        </pc:sldMkLst>
      </pc:sldChg>
      <pc:sldChg chg="modNotes">
        <pc:chgData name="Arba Bardhi" userId="S::arba_stinson.co#ext#@microsoft.onmicrosoft.com::74076ea0-4313-4aa1-a0fa-9deb523a689b" providerId="AD" clId="Web-{9B965F01-7DBD-F483-28BE-EF183415223A}" dt="2025-08-30T00:09:05.838" v="35"/>
        <pc:sldMkLst>
          <pc:docMk/>
          <pc:sldMk cId="909658737" sldId="289"/>
        </pc:sldMkLst>
      </pc:sldChg>
      <pc:sldChg chg="modNotes">
        <pc:chgData name="Arba Bardhi" userId="S::arba_stinson.co#ext#@microsoft.onmicrosoft.com::74076ea0-4313-4aa1-a0fa-9deb523a689b" providerId="AD" clId="Web-{9B965F01-7DBD-F483-28BE-EF183415223A}" dt="2025-08-30T00:09:12.963" v="38"/>
        <pc:sldMkLst>
          <pc:docMk/>
          <pc:sldMk cId="2668845759" sldId="291"/>
        </pc:sldMkLst>
      </pc:sldChg>
      <pc:sldChg chg="modNotes">
        <pc:chgData name="Arba Bardhi" userId="S::arba_stinson.co#ext#@microsoft.onmicrosoft.com::74076ea0-4313-4aa1-a0fa-9deb523a689b" providerId="AD" clId="Web-{9B965F01-7DBD-F483-28BE-EF183415223A}" dt="2025-08-30T00:08:33.947" v="18"/>
        <pc:sldMkLst>
          <pc:docMk/>
          <pc:sldMk cId="2599534332" sldId="292"/>
        </pc:sldMkLst>
      </pc:sldChg>
      <pc:sldChg chg="modNotes">
        <pc:chgData name="Arba Bardhi" userId="S::arba_stinson.co#ext#@microsoft.onmicrosoft.com::74076ea0-4313-4aa1-a0fa-9deb523a689b" providerId="AD" clId="Web-{9B965F01-7DBD-F483-28BE-EF183415223A}" dt="2025-08-30T00:08:58.979" v="31"/>
        <pc:sldMkLst>
          <pc:docMk/>
          <pc:sldMk cId="929821119" sldId="293"/>
        </pc:sldMkLst>
      </pc:sldChg>
      <pc:sldChg chg="modNotes">
        <pc:chgData name="Arba Bardhi" userId="S::arba_stinson.co#ext#@microsoft.onmicrosoft.com::74076ea0-4313-4aa1-a0fa-9deb523a689b" providerId="AD" clId="Web-{9B965F01-7DBD-F483-28BE-EF183415223A}" dt="2025-08-30T00:09:17.182" v="41"/>
        <pc:sldMkLst>
          <pc:docMk/>
          <pc:sldMk cId="2498094816" sldId="295"/>
        </pc:sldMkLst>
      </pc:sldChg>
      <pc:sldChg chg="modNotes">
        <pc:chgData name="Arba Bardhi" userId="S::arba_stinson.co#ext#@microsoft.onmicrosoft.com::74076ea0-4313-4aa1-a0fa-9deb523a689b" providerId="AD" clId="Web-{9B965F01-7DBD-F483-28BE-EF183415223A}" dt="2025-08-30T00:09:31.135" v="50"/>
        <pc:sldMkLst>
          <pc:docMk/>
          <pc:sldMk cId="2587472247" sldId="296"/>
        </pc:sldMkLst>
      </pc:sldChg>
      <pc:sldChg chg="modNotes">
        <pc:chgData name="Arba Bardhi" userId="S::arba_stinson.co#ext#@microsoft.onmicrosoft.com::74076ea0-4313-4aa1-a0fa-9deb523a689b" providerId="AD" clId="Web-{9B965F01-7DBD-F483-28BE-EF183415223A}" dt="2025-08-30T00:09:36.698" v="54"/>
        <pc:sldMkLst>
          <pc:docMk/>
          <pc:sldMk cId="2055078028" sldId="297"/>
        </pc:sldMkLst>
      </pc:sldChg>
      <pc:sldChg chg="modNotes">
        <pc:chgData name="Arba Bardhi" userId="S::arba_stinson.co#ext#@microsoft.onmicrosoft.com::74076ea0-4313-4aa1-a0fa-9deb523a689b" providerId="AD" clId="Web-{9B965F01-7DBD-F483-28BE-EF183415223A}" dt="2025-08-30T00:09:42.713" v="57"/>
        <pc:sldMkLst>
          <pc:docMk/>
          <pc:sldMk cId="1859229493" sldId="298"/>
        </pc:sldMkLst>
      </pc:sldChg>
      <pc:sldChg chg="modNotes">
        <pc:chgData name="Arba Bardhi" userId="S::arba_stinson.co#ext#@microsoft.onmicrosoft.com::74076ea0-4313-4aa1-a0fa-9deb523a689b" providerId="AD" clId="Web-{9B965F01-7DBD-F483-28BE-EF183415223A}" dt="2025-08-30T00:10:04.823" v="68"/>
        <pc:sldMkLst>
          <pc:docMk/>
          <pc:sldMk cId="2544226381" sldId="299"/>
        </pc:sldMkLst>
      </pc:sldChg>
      <pc:sldChg chg="modNotes">
        <pc:chgData name="Arba Bardhi" userId="S::arba_stinson.co#ext#@microsoft.onmicrosoft.com::74076ea0-4313-4aa1-a0fa-9deb523a689b" providerId="AD" clId="Web-{9B965F01-7DBD-F483-28BE-EF183415223A}" dt="2025-08-30T00:09:21.745" v="44"/>
        <pc:sldMkLst>
          <pc:docMk/>
          <pc:sldMk cId="2837837006" sldId="300"/>
        </pc:sldMkLst>
      </pc:sldChg>
      <pc:sldChg chg="modNotes">
        <pc:chgData name="Arba Bardhi" userId="S::arba_stinson.co#ext#@microsoft.onmicrosoft.com::74076ea0-4313-4aa1-a0fa-9deb523a689b" providerId="AD" clId="Web-{9B965F01-7DBD-F483-28BE-EF183415223A}" dt="2025-08-30T00:09:20.151" v="43"/>
        <pc:sldMkLst>
          <pc:docMk/>
          <pc:sldMk cId="2218506171" sldId="301"/>
        </pc:sldMkLst>
      </pc:sldChg>
      <pc:sldChg chg="modNotes">
        <pc:chgData name="Arba Bardhi" userId="S::arba_stinson.co#ext#@microsoft.onmicrosoft.com::74076ea0-4313-4aa1-a0fa-9deb523a689b" providerId="AD" clId="Web-{9B965F01-7DBD-F483-28BE-EF183415223A}" dt="2025-08-30T00:09:28.385" v="48"/>
        <pc:sldMkLst>
          <pc:docMk/>
          <pc:sldMk cId="1044967776" sldId="302"/>
        </pc:sldMkLst>
      </pc:sldChg>
      <pc:sldChg chg="modNotes">
        <pc:chgData name="Arba Bardhi" userId="S::arba_stinson.co#ext#@microsoft.onmicrosoft.com::74076ea0-4313-4aa1-a0fa-9deb523a689b" providerId="AD" clId="Web-{9B965F01-7DBD-F483-28BE-EF183415223A}" dt="2025-08-30T00:09:40.885" v="56"/>
        <pc:sldMkLst>
          <pc:docMk/>
          <pc:sldMk cId="2975912202" sldId="303"/>
        </pc:sldMkLst>
      </pc:sldChg>
      <pc:sldChg chg="modNotes">
        <pc:chgData name="Arba Bardhi" userId="S::arba_stinson.co#ext#@microsoft.onmicrosoft.com::74076ea0-4313-4aa1-a0fa-9deb523a689b" providerId="AD" clId="Web-{9B965F01-7DBD-F483-28BE-EF183415223A}" dt="2025-08-30T00:09:34.901" v="53"/>
        <pc:sldMkLst>
          <pc:docMk/>
          <pc:sldMk cId="1898742810" sldId="304"/>
        </pc:sldMkLst>
      </pc:sldChg>
      <pc:sldChg chg="modNotes">
        <pc:chgData name="Arba Bardhi" userId="S::arba_stinson.co#ext#@microsoft.onmicrosoft.com::74076ea0-4313-4aa1-a0fa-9deb523a689b" providerId="AD" clId="Web-{9B965F01-7DBD-F483-28BE-EF183415223A}" dt="2025-08-30T00:09:48.792" v="59"/>
        <pc:sldMkLst>
          <pc:docMk/>
          <pc:sldMk cId="2986962941" sldId="305"/>
        </pc:sldMkLst>
      </pc:sldChg>
      <pc:sldChg chg="modNotes">
        <pc:chgData name="Arba Bardhi" userId="S::arba_stinson.co#ext#@microsoft.onmicrosoft.com::74076ea0-4313-4aa1-a0fa-9deb523a689b" providerId="AD" clId="Web-{9B965F01-7DBD-F483-28BE-EF183415223A}" dt="2025-08-30T00:09:51.198" v="61"/>
        <pc:sldMkLst>
          <pc:docMk/>
          <pc:sldMk cId="634816348" sldId="307"/>
        </pc:sldMkLst>
      </pc:sldChg>
      <pc:sldChg chg="modNotes">
        <pc:chgData name="Arba Bardhi" userId="S::arba_stinson.co#ext#@microsoft.onmicrosoft.com::74076ea0-4313-4aa1-a0fa-9deb523a689b" providerId="AD" clId="Web-{9B965F01-7DBD-F483-28BE-EF183415223A}" dt="2025-08-30T00:09:59.964" v="66"/>
        <pc:sldMkLst>
          <pc:docMk/>
          <pc:sldMk cId="1621139163" sldId="308"/>
        </pc:sldMkLst>
      </pc:sldChg>
      <pc:sldChg chg="modNotes">
        <pc:chgData name="Arba Bardhi" userId="S::arba_stinson.co#ext#@microsoft.onmicrosoft.com::74076ea0-4313-4aa1-a0fa-9deb523a689b" providerId="AD" clId="Web-{9B965F01-7DBD-F483-28BE-EF183415223A}" dt="2025-08-30T00:09:55.339" v="64"/>
        <pc:sldMkLst>
          <pc:docMk/>
          <pc:sldMk cId="2528919025" sldId="309"/>
        </pc:sldMkLst>
      </pc:sldChg>
      <pc:sldChg chg="modNotes">
        <pc:chgData name="Arba Bardhi" userId="S::arba_stinson.co#ext#@microsoft.onmicrosoft.com::74076ea0-4313-4aa1-a0fa-9deb523a689b" providerId="AD" clId="Web-{9B965F01-7DBD-F483-28BE-EF183415223A}" dt="2025-08-30T00:10:01.464" v="67"/>
        <pc:sldMkLst>
          <pc:docMk/>
          <pc:sldMk cId="3805661695" sldId="310"/>
        </pc:sldMkLst>
      </pc:sldChg>
      <pc:sldChg chg="modNotes">
        <pc:chgData name="Arba Bardhi" userId="S::arba_stinson.co#ext#@microsoft.onmicrosoft.com::74076ea0-4313-4aa1-a0fa-9deb523a689b" providerId="AD" clId="Web-{9B965F01-7DBD-F483-28BE-EF183415223A}" dt="2025-08-30T00:10:08.698" v="70"/>
        <pc:sldMkLst>
          <pc:docMk/>
          <pc:sldMk cId="3043657360" sldId="311"/>
        </pc:sldMkLst>
      </pc:sldChg>
      <pc:sldChg chg="modNotes">
        <pc:chgData name="Arba Bardhi" userId="S::arba_stinson.co#ext#@microsoft.onmicrosoft.com::74076ea0-4313-4aa1-a0fa-9deb523a689b" providerId="AD" clId="Web-{9B965F01-7DBD-F483-28BE-EF183415223A}" dt="2025-08-30T00:10:13.167" v="73"/>
        <pc:sldMkLst>
          <pc:docMk/>
          <pc:sldMk cId="3759070802" sldId="312"/>
        </pc:sldMkLst>
      </pc:sldChg>
      <pc:sldChg chg="modNotes">
        <pc:chgData name="Arba Bardhi" userId="S::arba_stinson.co#ext#@microsoft.onmicrosoft.com::74076ea0-4313-4aa1-a0fa-9deb523a689b" providerId="AD" clId="Web-{9B965F01-7DBD-F483-28BE-EF183415223A}" dt="2025-08-30T00:08:18.353" v="4"/>
        <pc:sldMkLst>
          <pc:docMk/>
          <pc:sldMk cId="4077588325" sldId="2147479544"/>
        </pc:sldMkLst>
      </pc:sldChg>
      <pc:sldChg chg="modNotes">
        <pc:chgData name="Arba Bardhi" userId="S::arba_stinson.co#ext#@microsoft.onmicrosoft.com::74076ea0-4313-4aa1-a0fa-9deb523a689b" providerId="AD" clId="Web-{9B965F01-7DBD-F483-28BE-EF183415223A}" dt="2025-08-30T00:08:19.978" v="6"/>
        <pc:sldMkLst>
          <pc:docMk/>
          <pc:sldMk cId="1470290242" sldId="2147479545"/>
        </pc:sldMkLst>
      </pc:sldChg>
      <pc:sldChg chg="modNotes">
        <pc:chgData name="Arba Bardhi" userId="S::arba_stinson.co#ext#@microsoft.onmicrosoft.com::74076ea0-4313-4aa1-a0fa-9deb523a689b" providerId="AD" clId="Web-{9B965F01-7DBD-F483-28BE-EF183415223A}" dt="2025-08-30T00:08:25.697" v="11"/>
        <pc:sldMkLst>
          <pc:docMk/>
          <pc:sldMk cId="270442285" sldId="2147479546"/>
        </pc:sldMkLst>
      </pc:sldChg>
      <pc:sldChg chg="modNotes">
        <pc:chgData name="Arba Bardhi" userId="S::arba_stinson.co#ext#@microsoft.onmicrosoft.com::74076ea0-4313-4aa1-a0fa-9deb523a689b" providerId="AD" clId="Web-{9B965F01-7DBD-F483-28BE-EF183415223A}" dt="2025-08-30T00:08:26.916" v="12"/>
        <pc:sldMkLst>
          <pc:docMk/>
          <pc:sldMk cId="2689147698" sldId="2147479547"/>
        </pc:sldMkLst>
      </pc:sldChg>
      <pc:sldChg chg="modNotes">
        <pc:chgData name="Arba Bardhi" userId="S::arba_stinson.co#ext#@microsoft.onmicrosoft.com::74076ea0-4313-4aa1-a0fa-9deb523a689b" providerId="AD" clId="Web-{9B965F01-7DBD-F483-28BE-EF183415223A}" dt="2025-08-30T00:08:29.759" v="14"/>
        <pc:sldMkLst>
          <pc:docMk/>
          <pc:sldMk cId="1011239720" sldId="2147479548"/>
        </pc:sldMkLst>
      </pc:sldChg>
      <pc:sldChg chg="modNotes">
        <pc:chgData name="Arba Bardhi" userId="S::arba_stinson.co#ext#@microsoft.onmicrosoft.com::74076ea0-4313-4aa1-a0fa-9deb523a689b" providerId="AD" clId="Web-{9B965F01-7DBD-F483-28BE-EF183415223A}" dt="2025-08-30T00:08:35.291" v="19"/>
        <pc:sldMkLst>
          <pc:docMk/>
          <pc:sldMk cId="2815194252" sldId="2147479549"/>
        </pc:sldMkLst>
      </pc:sldChg>
      <pc:sldChg chg="modNotes">
        <pc:chgData name="Arba Bardhi" userId="S::arba_stinson.co#ext#@microsoft.onmicrosoft.com::74076ea0-4313-4aa1-a0fa-9deb523a689b" providerId="AD" clId="Web-{9B965F01-7DBD-F483-28BE-EF183415223A}" dt="2025-08-30T00:08:39.947" v="20"/>
        <pc:sldMkLst>
          <pc:docMk/>
          <pc:sldMk cId="621067007" sldId="2147479550"/>
        </pc:sldMkLst>
      </pc:sldChg>
      <pc:sldChg chg="modNotes">
        <pc:chgData name="Arba Bardhi" userId="S::arba_stinson.co#ext#@microsoft.onmicrosoft.com::74076ea0-4313-4aa1-a0fa-9deb523a689b" providerId="AD" clId="Web-{9B965F01-7DBD-F483-28BE-EF183415223A}" dt="2025-08-30T00:08:56.494" v="30"/>
        <pc:sldMkLst>
          <pc:docMk/>
          <pc:sldMk cId="614664079" sldId="2147479551"/>
        </pc:sldMkLst>
      </pc:sldChg>
      <pc:sldChg chg="modNotes">
        <pc:chgData name="Arba Bardhi" userId="S::arba_stinson.co#ext#@microsoft.onmicrosoft.com::74076ea0-4313-4aa1-a0fa-9deb523a689b" providerId="AD" clId="Web-{9B965F01-7DBD-F483-28BE-EF183415223A}" dt="2025-08-30T00:09:26.401" v="47"/>
        <pc:sldMkLst>
          <pc:docMk/>
          <pc:sldMk cId="2910909594" sldId="2147479552"/>
        </pc:sldMkLst>
      </pc:sldChg>
      <pc:sldChg chg="modNotes">
        <pc:chgData name="Arba Bardhi" userId="S::arba_stinson.co#ext#@microsoft.onmicrosoft.com::74076ea0-4313-4aa1-a0fa-9deb523a689b" providerId="AD" clId="Web-{9B965F01-7DBD-F483-28BE-EF183415223A}" dt="2025-08-30T00:09:34.104" v="52"/>
        <pc:sldMkLst>
          <pc:docMk/>
          <pc:sldMk cId="432050665" sldId="2147479553"/>
        </pc:sldMkLst>
      </pc:sldChg>
      <pc:sldChg chg="modNotes">
        <pc:chgData name="Arba Bardhi" userId="S::arba_stinson.co#ext#@microsoft.onmicrosoft.com::74076ea0-4313-4aa1-a0fa-9deb523a689b" providerId="AD" clId="Web-{9B965F01-7DBD-F483-28BE-EF183415223A}" dt="2025-08-30T00:10:10.104" v="71"/>
        <pc:sldMkLst>
          <pc:docMk/>
          <pc:sldMk cId="2166485406" sldId="2147479555"/>
        </pc:sldMkLst>
      </pc:sldChg>
      <pc:sldChg chg="modNotes">
        <pc:chgData name="Arba Bardhi" userId="S::arba_stinson.co#ext#@microsoft.onmicrosoft.com::74076ea0-4313-4aa1-a0fa-9deb523a689b" providerId="AD" clId="Web-{9B965F01-7DBD-F483-28BE-EF183415223A}" dt="2025-08-30T00:10:16.136" v="74"/>
        <pc:sldMkLst>
          <pc:docMk/>
          <pc:sldMk cId="3177559677" sldId="214747955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11/7/25 1:31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11/7/25 1:31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endParaRPr lang="en-US" sz="800" b="0" i="0" kern="100" dirty="0">
              <a:solidFill>
                <a:srgbClr val="000000"/>
              </a:solidFill>
              <a:effectLst/>
              <a:latin typeface="Segoe UI" panose="020B0502040204020203" pitchFamily="34" charset="0"/>
              <a:ea typeface="Yu Mincho"/>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9251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381E97-C23E-46AE-8BD8-954CA70FDF9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5623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800"/>
              </a:spcAft>
            </a:pPr>
            <a:endParaRPr lang="en-US" sz="800" kern="100" dirty="0">
              <a:effectLst/>
              <a:ea typeface="Yu Mincho"/>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4165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D1A1C-A1CE-28E3-16CD-D5AD25D08E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BCC33-DEE0-B986-D247-F1F8F2B421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850965-54B2-CF7C-8C64-7AA1A941F19A}"/>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198C9D5F-E816-9980-452E-2596F8DB9A7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9525100-FA76-F353-3E90-C6EC92CFD25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14975E0-3D4C-BE0D-3EE7-0ADFF579B3A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C8A5CAE-36BB-DB4D-6E70-A366C4425C3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69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A4C0B-035B-5920-43CE-CFB637F72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AE664A-7BF1-AB5A-6173-3D516FDBC6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3695C-4CF5-2996-64FC-B77A115DEF5A}"/>
              </a:ext>
            </a:extLst>
          </p:cNvPr>
          <p:cNvSpPr>
            <a:spLocks noGrp="1"/>
          </p:cNvSpPr>
          <p:nvPr>
            <p:ph type="body" idx="1"/>
          </p:nvPr>
        </p:nvSpPr>
        <p:spPr/>
        <p:txBody>
          <a:bodyPr/>
          <a:lstStyle/>
          <a:p>
            <a:endParaRPr lang="en-US" sz="850" dirty="0">
              <a:solidFill>
                <a:srgbClr val="242429"/>
              </a:solidFill>
              <a:highlight>
                <a:srgbClr val="FFFFFF"/>
              </a:highlight>
              <a:cs typeface="Segoe UI"/>
            </a:endParaRPr>
          </a:p>
        </p:txBody>
      </p:sp>
      <p:sp>
        <p:nvSpPr>
          <p:cNvPr id="4" name="Header Placeholder 3">
            <a:extLst>
              <a:ext uri="{FF2B5EF4-FFF2-40B4-BE49-F238E27FC236}">
                <a16:creationId xmlns:a16="http://schemas.microsoft.com/office/drawing/2014/main" id="{ECD60BE7-AE96-8E36-4E40-06F833F9F43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B19D348-8023-F05D-B77F-9BFC3B46750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64F9A5-6065-04EF-6EBA-A7F87CFD8FC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025CE21-D7FE-F0BA-7F8F-EA4370A63FC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0040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1624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56141-CE1E-3A32-09AF-31BA1BE2B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ACFE7F-9672-E7AB-B81A-E21B06EC52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43D182-25AB-9BBA-C959-A4A049E7F109}"/>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1761001A-0045-AC09-0D32-F494E347DEE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68B9364-740B-16A5-E61F-0440FDCA965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E3C7684-D8B5-CADA-4164-A2752C099F6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F9AC750-C68F-71AB-14E2-A9C758F9D1D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3371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AAD8F-80FB-F03A-80AC-FA752A39A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953B9-EB07-9694-4B1C-DE5A4D699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18E6C-6953-54FF-4E6E-53B202E598FA}"/>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750329A1-CCBD-421A-6C75-748DFCD6353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5B8C78-805A-0D39-BDBE-D652295E934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B18DFF-2710-D0C4-DC98-37820A20F3A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4F0D826-809B-00D6-AD86-6CBD85DF25E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18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9629A-2755-8BD5-F599-A83BC61DE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23426-351C-5810-1E01-CD384A1AAA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3A380B-A7DE-D940-A181-94DC435CD141}"/>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8C4E8688-D86E-1059-FBFB-366BF132557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EC55905-E19D-7F5F-E36B-C4844AE9301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C0835AE-F377-0CE9-F067-C93199F8E98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BC1D79D-4655-195C-C859-7CC1E1DC345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9049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C0940-9D62-D7A0-3CEA-8C216B256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B071EF-E1EC-6389-E74D-A26578B435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FB518-6221-93E5-7565-CE7A5702EC5F}"/>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E5255903-D15C-FAD9-AC21-5B71424497A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5E2534B-407C-BE20-9ABE-49C390AC31D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6E3457A-1872-1063-196E-190E497BED8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123DD9C-E366-C009-45F0-E3C9A176D13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072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C0525-5765-8C1C-8D0E-8F9E5DAAF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5E18E5-2274-E87B-16D1-3069185F2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F8D15D-BFAB-E13D-7D04-C430D95EB5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566DE5-83E1-BE12-8218-B6C49BC953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0233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CF8BA-E107-31DD-7FDD-C70B18F03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D37E02-5050-98C4-259C-9FB7712BE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B5CBC-A1C0-4034-2D25-9D528B9061A7}"/>
              </a:ext>
            </a:extLst>
          </p:cNvPr>
          <p:cNvSpPr>
            <a:spLocks noGrp="1"/>
          </p:cNvSpPr>
          <p:nvPr>
            <p:ph type="body" idx="1"/>
          </p:nvPr>
        </p:nvSpPr>
        <p:spPr/>
        <p:txBody>
          <a:bodyPr/>
          <a:lstStyle/>
          <a:p>
            <a:pPr>
              <a:lnSpc>
                <a:spcPct val="100000"/>
              </a:lnSpc>
              <a:spcBef>
                <a:spcPct val="20000"/>
              </a:spcBef>
              <a:spcAft>
                <a:spcPts val="0"/>
              </a:spcAft>
            </a:pPr>
            <a:endParaRPr lang="en-US" sz="850" dirty="0">
              <a:cs typeface="Segoe UI"/>
            </a:endParaRPr>
          </a:p>
        </p:txBody>
      </p:sp>
      <p:sp>
        <p:nvSpPr>
          <p:cNvPr id="4" name="Header Placeholder 3">
            <a:extLst>
              <a:ext uri="{FF2B5EF4-FFF2-40B4-BE49-F238E27FC236}">
                <a16:creationId xmlns:a16="http://schemas.microsoft.com/office/drawing/2014/main" id="{D3718353-95B4-FEE8-FF9B-19C1FC6C1D8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1287C17-6545-B567-1FE2-38A7CAC2E5F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C850AD9-D2CF-D3F6-6B23-A4506E56B99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5828DF5-2748-54DB-1723-58661A9CB7A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9764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C5942-0C38-17E1-49DC-72D47A3EF2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5868A9-7F7E-089E-C7EC-6517FE13C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2B8A3-F833-3BB5-4C03-2568C4651BFB}"/>
              </a:ext>
            </a:extLst>
          </p:cNvPr>
          <p:cNvSpPr>
            <a:spLocks noGrp="1"/>
          </p:cNvSpPr>
          <p:nvPr>
            <p:ph type="body" idx="1"/>
          </p:nvPr>
        </p:nvSpPr>
        <p:spPr/>
        <p:txBody>
          <a:bodyPr/>
          <a:lstStyle/>
          <a:p>
            <a:pPr>
              <a:lnSpc>
                <a:spcPct val="100000"/>
              </a:lnSpc>
              <a:spcBef>
                <a:spcPct val="20000"/>
              </a:spcBef>
              <a:spcAft>
                <a:spcPts val="0"/>
              </a:spcAft>
            </a:pPr>
            <a:endParaRPr lang="en-US" sz="850" dirty="0">
              <a:cs typeface="Segoe UI"/>
            </a:endParaRPr>
          </a:p>
        </p:txBody>
      </p:sp>
      <p:sp>
        <p:nvSpPr>
          <p:cNvPr id="4" name="Header Placeholder 3">
            <a:extLst>
              <a:ext uri="{FF2B5EF4-FFF2-40B4-BE49-F238E27FC236}">
                <a16:creationId xmlns:a16="http://schemas.microsoft.com/office/drawing/2014/main" id="{B49817EF-266D-FDE7-F8F6-025D5B86F2A0}"/>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AEF2480-8082-9535-0714-573B0DF46032}"/>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146E8E-EE92-1A59-8131-1C4660E4828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6948C26-AA54-8837-D04B-A199FABA47F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2100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0588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A66EB-5052-3545-863A-B89A0707AF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4B360D-4EBA-237E-8174-B68395D361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EA270-7604-8811-E2F2-C4BE1E3C82CE}"/>
              </a:ext>
            </a:extLst>
          </p:cNvPr>
          <p:cNvSpPr>
            <a:spLocks noGrp="1"/>
          </p:cNvSpPr>
          <p:nvPr>
            <p:ph type="body" idx="1"/>
          </p:nvPr>
        </p:nvSpPr>
        <p:spPr/>
        <p:txBody>
          <a:bodyPr/>
          <a:lstStyle/>
          <a:p>
            <a:pPr>
              <a:lnSpc>
                <a:spcPct val="100000"/>
              </a:lnSpc>
              <a:spcBef>
                <a:spcPct val="20000"/>
              </a:spcBef>
              <a:spcAft>
                <a:spcPts val="0"/>
              </a:spcAft>
            </a:pPr>
            <a:endParaRPr lang="en-US" sz="850" dirty="0">
              <a:cs typeface="Segoe UI"/>
            </a:endParaRPr>
          </a:p>
        </p:txBody>
      </p:sp>
      <p:sp>
        <p:nvSpPr>
          <p:cNvPr id="4" name="Header Placeholder 3">
            <a:extLst>
              <a:ext uri="{FF2B5EF4-FFF2-40B4-BE49-F238E27FC236}">
                <a16:creationId xmlns:a16="http://schemas.microsoft.com/office/drawing/2014/main" id="{2B01F267-D82C-1C37-19D0-8048C21D512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0B6EC34-0C72-8DD0-C0B9-36F4DDD1908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996C58C-040D-1D61-EDD4-F48589D54E7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7BE3E3E-8B21-5689-47FB-32C876BB8C2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3640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5841A-EB7B-AC1F-B610-FE63116011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453DB-7DB7-1704-061E-2D0133785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E11874-5A49-ED02-B5AE-121F9436861C}"/>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52AA9922-C879-1E53-D870-9D3BFAB26B3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F4617BF-9F48-70F6-CFE8-96B4D258F83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F81836-1849-1BBB-E26B-228D6B91F438}"/>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1C14513-0FD3-92AC-1A19-BAE2C343BA0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9922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8AB58-9B17-3734-5616-9AF415403B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5DBABA-5BB5-81E4-02CA-1B4B7E29F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B40E32-CB86-9AE0-EECC-2737D8973487}"/>
              </a:ext>
            </a:extLst>
          </p:cNvPr>
          <p:cNvSpPr>
            <a:spLocks noGrp="1"/>
          </p:cNvSpPr>
          <p:nvPr>
            <p:ph type="body" idx="1"/>
          </p:nvPr>
        </p:nvSpPr>
        <p:spPr/>
        <p:txBody>
          <a:bodyPr/>
          <a:lstStyle/>
          <a:p>
            <a:pPr>
              <a:defRPr/>
            </a:pPr>
            <a:endParaRPr lang="en-US" sz="900" dirty="0">
              <a:cs typeface="Segoe UI"/>
            </a:endParaRPr>
          </a:p>
        </p:txBody>
      </p:sp>
      <p:sp>
        <p:nvSpPr>
          <p:cNvPr id="4" name="Header Placeholder 3">
            <a:extLst>
              <a:ext uri="{FF2B5EF4-FFF2-40B4-BE49-F238E27FC236}">
                <a16:creationId xmlns:a16="http://schemas.microsoft.com/office/drawing/2014/main" id="{2D495CDD-EE6D-7787-D2B1-0E08BA0FA8A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683EF1B-F71D-55F9-9D21-F0E710B4B0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48EBE48-5A96-B267-C0B6-524D541FD10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7C40B2-E3EF-66FE-B567-A874211AD4E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5766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E44CF-1CAD-380C-68C2-286678896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5B7FC-C511-9B9E-EF2D-7C74F56CC9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EE8C3-D0D6-99D2-B6AD-A0660139358A}"/>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cs typeface="Segoe UI"/>
            </a:endParaRPr>
          </a:p>
        </p:txBody>
      </p:sp>
      <p:sp>
        <p:nvSpPr>
          <p:cNvPr id="4" name="Header Placeholder 3">
            <a:extLst>
              <a:ext uri="{FF2B5EF4-FFF2-40B4-BE49-F238E27FC236}">
                <a16:creationId xmlns:a16="http://schemas.microsoft.com/office/drawing/2014/main" id="{00F6D065-11C3-77C9-82B2-6214C90889D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F50BA55-B688-BDE6-F432-5358053EB74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1E27689-4C38-435E-5D9C-732061A0BB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3B0AE00-E2B3-3811-A648-D21B25F77C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3578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8A6C5-7234-FDE7-DCE5-758053358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35B9E-397D-BB32-5D95-7DCE08B44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6D0090-DE0A-CCDD-1557-FBF37355B6A8}"/>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34534F4C-EB2E-6B97-DE1C-1304C1AAB4F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7EF359A-DD38-50D5-F631-B104F34508E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B2D4B87-4D27-7359-80EF-1620D5EBDCB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2DEDB3-E1AE-F19C-92F0-F543263BEF6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1835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8079F-D280-7794-24EE-AEF9AB6539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5C5EB-41D4-137F-A91B-EA99374B6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09909-CC8F-2BCE-A358-D2217C09CAC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cs typeface="Segoe UI"/>
            </a:endParaRPr>
          </a:p>
        </p:txBody>
      </p:sp>
      <p:sp>
        <p:nvSpPr>
          <p:cNvPr id="4" name="Header Placeholder 3">
            <a:extLst>
              <a:ext uri="{FF2B5EF4-FFF2-40B4-BE49-F238E27FC236}">
                <a16:creationId xmlns:a16="http://schemas.microsoft.com/office/drawing/2014/main" id="{F9F4183D-EE8A-23FE-02E9-8BE716FBE86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F0FE355-0B27-74CA-9F46-1CB86564B5F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4172AC-6BE9-648B-01BD-D2569CABE61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D6C1990-088A-6C0C-A97B-8B237D066D7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5952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58A29-BC38-0DA9-3685-E9C98C6C4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D4EF02-22BE-2FAD-F043-047E730ED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A85157-8898-BBAD-9BE2-BFFE8A11CA76}"/>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7C83C7AF-E41A-4F95-3E7C-359F65248EA4}"/>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F4DA654-DAD3-693D-2DD9-E24FF5E0572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234BBD-D4E1-A1E9-6A47-D2B339D6FBC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D27F234-0725-0483-B8DE-B5D24EA6D35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0506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921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8E2DF-EC2B-44EE-FED7-D00B939BD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922FE7-5B49-0051-E988-ED34C594D1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B1D20E-C9EF-BDBC-E742-F212DEC3DBFA}"/>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E104BAEA-60CE-CAF2-D73A-F547C71F47B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1F3A0FB-8530-919F-D105-7036749DEDA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58D9946-4F31-1827-D17B-4D4BC058ACC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681C3A6-9CD2-2228-AB20-271F2EBCCFBB}"/>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145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89942-4462-45B3-1BB5-1361F6B91E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4A027-232C-2792-EE67-665831ADB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2D0FB4-CEB4-491F-E2D2-4AB90672BC63}"/>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cs typeface="Segoe UI"/>
            </a:endParaRPr>
          </a:p>
        </p:txBody>
      </p:sp>
      <p:sp>
        <p:nvSpPr>
          <p:cNvPr id="4" name="Header Placeholder 3">
            <a:extLst>
              <a:ext uri="{FF2B5EF4-FFF2-40B4-BE49-F238E27FC236}">
                <a16:creationId xmlns:a16="http://schemas.microsoft.com/office/drawing/2014/main" id="{2BA10F94-FCF9-B1BF-5B1B-C8F0EEDB88A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BD06FB9-A28A-0178-6A89-3F1CA012F83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ED7074-D5D8-54EA-F8A6-7A34A3A9C30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30453F-4B0E-D323-1BD1-4CE1BD556BF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9641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DCDB5-4DFB-C539-A7E5-3F1B464ED9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101269-269F-19A1-FC93-1E4D3043C8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C6FEB-4997-D324-5795-D0A7D741E568}"/>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7C2C5AF3-E936-E66C-9B3F-018BAC86080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2087E86-F15D-CABC-6FF2-7130A85B59A2}"/>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381C286-1C24-6404-6261-9ADADB9BACF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5D260D1-CA70-F752-023C-C9C0F07056E4}"/>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827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3D1A8-DEBD-44E4-F7AD-AB6AE1EDB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A0187-114C-6A51-5E0E-05ECAE9767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ED3D15-D522-E3AC-1A7C-943D899E3D2A}"/>
              </a:ext>
            </a:extLst>
          </p:cNvPr>
          <p:cNvSpPr>
            <a:spLocks noGrp="1"/>
          </p:cNvSpPr>
          <p:nvPr>
            <p:ph type="body" idx="1"/>
          </p:nvPr>
        </p:nvSpPr>
        <p:spPr/>
        <p:txBody>
          <a:bodyPr/>
          <a:lstStyle/>
          <a:p>
            <a:pPr algn="l" rtl="0" fontAlgn="base"/>
            <a:endParaRPr lang="en-US" sz="900" b="0" i="0" dirty="0">
              <a:effectLst/>
              <a:cs typeface="Segoe UI"/>
            </a:endParaRPr>
          </a:p>
        </p:txBody>
      </p:sp>
      <p:sp>
        <p:nvSpPr>
          <p:cNvPr id="4" name="Header Placeholder 3">
            <a:extLst>
              <a:ext uri="{FF2B5EF4-FFF2-40B4-BE49-F238E27FC236}">
                <a16:creationId xmlns:a16="http://schemas.microsoft.com/office/drawing/2014/main" id="{4496FE36-0882-A92A-2DA2-3AE0F88E688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2ADF4DE-B658-87F5-5AB2-3C71242CA7D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8CC6776-0795-AAC8-2139-9E4430D4538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1103689-CBE6-02E0-84DA-55465E27A624}"/>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757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09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43443-76D4-ACC9-B2F4-94056C4523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55C87A-86CA-C674-8BA7-5A92ECE07A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23F484-A972-F028-9A5C-39FC2D869AD1}"/>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B0B55797-2A20-4CF3-DEF3-2284EA0AA42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B13B76A-C464-1866-618C-4FFDEC6DF2B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AB1227F-BCAE-547C-E5E9-737E539AD26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4D299B1-6949-0EC7-56A5-769C9EFE1E7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8725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B2262-907B-1DB4-B1A8-C65F702148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5B9FA-1A53-9E94-DAAA-EB7CD95B54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A2A86-08E4-3E0D-570B-185459989C6D}"/>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73933909-049E-D51D-5669-44E883DB460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D8CD083-9A2D-D8FE-D133-CD7A0A50753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BD9F2A-2C44-EC91-B57C-4F6BC301419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FC29A00-9BCE-160E-E996-F0904C577D44}"/>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2001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solidFill>
                <a:srgbClr val="161616"/>
              </a:soli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3048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53DEC-04B9-2C7E-AE5E-2D474F18C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CF3AF-BD16-9E7F-DAF2-25F6B0512C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51F59-66B8-E47C-FB14-C9DF3E1233CA}"/>
              </a:ext>
            </a:extLst>
          </p:cNvPr>
          <p:cNvSpPr>
            <a:spLocks noGrp="1"/>
          </p:cNvSpPr>
          <p:nvPr>
            <p:ph type="body" idx="1"/>
          </p:nvPr>
        </p:nvSpPr>
        <p:spPr/>
        <p:txBody>
          <a:bodyPr/>
          <a:lstStyle/>
          <a:p>
            <a:endParaRPr lang="en-US" sz="850" dirty="0">
              <a:solidFill>
                <a:srgbClr val="161616"/>
              </a:solidFill>
              <a:highlight>
                <a:srgbClr val="FFFFFF"/>
              </a:highlight>
              <a:cs typeface="Segoe UI"/>
            </a:endParaRPr>
          </a:p>
        </p:txBody>
      </p:sp>
      <p:sp>
        <p:nvSpPr>
          <p:cNvPr id="4" name="Header Placeholder 3">
            <a:extLst>
              <a:ext uri="{FF2B5EF4-FFF2-40B4-BE49-F238E27FC236}">
                <a16:creationId xmlns:a16="http://schemas.microsoft.com/office/drawing/2014/main" id="{D3AAED3B-E4D7-F6DD-82C7-7A88AC33418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D970AF5-0F3F-771A-098B-402450FFFC6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373A086-E9EC-EA08-F3F1-0072CDB97B5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A881BCE-937A-952B-776A-B9BC40DDE91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7310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B77F8-9C73-F7FE-9488-7A1B5B0F5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D42827-39EB-EC49-DADE-6F2D9DA96D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49D73-0B6C-7BDD-82B4-3F1E4CEBF50D}"/>
              </a:ext>
            </a:extLst>
          </p:cNvPr>
          <p:cNvSpPr>
            <a:spLocks noGrp="1"/>
          </p:cNvSpPr>
          <p:nvPr>
            <p:ph type="body" idx="1"/>
          </p:nvPr>
        </p:nvSpPr>
        <p:spPr/>
        <p:txBody>
          <a:bodyPr/>
          <a:lstStyle/>
          <a:p>
            <a:endParaRPr lang="en-AU" sz="850" dirty="0">
              <a:cs typeface="Segoe UI"/>
            </a:endParaRPr>
          </a:p>
        </p:txBody>
      </p:sp>
      <p:sp>
        <p:nvSpPr>
          <p:cNvPr id="4" name="Header Placeholder 3">
            <a:extLst>
              <a:ext uri="{FF2B5EF4-FFF2-40B4-BE49-F238E27FC236}">
                <a16:creationId xmlns:a16="http://schemas.microsoft.com/office/drawing/2014/main" id="{1674F082-F644-B7B5-D83D-86B8CB06BFA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51DE146-81D2-6290-1574-B330B40EBBE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8754DCD-F9B1-18F8-7CC3-6181CAC75EA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95656E7-C859-7828-2D92-64226183547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4904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A161F-9AA3-7DAA-4838-E774ADAE1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04F6B5-02BA-23BD-F256-C12D9449C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8866D-905D-901C-0DA7-9416FB16636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50" dirty="0">
              <a:cs typeface="Segoe UI"/>
            </a:endParaRPr>
          </a:p>
        </p:txBody>
      </p:sp>
      <p:sp>
        <p:nvSpPr>
          <p:cNvPr id="4" name="Slide Number Placeholder 3">
            <a:extLst>
              <a:ext uri="{FF2B5EF4-FFF2-40B4-BE49-F238E27FC236}">
                <a16:creationId xmlns:a16="http://schemas.microsoft.com/office/drawing/2014/main" id="{7D435907-15C5-7A58-A039-7820725A1A8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454F3E-93C3-4D47-AFE0-793B44EEAF7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123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4BE44-8E05-43FB-65C6-EFCE2A754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F50BFD-E129-6BDC-CFD5-681B166776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61481-B49F-1DF9-D6C1-48D0E3FB1F52}"/>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F76E3CA6-A67F-F204-B134-E91AA940D80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74BEAF1-6420-BFE7-1329-C63275E50F3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A49A986-744E-EEB4-C304-A2ECBA306E7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9D89243-EEB7-DB96-6A96-6AB4174CC44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7690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8141D-502E-D35B-3A9B-4C061D7ED1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F0ACF-12AC-E0C4-609D-1AA72982F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7ED9AF-C596-CC04-7506-CF8C3B5B6CB6}"/>
              </a:ext>
            </a:extLst>
          </p:cNvPr>
          <p:cNvSpPr>
            <a:spLocks noGrp="1"/>
          </p:cNvSpPr>
          <p:nvPr>
            <p:ph type="body" idx="1"/>
          </p:nvPr>
        </p:nvSpPr>
        <p:spPr/>
        <p:txBody>
          <a:bodyPr/>
          <a:lstStyle/>
          <a:p>
            <a:pPr algn="l"/>
            <a:endParaRPr lang="en-US" sz="850" dirty="0">
              <a:solidFill>
                <a:srgbClr val="1F1F1F"/>
              </a:solidFill>
              <a:cs typeface="Segoe UI"/>
            </a:endParaRPr>
          </a:p>
        </p:txBody>
      </p:sp>
      <p:sp>
        <p:nvSpPr>
          <p:cNvPr id="4" name="Header Placeholder 3">
            <a:extLst>
              <a:ext uri="{FF2B5EF4-FFF2-40B4-BE49-F238E27FC236}">
                <a16:creationId xmlns:a16="http://schemas.microsoft.com/office/drawing/2014/main" id="{7856B03C-3BE3-73D4-C577-18C02A07EBB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2A45C16-D0AA-8ED3-15D5-8771B12AA7A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711B033-886B-3139-2238-2C2407C5154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F75AD26-385A-6354-C7D8-280CACE8B5D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9438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B6EA3-7501-AF6A-180B-1F4ED70FB7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79645-80E2-B16F-907A-BE28AEB2D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ABDAA3-3151-2360-9048-5BB3EDC9D00F}"/>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cs typeface="Segoe UI"/>
            </a:endParaRPr>
          </a:p>
        </p:txBody>
      </p:sp>
      <p:sp>
        <p:nvSpPr>
          <p:cNvPr id="4" name="Header Placeholder 3">
            <a:extLst>
              <a:ext uri="{FF2B5EF4-FFF2-40B4-BE49-F238E27FC236}">
                <a16:creationId xmlns:a16="http://schemas.microsoft.com/office/drawing/2014/main" id="{5A3E185E-AFF5-1B9A-C351-315067F5602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E640BB-9825-907A-F6CF-30E0011D681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4CB25B-C07E-18E5-772E-05239AE0517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7D4D4A8-DBD8-C8D9-7C79-E0F5D4D68D69}"/>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8120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560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8542C-5B4D-4A70-D4C7-41C12D0F2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DC612-5658-EE12-5633-1C98DD1C15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6DA73D-5920-D2ED-BB96-6F2F90F87BA0}"/>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B366DB82-2703-DA79-8417-078970B4AA1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B6E2E97-BCF1-14FD-DE44-95DF630358F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8B18183-2965-F144-15CF-B3B856554D2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770DE1C-E741-FBCE-ED84-6670867137D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7335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39FA2-B2EB-A684-B2D2-93BE6A0B4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2F3107-0F59-4724-9A85-73B552132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724E45-DB3A-F3EF-92EB-18A1E4DE7FE7}"/>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BF019122-4E72-BC70-E4D1-60B07AE9984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DC34393-EE96-74FD-0E33-A76BA3014E9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70643AB-FE0B-F3D0-7202-AE316DA8FF1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C5CBB7C-4210-9A2F-1364-0930E79C1BA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7258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95846-4AE4-616D-812B-265850D54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CFB46-F2DD-2850-0427-20592D0B2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19AF2A-B648-A94C-CCCF-18E6908BC369}"/>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6DBCC591-2640-E1FB-1D36-D41FE8B8311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DBBED75-B41E-A977-92A4-7124B1E83DF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AA292C2-EC47-9262-5B61-A0066902738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696681A-725D-3992-7F24-BB7C48E7435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719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6919A-FC30-224D-8316-B4A0835DC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FE52F-6502-223A-B191-B5650D407F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E317B-7450-AC74-F454-F6E9C72CBA3B}"/>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976D1138-19A5-2BC2-25F4-DF0D4467EAE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D0ADF87-07EB-4E8B-9A5D-619724EE3CF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C11B416-0751-28E1-BF9E-2EC66788F6B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7C8F04-58EE-D813-E419-33F34713052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3966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8F3B-3522-5744-F43E-1340962AD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C0A8AB-7CC0-E416-15CB-2C35ECE9AE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256559-44FC-7BA7-5D72-08F7B8AF95A9}"/>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6D9EAB01-14B2-0277-2C3E-5D7D6520490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5E909B9-82DC-74D4-5197-AF628F464F5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11D0D1-BBEB-9333-1712-E6E5CFDA334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BA542E-8C09-0FD0-5849-676B0BFC989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6746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41A0B-4D5B-2F9D-66D2-9F14D27692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9086DB-48FA-3C7C-DE39-E25BC0FB51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DCA954-C667-F746-B387-F792DF659042}"/>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sz="900" dirty="0">
              <a:ea typeface="Calibri"/>
              <a:cs typeface="Segoe UI"/>
            </a:endParaRPr>
          </a:p>
        </p:txBody>
      </p:sp>
      <p:sp>
        <p:nvSpPr>
          <p:cNvPr id="4" name="Header Placeholder 3">
            <a:extLst>
              <a:ext uri="{FF2B5EF4-FFF2-40B4-BE49-F238E27FC236}">
                <a16:creationId xmlns:a16="http://schemas.microsoft.com/office/drawing/2014/main" id="{3B654F69-A7D7-C11A-4D5E-D6F3E59A64B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9CB6DE8-072A-ACC3-8BC3-C59FFEBBD21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D693282-045F-4BED-D191-E07EEF9D84D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710810D-70CD-47C1-4156-FAFF1ADB0D3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7599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E5153-93EF-68D6-CCBE-49BA6E7BD6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26AD8C-526A-ADAF-1CC7-C0B96D5EE1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3EC04-EC9B-2CD0-8019-7C1DD14EEE3E}"/>
              </a:ext>
            </a:extLst>
          </p:cNvPr>
          <p:cNvSpPr>
            <a:spLocks noGrp="1"/>
          </p:cNvSpPr>
          <p:nvPr>
            <p:ph type="body" idx="1"/>
          </p:nvPr>
        </p:nvSpPr>
        <p:spPr/>
        <p:txBody>
          <a:bodyPr/>
          <a:lstStyle/>
          <a:p>
            <a:endParaRPr lang="en-AU" sz="850" dirty="0">
              <a:cs typeface="Segoe UI"/>
            </a:endParaRPr>
          </a:p>
        </p:txBody>
      </p:sp>
      <p:sp>
        <p:nvSpPr>
          <p:cNvPr id="4" name="Header Placeholder 3">
            <a:extLst>
              <a:ext uri="{FF2B5EF4-FFF2-40B4-BE49-F238E27FC236}">
                <a16:creationId xmlns:a16="http://schemas.microsoft.com/office/drawing/2014/main" id="{D5D84652-A47A-5632-3A60-9677DB3C0F78}"/>
              </a:ext>
            </a:extLst>
          </p:cNvPr>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91C1C1B-D775-AE8C-0F99-7AF1A82451C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21A0F4F-A894-CD11-3B12-C587C34EB2BF}"/>
              </a:ext>
            </a:extLst>
          </p:cNvPr>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4F22E78-10EB-A7DD-39EF-397924452D0D}"/>
              </a:ext>
            </a:extLst>
          </p:cNvPr>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30495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47440-06C6-E81C-8AB2-02EE7F861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80692-6F60-C208-10CC-AA17CF3DB5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C1C2C9-F540-A06E-861B-29A83359A9F8}"/>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A2CE627F-AC8D-4F2F-8761-ADDB8E81488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A8A0834-ABB1-B346-413F-53285848390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149922-B449-00D8-94DA-FD317A5D9E5D}"/>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6E9EEC1-93E3-4A8E-B6C8-EBD81804775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90208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2A041-C8DD-1D79-5E72-2E30A316A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9EFB6-42A3-58AA-673F-8F90C4399D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F70B73-4C87-1BC4-EDC4-B4F3E51A27EF}"/>
              </a:ext>
            </a:extLst>
          </p:cNvPr>
          <p:cNvSpPr>
            <a:spLocks noGrp="1"/>
          </p:cNvSpPr>
          <p:nvPr>
            <p:ph type="body" idx="1"/>
          </p:nvPr>
        </p:nvSpPr>
        <p:spPr/>
        <p:txBody>
          <a:bodyPr/>
          <a:lstStyle/>
          <a:p>
            <a:endParaRPr lang="en-US" sz="850" dirty="0">
              <a:cs typeface="Segoe UI"/>
            </a:endParaRPr>
          </a:p>
        </p:txBody>
      </p:sp>
      <p:sp>
        <p:nvSpPr>
          <p:cNvPr id="4" name="Header Placeholder 3">
            <a:extLst>
              <a:ext uri="{FF2B5EF4-FFF2-40B4-BE49-F238E27FC236}">
                <a16:creationId xmlns:a16="http://schemas.microsoft.com/office/drawing/2014/main" id="{8962CAC1-6AE1-85DD-F718-149327BB203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F64348-4FF9-4D2A-C141-5AC44A6776F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8610C5C-E28B-7846-BBF2-B35C669390D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740B385-8908-AAC3-7AF0-C5FC079E073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56760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544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EF7EA-4909-4804-3A35-4EDF7A8BD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088300-CF3A-5956-F42B-3D432952E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2764A-FD49-775F-95CD-9B6BEBB8857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cs typeface="Segoe UI"/>
            </a:endParaRPr>
          </a:p>
        </p:txBody>
      </p:sp>
      <p:sp>
        <p:nvSpPr>
          <p:cNvPr id="4" name="Header Placeholder 3">
            <a:extLst>
              <a:ext uri="{FF2B5EF4-FFF2-40B4-BE49-F238E27FC236}">
                <a16:creationId xmlns:a16="http://schemas.microsoft.com/office/drawing/2014/main" id="{29F1C785-B0EF-36E2-ECBB-E0EF998DE05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1BCD451-E0AF-E185-D23C-1A00EA90856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D3806E5-2FE5-1357-11B5-AA60A4BEBE0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36BDC60-6292-2BA3-5A13-A421E68D66B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1662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5226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C3D3D-5AD9-2DA1-746D-F9E2B8520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60C3B-F395-9E1D-1669-2CA906540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6D4CAE-67B3-69C5-9FAB-7EF09D628D6B}"/>
              </a:ext>
            </a:extLst>
          </p:cNvPr>
          <p:cNvSpPr>
            <a:spLocks noGrp="1"/>
          </p:cNvSpPr>
          <p:nvPr>
            <p:ph type="body" idx="1"/>
          </p:nvPr>
        </p:nvSpPr>
        <p:spPr/>
        <p:txBody>
          <a:bodyPr/>
          <a:lstStyle/>
          <a:p>
            <a:pPr algn="l"/>
            <a:endParaRPr lang="en-US" sz="850" dirty="0">
              <a:solidFill>
                <a:srgbClr val="242424"/>
              </a:solidFill>
              <a:highlight>
                <a:srgbClr val="FFFFFF"/>
              </a:highlight>
              <a:cs typeface="Segoe UI"/>
            </a:endParaRPr>
          </a:p>
        </p:txBody>
      </p:sp>
      <p:sp>
        <p:nvSpPr>
          <p:cNvPr id="4" name="Header Placeholder 3">
            <a:extLst>
              <a:ext uri="{FF2B5EF4-FFF2-40B4-BE49-F238E27FC236}">
                <a16:creationId xmlns:a16="http://schemas.microsoft.com/office/drawing/2014/main" id="{2D05727B-7FA9-AB9D-1939-95E38A49AFF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E8A22F8-6FB0-484B-0130-BFCCF8ABBBF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D124AF9-3FA5-5850-2D0C-BA9A1122EA4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77D24F6-6BCE-AFD1-FB86-75E2A90A4C1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4375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3E7F5-5C3D-5F9E-EC5B-B13A7F408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ABE5F-26CD-41B9-3063-BDAB7A6368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EB9C50-426C-1920-8861-E27C6ED73664}"/>
              </a:ext>
            </a:extLst>
          </p:cNvPr>
          <p:cNvSpPr>
            <a:spLocks noGrp="1"/>
          </p:cNvSpPr>
          <p:nvPr>
            <p:ph type="body" idx="1"/>
          </p:nvPr>
        </p:nvSpPr>
        <p:spPr/>
        <p:txBody>
          <a:bodyPr/>
          <a:lstStyle/>
          <a:p>
            <a:pPr algn="l"/>
            <a:endParaRPr lang="en-US" sz="850" b="0" i="0" dirty="0">
              <a:solidFill>
                <a:srgbClr val="242424"/>
              </a:solidFill>
              <a:effectLst/>
              <a:highlight>
                <a:srgbClr val="FFFFFF"/>
              </a:highlight>
              <a:latin typeface="Segoe UI" panose="020B0502040204020203" pitchFamily="34" charset="0"/>
              <a:cs typeface="Segoe UI"/>
            </a:endParaRPr>
          </a:p>
        </p:txBody>
      </p:sp>
      <p:sp>
        <p:nvSpPr>
          <p:cNvPr id="4" name="Header Placeholder 3">
            <a:extLst>
              <a:ext uri="{FF2B5EF4-FFF2-40B4-BE49-F238E27FC236}">
                <a16:creationId xmlns:a16="http://schemas.microsoft.com/office/drawing/2014/main" id="{93E4739C-A846-A205-F142-3A145F82D64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538D34A-A00F-58F3-E080-66639AFB55A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7A2FC58-7910-5574-5D0E-725E088B5A5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B569836-8606-8DE3-4402-19B5471F10D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054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21450-722E-CA41-C142-2BC281B13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FB2617-8C7A-E54F-AF5C-34E417B94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0F909D-644B-0A2F-3927-B33E9FBFD12F}"/>
              </a:ext>
            </a:extLst>
          </p:cNvPr>
          <p:cNvSpPr>
            <a:spLocks noGrp="1"/>
          </p:cNvSpPr>
          <p:nvPr>
            <p:ph type="body" idx="1"/>
          </p:nvPr>
        </p:nvSpPr>
        <p:spPr/>
        <p:txBody>
          <a:bodyPr/>
          <a:lstStyle/>
          <a:p>
            <a:endParaRPr lang="en-US" sz="850" b="0" i="0" dirty="0">
              <a:solidFill>
                <a:srgbClr val="333333"/>
              </a:solidFill>
              <a:effectLst/>
              <a:latin typeface="Segoe UI" panose="020B0502040204020203" pitchFamily="34" charset="0"/>
              <a:cs typeface="Segoe UI"/>
            </a:endParaRPr>
          </a:p>
        </p:txBody>
      </p:sp>
      <p:sp>
        <p:nvSpPr>
          <p:cNvPr id="4" name="Header Placeholder 3">
            <a:extLst>
              <a:ext uri="{FF2B5EF4-FFF2-40B4-BE49-F238E27FC236}">
                <a16:creationId xmlns:a16="http://schemas.microsoft.com/office/drawing/2014/main" id="{8470FA5C-B2C4-1BA8-1E14-6C83B63B6B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95C17FB-3619-162F-89AF-415DBE67B8D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6C95B02-AA15-60E6-864D-54376D705F3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11/7/25 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1419CB8-7FA7-28C3-1350-2F759F7AF21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937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71B9C-7F80-112D-55FE-96A7F1D57318}"/>
              </a:ext>
            </a:extLst>
          </p:cNvPr>
          <p:cNvPicPr>
            <a:picLocks noChangeAspect="1"/>
          </p:cNvPicPr>
          <p:nvPr userDrawn="1"/>
        </p:nvPicPr>
        <p:blipFill>
          <a:blip r:embed="rId2"/>
          <a:srcRect/>
          <a:stretch/>
        </p:blipFill>
        <p:spPr>
          <a:xfrm>
            <a:off x="3009" y="1693"/>
            <a:ext cx="12185982" cy="6854614"/>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C268DB5E-29D3-B5B6-0FEE-60C561F4655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
                    </a14:imgEffect>
                  </a14:imgLayer>
                </a14:imgProps>
              </a:ext>
            </a:extLst>
          </a:blip>
          <a:stretch>
            <a:fillRect/>
          </a:stretch>
        </p:blipFill>
        <p:spPr>
          <a:xfrm>
            <a:off x="506625" y="2277110"/>
            <a:ext cx="4569872" cy="2020824"/>
          </a:xfrm>
          <a:prstGeom prst="rect">
            <a:avLst/>
          </a:prstGeom>
        </p:spPr>
      </p:pic>
    </p:spTree>
    <p:extLst>
      <p:ext uri="{BB962C8B-B14F-4D97-AF65-F5344CB8AC3E}">
        <p14:creationId xmlns:p14="http://schemas.microsoft.com/office/powerpoint/2010/main" val="393763838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80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1186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4317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48160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0515901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heme 1 - Light">
    <p:bg>
      <p:bgPr>
        <a:solidFill>
          <a:srgbClr val="F5F5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228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7890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806057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546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5821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1332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36849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8861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5093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72160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642E-DAE4-3CDB-B869-A1EB3385AC04}"/>
              </a:ext>
            </a:extLst>
          </p:cNvPr>
          <p:cNvPicPr>
            <a:picLocks noChangeAspect="1"/>
          </p:cNvPicPr>
          <p:nvPr userDrawn="1"/>
        </p:nvPicPr>
        <p:blipFill>
          <a:blip r:embed="rId2"/>
          <a:srcRect/>
          <a:stretch/>
        </p:blipFill>
        <p:spPr>
          <a:xfrm>
            <a:off x="3009" y="1693"/>
            <a:ext cx="12185982" cy="6854614"/>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E498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2188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01215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05279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8159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431860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38821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54424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77996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7268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74889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09237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4547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685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4190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45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30702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6597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0590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3130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95961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60878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819947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heme 1 - Light with title">
    <p:bg>
      <p:bgPr>
        <a:solidFill>
          <a:srgbClr val="F5F5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DD82-FC40-C843-193F-F757422AB0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96714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615189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836070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767981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598781-713D-A153-D7DE-A0B8C9FEA452}"/>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260739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63203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D2F1E-B11D-7B75-2BE7-2C2CAA4F0E43}"/>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9893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6681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23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5251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0588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eme 1 - Light blank">
    <p:bg>
      <p:bgPr>
        <a:solidFill>
          <a:srgbClr val="F5F5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439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16382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7710300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771B9C-7F80-112D-55FE-96A7F1D57318}"/>
              </a:ext>
            </a:extLst>
          </p:cNvPr>
          <p:cNvPicPr>
            <a:picLocks noChangeAspect="1"/>
          </p:cNvPicPr>
          <p:nvPr userDrawn="1"/>
        </p:nvPicPr>
        <p:blipFill>
          <a:blip r:embed="rId2"/>
          <a:srcRect/>
          <a:stretch/>
        </p:blipFill>
        <p:spPr>
          <a:xfrm>
            <a:off x="3009" y="1693"/>
            <a:ext cx="12185982" cy="6854614"/>
          </a:xfrm>
          <a:prstGeom prst="rect">
            <a:avLst/>
          </a:prstGeom>
        </p:spPr>
      </p:pic>
      <p:pic>
        <p:nvPicPr>
          <p:cNvPr id="4" name="Picture 3" descr="Blue text on a black background&#10;&#10;AI-generated content may be incorrect.">
            <a:extLst>
              <a:ext uri="{FF2B5EF4-FFF2-40B4-BE49-F238E27FC236}">
                <a16:creationId xmlns:a16="http://schemas.microsoft.com/office/drawing/2014/main" id="{C268DB5E-29D3-B5B6-0FEE-60C561F4655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
                    </a14:imgEffect>
                  </a14:imgLayer>
                </a14:imgProps>
              </a:ext>
            </a:extLst>
          </a:blip>
          <a:stretch>
            <a:fillRect/>
          </a:stretch>
        </p:blipFill>
        <p:spPr>
          <a:xfrm>
            <a:off x="506625" y="2277110"/>
            <a:ext cx="4569872" cy="2020824"/>
          </a:xfrm>
          <a:prstGeom prst="rect">
            <a:avLst/>
          </a:prstGeom>
        </p:spPr>
      </p:pic>
    </p:spTree>
    <p:extLst>
      <p:ext uri="{BB962C8B-B14F-4D97-AF65-F5344CB8AC3E}">
        <p14:creationId xmlns:p14="http://schemas.microsoft.com/office/powerpoint/2010/main" val="42916457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259642E-DAE4-3CDB-B869-A1EB3385AC04}"/>
              </a:ext>
            </a:extLst>
          </p:cNvPr>
          <p:cNvPicPr>
            <a:picLocks noChangeAspect="1"/>
          </p:cNvPicPr>
          <p:nvPr userDrawn="1"/>
        </p:nvPicPr>
        <p:blipFill>
          <a:blip r:embed="rId2"/>
          <a:srcRect/>
          <a:stretch/>
        </p:blipFill>
        <p:spPr>
          <a:xfrm>
            <a:off x="3009" y="1693"/>
            <a:ext cx="12185982" cy="6854614"/>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E498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00098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7242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eme 1 - Light with title">
    <p:bg>
      <p:bgPr>
        <a:solidFill>
          <a:srgbClr val="F5F5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DD82-FC40-C843-193F-F757422AB0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278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eme 1 - Light with title left">
    <p:bg>
      <p:bgPr>
        <a:solidFill>
          <a:srgbClr val="F5F5F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3DD82-FC40-C843-193F-F757422AB00D}"/>
              </a:ext>
            </a:extLst>
          </p:cNvPr>
          <p:cNvSpPr>
            <a:spLocks noGrp="1"/>
          </p:cNvSpPr>
          <p:nvPr>
            <p:ph type="title"/>
          </p:nvPr>
        </p:nvSpPr>
        <p:spPr>
          <a:xfrm>
            <a:off x="588262" y="2875002"/>
            <a:ext cx="4123944" cy="1106424"/>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0247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eme 1 - Light blank">
    <p:bg>
      <p:bgPr>
        <a:solidFill>
          <a:srgbClr val="F5F5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093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6971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384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6369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3068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041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908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4085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51809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75844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839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0839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53834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07518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6936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8180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40605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92619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97163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4299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7701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35966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63962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96011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98388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560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11773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6548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16130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29405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3297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83167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11767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33864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7060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736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180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568821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E1D3C7"/>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026745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Top">
    <p:bg>
      <p:bgPr>
        <a:solidFill>
          <a:srgbClr val="E1D3C7"/>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15768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4431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E1D3C7"/>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923546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598781-713D-A153-D7DE-A0B8C9FEA452}"/>
              </a:ext>
            </a:extLst>
          </p:cNvPr>
          <p:cNvPicPr>
            <a:picLocks noChangeAspect="1"/>
          </p:cNvPicPr>
          <p:nvPr userDrawn="1"/>
        </p:nvPicPr>
        <p:blipFill rotWithShape="1">
          <a:blip r:embed="rId2"/>
          <a:srcRect/>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96680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52170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ED2F1E-B11D-7B75-2BE7-2C2CAA4F0E43}"/>
              </a:ext>
            </a:extLst>
          </p:cNvPr>
          <p:cNvPicPr>
            <a:picLocks noChangeAspect="1"/>
          </p:cNvPicPr>
          <p:nvPr userDrawn="1"/>
        </p:nvPicPr>
        <p:blipFill>
          <a:blip r:embed="rId2"/>
          <a:srcRect/>
          <a:stretch/>
        </p:blipFill>
        <p:spPr>
          <a:xfrm>
            <a:off x="3009" y="1693"/>
            <a:ext cx="12185982"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595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E1D3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8099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344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55" Type="http://schemas.openxmlformats.org/officeDocument/2006/relationships/image" Target="../media/image1.png"/><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image" Target="../media/image2.svg"/><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theme" Target="../theme/theme2.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46541910"/>
      </p:ext>
    </p:extLst>
  </p:cSld>
  <p:clrMap bg1="lt1" tx1="dk1" bg2="lt2" tx2="dk2" accent1="accent1" accent2="accent2" accent3="accent3" accent4="accent4" accent5="accent5" accent6="accent6" hlink="hlink" folHlink="folHlink"/>
  <p:sldLayoutIdLst>
    <p:sldLayoutId id="2147486608" r:id="rId1"/>
    <p:sldLayoutId id="2147486609" r:id="rId2"/>
    <p:sldLayoutId id="2147486610" r:id="rId3"/>
    <p:sldLayoutId id="2147486611" r:id="rId4"/>
    <p:sldLayoutId id="2147486612" r:id="rId5"/>
    <p:sldLayoutId id="2147486613" r:id="rId6"/>
    <p:sldLayoutId id="2147486614" r:id="rId7"/>
    <p:sldLayoutId id="2147486615" r:id="rId8"/>
    <p:sldLayoutId id="2147486616" r:id="rId9"/>
    <p:sldLayoutId id="2147486617" r:id="rId10"/>
    <p:sldLayoutId id="2147486618" r:id="rId11"/>
    <p:sldLayoutId id="2147486619" r:id="rId12"/>
    <p:sldLayoutId id="2147486620" r:id="rId13"/>
    <p:sldLayoutId id="2147486621" r:id="rId14"/>
    <p:sldLayoutId id="2147486622" r:id="rId15"/>
    <p:sldLayoutId id="2147486623" r:id="rId16"/>
    <p:sldLayoutId id="2147486624" r:id="rId17"/>
    <p:sldLayoutId id="2147486625" r:id="rId18"/>
    <p:sldLayoutId id="2147486626" r:id="rId19"/>
    <p:sldLayoutId id="2147486627" r:id="rId20"/>
    <p:sldLayoutId id="2147486628" r:id="rId21"/>
    <p:sldLayoutId id="2147486629" r:id="rId22"/>
    <p:sldLayoutId id="2147486630" r:id="rId23"/>
    <p:sldLayoutId id="2147486631" r:id="rId24"/>
    <p:sldLayoutId id="2147486632" r:id="rId25"/>
    <p:sldLayoutId id="2147486633" r:id="rId26"/>
    <p:sldLayoutId id="2147486634" r:id="rId27"/>
    <p:sldLayoutId id="2147486635" r:id="rId28"/>
    <p:sldLayoutId id="2147486636" r:id="rId29"/>
    <p:sldLayoutId id="2147486637" r:id="rId30"/>
    <p:sldLayoutId id="2147486638" r:id="rId31"/>
    <p:sldLayoutId id="2147486639" r:id="rId32"/>
    <p:sldLayoutId id="2147486640" r:id="rId33"/>
    <p:sldLayoutId id="2147486641" r:id="rId34"/>
    <p:sldLayoutId id="2147486642" r:id="rId35"/>
    <p:sldLayoutId id="2147486643" r:id="rId36"/>
    <p:sldLayoutId id="2147486644" r:id="rId37"/>
    <p:sldLayoutId id="2147486645" r:id="rId38"/>
    <p:sldLayoutId id="2147486646" r:id="rId39"/>
    <p:sldLayoutId id="2147486647" r:id="rId40"/>
    <p:sldLayoutId id="2147486648" r:id="rId41"/>
    <p:sldLayoutId id="2147486649" r:id="rId42"/>
    <p:sldLayoutId id="2147486650" r:id="rId43"/>
    <p:sldLayoutId id="2147486651" r:id="rId44"/>
    <p:sldLayoutId id="2147486652" r:id="rId45"/>
    <p:sldLayoutId id="2147486653" r:id="rId46"/>
    <p:sldLayoutId id="2147486654" r:id="rId47"/>
    <p:sldLayoutId id="2147486655" r:id="rId48"/>
    <p:sldLayoutId id="2147486656" r:id="rId49"/>
    <p:sldLayoutId id="2147486657" r:id="rId50"/>
    <p:sldLayoutId id="2147486658"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19047822"/>
      </p:ext>
    </p:extLst>
  </p:cSld>
  <p:clrMap bg1="lt1" tx1="dk1" bg2="lt2" tx2="dk2" accent1="accent1" accent2="accent2" accent3="accent3" accent4="accent4" accent5="accent5" accent6="accent6" hlink="hlink" folHlink="folHlink"/>
  <p:sldLayoutIdLst>
    <p:sldLayoutId id="2147486660" r:id="rId1"/>
    <p:sldLayoutId id="2147486661" r:id="rId2"/>
    <p:sldLayoutId id="2147486662" r:id="rId3"/>
    <p:sldLayoutId id="2147486663" r:id="rId4"/>
    <p:sldLayoutId id="2147486664" r:id="rId5"/>
    <p:sldLayoutId id="2147486665" r:id="rId6"/>
    <p:sldLayoutId id="2147486666" r:id="rId7"/>
    <p:sldLayoutId id="2147486667" r:id="rId8"/>
    <p:sldLayoutId id="2147486668" r:id="rId9"/>
    <p:sldLayoutId id="2147486669" r:id="rId10"/>
    <p:sldLayoutId id="2147486670" r:id="rId11"/>
    <p:sldLayoutId id="2147486671" r:id="rId12"/>
    <p:sldLayoutId id="2147486672" r:id="rId13"/>
    <p:sldLayoutId id="2147486673" r:id="rId14"/>
    <p:sldLayoutId id="2147486674" r:id="rId15"/>
    <p:sldLayoutId id="2147486675" r:id="rId16"/>
    <p:sldLayoutId id="2147486676" r:id="rId17"/>
    <p:sldLayoutId id="2147486677" r:id="rId18"/>
    <p:sldLayoutId id="2147486678" r:id="rId19"/>
    <p:sldLayoutId id="2147486679" r:id="rId20"/>
    <p:sldLayoutId id="2147486680" r:id="rId21"/>
    <p:sldLayoutId id="2147486681" r:id="rId22"/>
    <p:sldLayoutId id="2147486682" r:id="rId23"/>
    <p:sldLayoutId id="2147486683" r:id="rId24"/>
    <p:sldLayoutId id="2147486684" r:id="rId25"/>
    <p:sldLayoutId id="2147486685" r:id="rId26"/>
    <p:sldLayoutId id="2147486686" r:id="rId27"/>
    <p:sldLayoutId id="2147486687" r:id="rId28"/>
    <p:sldLayoutId id="2147486688" r:id="rId29"/>
    <p:sldLayoutId id="2147486689" r:id="rId30"/>
    <p:sldLayoutId id="2147486690" r:id="rId31"/>
    <p:sldLayoutId id="2147486691" r:id="rId32"/>
    <p:sldLayoutId id="2147486692" r:id="rId33"/>
    <p:sldLayoutId id="2147486693" r:id="rId34"/>
    <p:sldLayoutId id="2147486694" r:id="rId35"/>
    <p:sldLayoutId id="2147486695" r:id="rId36"/>
    <p:sldLayoutId id="2147486696" r:id="rId37"/>
    <p:sldLayoutId id="2147486697" r:id="rId38"/>
    <p:sldLayoutId id="2147486698" r:id="rId39"/>
    <p:sldLayoutId id="2147486699" r:id="rId40"/>
    <p:sldLayoutId id="2147486700" r:id="rId41"/>
    <p:sldLayoutId id="2147486701" r:id="rId42"/>
    <p:sldLayoutId id="2147486702" r:id="rId43"/>
    <p:sldLayoutId id="2147486703" r:id="rId44"/>
    <p:sldLayoutId id="2147486704" r:id="rId45"/>
    <p:sldLayoutId id="2147486705" r:id="rId46"/>
    <p:sldLayoutId id="2147486706" r:id="rId47"/>
    <p:sldLayoutId id="2147486707" r:id="rId48"/>
    <p:sldLayoutId id="2147486708" r:id="rId49"/>
    <p:sldLayoutId id="2147486709" r:id="rId50"/>
    <p:sldLayoutId id="2147486710" r:id="rId51"/>
    <p:sldLayoutId id="2147486711" r:id="rId52"/>
    <p:sldLayoutId id="2147486712"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50.png"/><Relationship Id="rId2" Type="http://schemas.openxmlformats.org/officeDocument/2006/relationships/video" Target="../media/media1.mp4"/><Relationship Id="rId1" Type="http://schemas.microsoft.com/office/2007/relationships/media" Target="../media/media1.mp4"/><Relationship Id="rId6" Type="http://schemas.microsoft.com/office/2017/04/relationships/track" Target="../media/track1.vtt"/><Relationship Id="rId5" Type="http://schemas.openxmlformats.org/officeDocument/2006/relationships/notesSlide" Target="../notesSlides/notesSlide11.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5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hyperlink" Target="https://myopenai.openai.azure.com/openai/deployments/mychat/chat/completions?api-version=2024-02-15-preview"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7.sv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hyperlink" Target="https://aka.ms/msal-sdk-stream" TargetMode="Externa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graphbicep"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81.sv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2.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4.svg"/><Relationship Id="rId9" Type="http://schemas.openxmlformats.org/officeDocument/2006/relationships/image" Target="../media/image90.sv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81.sv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4.xml"/><Relationship Id="rId16" Type="http://schemas.openxmlformats.org/officeDocument/2006/relationships/image" Target="../media/image47.svg"/><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slides/_rels/slide4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7.png"/><Relationship Id="rId3" Type="http://schemas.openxmlformats.org/officeDocument/2006/relationships/image" Target="../media/image92.png"/><Relationship Id="rId7" Type="http://schemas.openxmlformats.org/officeDocument/2006/relationships/image" Target="../media/image84.svg"/><Relationship Id="rId12"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83.png"/><Relationship Id="rId11" Type="http://schemas.openxmlformats.org/officeDocument/2006/relationships/image" Target="../media/image97.svg"/><Relationship Id="rId5" Type="http://schemas.openxmlformats.org/officeDocument/2006/relationships/image" Target="../media/image85.png"/><Relationship Id="rId10" Type="http://schemas.openxmlformats.org/officeDocument/2006/relationships/image" Target="../media/image96.png"/><Relationship Id="rId4" Type="http://schemas.openxmlformats.org/officeDocument/2006/relationships/image" Target="../media/image93.svg"/><Relationship Id="rId9" Type="http://schemas.openxmlformats.org/officeDocument/2006/relationships/image" Target="../media/image95.svg"/></Relationships>
</file>

<file path=ppt/slides/_rels/slide41.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94.png"/><Relationship Id="rId12" Type="http://schemas.openxmlformats.org/officeDocument/2006/relationships/image" Target="../media/image102.sv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101.svg"/><Relationship Id="rId11" Type="http://schemas.openxmlformats.org/officeDocument/2006/relationships/image" Target="../media/image92.png"/><Relationship Id="rId5" Type="http://schemas.openxmlformats.org/officeDocument/2006/relationships/image" Target="../media/image100.png"/><Relationship Id="rId10" Type="http://schemas.openxmlformats.org/officeDocument/2006/relationships/image" Target="../media/image97.svg"/><Relationship Id="rId4" Type="http://schemas.openxmlformats.org/officeDocument/2006/relationships/image" Target="../media/image99.svg"/><Relationship Id="rId9" Type="http://schemas.openxmlformats.org/officeDocument/2006/relationships/image" Target="../media/image9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84.sv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83.png"/><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8" Type="http://schemas.openxmlformats.org/officeDocument/2006/relationships/hyperlink" Target="https://learn.microsoft.com/azure/defender-for-cloud/ai-onboarding" TargetMode="External"/><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117.svg"/><Relationship Id="rId10" Type="http://schemas.openxmlformats.org/officeDocument/2006/relationships/image" Target="../media/image121.svg"/><Relationship Id="rId4" Type="http://schemas.openxmlformats.org/officeDocument/2006/relationships/image" Target="../media/image116.png"/><Relationship Id="rId9" Type="http://schemas.openxmlformats.org/officeDocument/2006/relationships/image" Target="../media/image120.png"/></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hyperlink" Target="https://aka.ms/ragchat"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124.png"/><Relationship Id="rId5" Type="http://schemas.openxmlformats.org/officeDocument/2006/relationships/hyperlink" Target="https://aka.ms/azai/auth-builtin" TargetMode="External"/><Relationship Id="rId4" Type="http://schemas.openxmlformats.org/officeDocument/2006/relationships/hyperlink" Target="https://aka.ms/azai/cha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5577840" cy="1107996"/>
          </a:xfrm>
        </p:spPr>
        <p:txBody>
          <a:bodyPr/>
          <a:lstStyle/>
          <a:p>
            <a:r>
              <a:rPr lang="en-US" dirty="0"/>
              <a:t>Securing AI applications on Azure</a:t>
            </a:r>
          </a:p>
        </p:txBody>
      </p:sp>
      <p:sp>
        <p:nvSpPr>
          <p:cNvPr id="3" name="Text Placeholder 2">
            <a:extLst>
              <a:ext uri="{FF2B5EF4-FFF2-40B4-BE49-F238E27FC236}">
                <a16:creationId xmlns:a16="http://schemas.microsoft.com/office/drawing/2014/main" id="{639F2934-9C7A-1767-A3A1-AF0C41EADD97}"/>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115819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813D374-1DF2-4275-C524-D4DE85706B38}"/>
              </a:ext>
            </a:extLst>
          </p:cNvPr>
          <p:cNvSpPr>
            <a:spLocks noGrp="1"/>
          </p:cNvSpPr>
          <p:nvPr>
            <p:ph type="title"/>
          </p:nvPr>
        </p:nvSpPr>
        <p:spPr>
          <a:xfrm>
            <a:off x="588263" y="457200"/>
            <a:ext cx="11018520" cy="553998"/>
          </a:xfrm>
        </p:spPr>
        <p:txBody>
          <a:bodyPr/>
          <a:lstStyle/>
          <a:p>
            <a:pPr algn="ctr"/>
            <a:r>
              <a:rPr lang="en-US"/>
              <a:t>Content filters</a:t>
            </a:r>
          </a:p>
        </p:txBody>
      </p:sp>
      <p:sp>
        <p:nvSpPr>
          <p:cNvPr id="4" name="Rectangle: Rounded Corners 3">
            <a:extLst>
              <a:ext uri="{FF2B5EF4-FFF2-40B4-BE49-F238E27FC236}">
                <a16:creationId xmlns:a16="http://schemas.microsoft.com/office/drawing/2014/main" id="{9189150B-3AE6-7AEB-68FA-712F9AFDD555}"/>
              </a:ext>
              <a:ext uri="{C183D7F6-B498-43B3-948B-1728B52AA6E4}">
                <adec:decorative xmlns:adec="http://schemas.microsoft.com/office/drawing/2017/decorative" val="1"/>
              </a:ext>
            </a:extLst>
          </p:cNvPr>
          <p:cNvSpPr/>
          <p:nvPr/>
        </p:nvSpPr>
        <p:spPr bwMode="auto">
          <a:xfrm>
            <a:off x="1236663" y="1236610"/>
            <a:ext cx="9717087" cy="5126090"/>
          </a:xfrm>
          <a:prstGeom prst="roundRect">
            <a:avLst>
              <a:gd name="adj" fmla="val 6749"/>
            </a:avLst>
          </a:prstGeom>
          <a:solidFill>
            <a:schemeClr val="bg1"/>
          </a:solidFill>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pic>
        <p:nvPicPr>
          <p:cNvPr id="3" name="Picture 2" descr="A screenshot of input filters available in the AI safety system">
            <a:extLst>
              <a:ext uri="{FF2B5EF4-FFF2-40B4-BE49-F238E27FC236}">
                <a16:creationId xmlns:a16="http://schemas.microsoft.com/office/drawing/2014/main" id="{6A4C32F4-8B72-4BAB-C349-DE07AF4B5AC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79258" y="1468634"/>
            <a:ext cx="8236661" cy="4662042"/>
          </a:xfrm>
          <a:prstGeom prst="rect">
            <a:avLst/>
          </a:prstGeom>
          <a:ln>
            <a:noFill/>
          </a:ln>
        </p:spPr>
      </p:pic>
    </p:spTree>
    <p:extLst>
      <p:ext uri="{BB962C8B-B14F-4D97-AF65-F5344CB8AC3E}">
        <p14:creationId xmlns:p14="http://schemas.microsoft.com/office/powerpoint/2010/main" val="27044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E30B01-1495-57F4-7883-E82F693A6123}"/>
              </a:ext>
            </a:extLst>
          </p:cNvPr>
          <p:cNvSpPr>
            <a:spLocks noGrp="1"/>
          </p:cNvSpPr>
          <p:nvPr>
            <p:ph type="title"/>
          </p:nvPr>
        </p:nvSpPr>
        <p:spPr>
          <a:xfrm>
            <a:off x="588263" y="-812800"/>
            <a:ext cx="11018520" cy="553998"/>
          </a:xfrm>
        </p:spPr>
        <p:txBody>
          <a:bodyPr vert="horz" wrap="square" lIns="0" tIns="0" rIns="0" bIns="0" rtlCol="0" anchor="b">
            <a:spAutoFit/>
          </a:bodyPr>
          <a:lstStyle/>
          <a:p>
            <a:r>
              <a:rPr lang="en-GB"/>
              <a:t>Video: Prompt shields</a:t>
            </a:r>
          </a:p>
        </p:txBody>
      </p:sp>
      <p:pic>
        <p:nvPicPr>
          <p:cNvPr id="2" name="prompt shields" descr="A video displaying the selection of Prompt shields and typing a user prompt under &quot;Test&quot; then one can view results of the prompt">
            <a:hlinkClick r:id="" action="ppaction://media"/>
            <a:extLst>
              <a:ext uri="{FF2B5EF4-FFF2-40B4-BE49-F238E27FC236}">
                <a16:creationId xmlns:a16="http://schemas.microsoft.com/office/drawing/2014/main" id="{D22B09C2-A1B4-8E1D-210A-326D80CA7603}"/>
              </a:ext>
            </a:extLst>
          </p:cNvPr>
          <p:cNvPicPr>
            <a:picLocks noChangeAspect="1"/>
          </p:cNvPicPr>
          <p:nvPr>
            <a:videoFile r:link="rId2"/>
            <p:custDataLst>
              <p:tags r:id="rId3"/>
            </p:custDataLst>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AC63722B-4935-41FE-B124-A8CBF0129C25}" label="Dummy caption video" lang="" r:embed="rId6"/>
                        </p173:trackLst>
                      </p173:tracksInfo>
                    </p:ext>
                  </p14:extLst>
                </p14:media>
              </p:ext>
            </p:extLst>
          </p:nvPr>
        </p:nvPicPr>
        <p:blipFill rotWithShape="1">
          <a:blip r:embed="rId7"/>
          <a:srcRect/>
          <a:stretch/>
        </p:blipFill>
        <p:spPr>
          <a:xfrm>
            <a:off x="0" y="0"/>
            <a:ext cx="12192000" cy="6858000"/>
          </a:xfrm>
          <a:prstGeom prst="rect">
            <a:avLst/>
          </a:prstGeom>
        </p:spPr>
      </p:pic>
    </p:spTree>
    <p:extLst>
      <p:ext uri="{BB962C8B-B14F-4D97-AF65-F5344CB8AC3E}">
        <p14:creationId xmlns:p14="http://schemas.microsoft.com/office/powerpoint/2010/main" val="268914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A5339C7-EA5F-5F1A-389F-56240F01B15C}"/>
              </a:ext>
              <a:ext uri="{C183D7F6-B498-43B3-948B-1728B52AA6E4}">
                <adec:decorative xmlns:adec="http://schemas.microsoft.com/office/drawing/2017/decorative" val="1"/>
              </a:ext>
            </a:extLst>
          </p:cNvPr>
          <p:cNvSpPr/>
          <p:nvPr/>
        </p:nvSpPr>
        <p:spPr bwMode="auto">
          <a:xfrm>
            <a:off x="588963" y="1236610"/>
            <a:ext cx="11020425" cy="5126090"/>
          </a:xfrm>
          <a:prstGeom prst="roundRect">
            <a:avLst>
              <a:gd name="adj" fmla="val 6749"/>
            </a:avLst>
          </a:prstGeom>
          <a:solidFill>
            <a:schemeClr val="bg1"/>
          </a:solidFill>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172C9A25-F953-C0AE-6931-0F51447EBE12}"/>
              </a:ext>
            </a:extLst>
          </p:cNvPr>
          <p:cNvSpPr>
            <a:spLocks noGrp="1"/>
          </p:cNvSpPr>
          <p:nvPr>
            <p:ph type="title"/>
          </p:nvPr>
        </p:nvSpPr>
        <p:spPr>
          <a:xfrm>
            <a:off x="588263" y="457200"/>
            <a:ext cx="11018520" cy="553998"/>
          </a:xfrm>
        </p:spPr>
        <p:txBody>
          <a:bodyPr/>
          <a:lstStyle/>
          <a:p>
            <a:pPr algn="ctr"/>
            <a:r>
              <a:rPr lang="en-US"/>
              <a:t>Content safety filters</a:t>
            </a:r>
          </a:p>
        </p:txBody>
      </p:sp>
      <p:pic>
        <p:nvPicPr>
          <p:cNvPr id="7" name="Picture 6" descr="Screenshot of AI safety system filter settings for harmful, ungrounded, and copyrighted content.">
            <a:extLst>
              <a:ext uri="{FF2B5EF4-FFF2-40B4-BE49-F238E27FC236}">
                <a16:creationId xmlns:a16="http://schemas.microsoft.com/office/drawing/2014/main" id="{81880E2F-8DC7-AB0E-0D05-02FF358C128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6640" y="1786614"/>
            <a:ext cx="10605070" cy="4026083"/>
          </a:xfrm>
          <a:prstGeom prst="rect">
            <a:avLst/>
          </a:prstGeom>
          <a:ln>
            <a:noFill/>
          </a:ln>
        </p:spPr>
      </p:pic>
    </p:spTree>
    <p:extLst>
      <p:ext uri="{BB962C8B-B14F-4D97-AF65-F5344CB8AC3E}">
        <p14:creationId xmlns:p14="http://schemas.microsoft.com/office/powerpoint/2010/main" val="1011239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E3036-1EA1-36F8-7409-7F12EA5D414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4F41372-200D-EB67-59DD-A74516E30A95}"/>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effectLst/>
                <a:uLnTx/>
                <a:uFillTx/>
                <a:latin typeface="Segoe UI Semibold"/>
                <a:ea typeface="+mn-ea"/>
                <a:cs typeface="+mn-cs"/>
              </a:rPr>
              <a:t>Content safety in APIs</a:t>
            </a:r>
          </a:p>
        </p:txBody>
      </p:sp>
      <p:sp>
        <p:nvSpPr>
          <p:cNvPr id="11" name="TextBox 10">
            <a:extLst>
              <a:ext uri="{FF2B5EF4-FFF2-40B4-BE49-F238E27FC236}">
                <a16:creationId xmlns:a16="http://schemas.microsoft.com/office/drawing/2014/main" id="{E3F53380-CD47-B30E-AC7D-334A50BE0893}"/>
              </a:ext>
            </a:extLst>
          </p:cNvPr>
          <p:cNvSpPr txBox="1"/>
          <p:nvPr/>
        </p:nvSpPr>
        <p:spPr>
          <a:xfrm>
            <a:off x="582612" y="1279140"/>
            <a:ext cx="1133544" cy="333708"/>
          </a:xfrm>
          <a:prstGeom prst="roundRect">
            <a:avLst>
              <a:gd name="adj" fmla="val 36857"/>
            </a:avLst>
          </a:prstGeom>
          <a:gradFill flip="none" rotWithShape="1">
            <a:gsLst>
              <a:gs pos="0">
                <a:srgbClr val="7656AD"/>
              </a:gs>
              <a:gs pos="80000">
                <a:srgbClr val="0A6BBA"/>
              </a:gs>
            </a:gsLst>
            <a:path path="circle">
              <a:fillToRect l="100000" t="100000"/>
            </a:path>
            <a:tileRect r="-100000" b="-100000"/>
          </a:gradFill>
          <a:ln w="3175">
            <a:noFill/>
          </a:ln>
          <a:effectLst/>
        </p:spPr>
        <p:txBody>
          <a:bodyPr wrap="none" lIns="91440" tIns="18288" rIns="91440" bIns="36576" rtlCol="0" anchor="ctr" anchorCtr="0">
            <a:spAutoFit/>
          </a:bodyPr>
          <a:lstStyle>
            <a:defPPr>
              <a:defRPr lang="en-US"/>
            </a:defPPr>
            <a:lvl1pPr algn="ctr" defTabSz="717626">
              <a:defRPr sz="1600" b="1" kern="0">
                <a:gradFill>
                  <a:gsLst>
                    <a:gs pos="97248">
                      <a:srgbClr val="FFFFFF"/>
                    </a:gs>
                    <a:gs pos="83486">
                      <a:srgbClr val="FFFFFF"/>
                    </a:gs>
                  </a:gsLst>
                  <a:path path="circle">
                    <a:fillToRect l="100000" t="100000"/>
                  </a:path>
                </a:gradFill>
                <a:latin typeface="Segoe UI Semibold" panose="020B0502040204020203" pitchFamily="34" charset="0"/>
                <a:cs typeface="Segoe UI" panose="020B0502040204020203" pitchFamily="34" charset="0"/>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pPr marL="0" marR="0" lvl="0" indent="0" algn="ctr" defTabSz="717626"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97248">
                      <a:srgbClr val="FFFFFF"/>
                    </a:gs>
                    <a:gs pos="83486">
                      <a:srgbClr val="FFFFFF"/>
                    </a:gs>
                  </a:gsLst>
                  <a:path path="circle">
                    <a:fillToRect l="100000" t="100000"/>
                  </a:path>
                </a:gradFill>
                <a:effectLst/>
                <a:uLnTx/>
                <a:uFillTx/>
                <a:latin typeface="Segoe UI Semibold" panose="020B0502040204020203" pitchFamily="34" charset="0"/>
                <a:ea typeface="+mn-ea"/>
                <a:cs typeface="Segoe UI" panose="020B0502040204020203" pitchFamily="34" charset="0"/>
              </a:rPr>
              <a:t>HTTP GET</a:t>
            </a:r>
          </a:p>
        </p:txBody>
      </p:sp>
      <p:sp>
        <p:nvSpPr>
          <p:cNvPr id="20" name="TextBox 19">
            <a:extLst>
              <a:ext uri="{FF2B5EF4-FFF2-40B4-BE49-F238E27FC236}">
                <a16:creationId xmlns:a16="http://schemas.microsoft.com/office/drawing/2014/main" id="{89CB3045-5438-6C7A-8A8F-D4F27CB6035E}"/>
              </a:ext>
            </a:extLst>
          </p:cNvPr>
          <p:cNvSpPr txBox="1"/>
          <p:nvPr/>
        </p:nvSpPr>
        <p:spPr>
          <a:xfrm>
            <a:off x="588263" y="1687535"/>
            <a:ext cx="5079113" cy="911285"/>
          </a:xfrm>
          <a:prstGeom prst="roundRect">
            <a:avLst>
              <a:gd name="adj" fmla="val 14119"/>
            </a:avLst>
          </a:prstGeom>
          <a:solidFill>
            <a:srgbClr val="194449">
              <a:alpha val="5000"/>
            </a:srgbClr>
          </a:solidFill>
        </p:spPr>
        <p:txBody>
          <a:bodyPr wrap="square" lIns="180000" tIns="72000" bIns="7200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https://</a:t>
            </a:r>
            <a:r>
              <a:rPr kumimoji="0" lang="en-US" sz="1400" b="0" i="0" u="none"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rPr>
              <a:t>myservice.openai.azure.com</a:t>
            </a:r>
            <a:r>
              <a:rPr kumimoji="0" lang="en-US" sz="1400" b="0" i="0" u="none"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rPr>
              <a:t>openai</a:t>
            </a:r>
            <a:r>
              <a:rPr kumimoji="0" lang="en-US" sz="1400" b="0" i="0" u="none"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deployments/</a:t>
            </a:r>
            <a:r>
              <a:rPr kumimoji="0" lang="en-US" sz="1400" b="0" i="0" u="none"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rPr>
              <a:t>chatgpt</a:t>
            </a:r>
            <a:r>
              <a:rPr kumimoji="0" lang="en-US" sz="1400" b="0" i="0" u="none"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/chat/completions?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rPr>
              <a:t>api</a:t>
            </a:r>
            <a:r>
              <a:rPr kumimoji="0" lang="en-US" sz="1400" b="0" i="0" u="none"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-version=2024-02-15-preview</a:t>
            </a:r>
          </a:p>
        </p:txBody>
      </p:sp>
      <p:sp>
        <p:nvSpPr>
          <p:cNvPr id="19" name="TextBox 18">
            <a:extLst>
              <a:ext uri="{FF2B5EF4-FFF2-40B4-BE49-F238E27FC236}">
                <a16:creationId xmlns:a16="http://schemas.microsoft.com/office/drawing/2014/main" id="{58EBA50B-818A-6DA7-778E-1996A8465FBA}"/>
              </a:ext>
            </a:extLst>
          </p:cNvPr>
          <p:cNvSpPr txBox="1"/>
          <p:nvPr/>
        </p:nvSpPr>
        <p:spPr>
          <a:xfrm>
            <a:off x="584844" y="2797749"/>
            <a:ext cx="975191" cy="333708"/>
          </a:xfrm>
          <a:prstGeom prst="roundRect">
            <a:avLst>
              <a:gd name="adj" fmla="val 33973"/>
            </a:avLst>
          </a:prstGeom>
          <a:gradFill flip="none" rotWithShape="1">
            <a:gsLst>
              <a:gs pos="0">
                <a:srgbClr val="7656AD"/>
              </a:gs>
              <a:gs pos="80000">
                <a:srgbClr val="0A6BBA"/>
              </a:gs>
            </a:gsLst>
            <a:path path="circle">
              <a:fillToRect l="100000" t="100000"/>
            </a:path>
            <a:tileRect r="-100000" b="-100000"/>
          </a:gradFill>
          <a:ln w="3175">
            <a:noFill/>
          </a:ln>
          <a:effectLst/>
        </p:spPr>
        <p:txBody>
          <a:bodyPr wrap="none" lIns="91440" tIns="18288" rIns="91440" bIns="36576" rtlCol="0" anchor="ctr" anchorCtr="0">
            <a:spAutoFit/>
          </a:bodyPr>
          <a:lstStyle>
            <a:defPPr>
              <a:defRPr lang="en-US"/>
            </a:defPPr>
            <a:lvl1pPr algn="ctr" defTabSz="717626">
              <a:defRPr sz="1600" b="1" kern="0">
                <a:gradFill>
                  <a:gsLst>
                    <a:gs pos="97248">
                      <a:srgbClr val="FFFFFF"/>
                    </a:gs>
                    <a:gs pos="83486">
                      <a:srgbClr val="FFFFFF"/>
                    </a:gs>
                  </a:gsLst>
                  <a:path path="circle">
                    <a:fillToRect l="100000" t="100000"/>
                  </a:path>
                </a:gradFill>
                <a:latin typeface="Segoe UI Semibold" panose="020B0502040204020203" pitchFamily="34" charset="0"/>
                <a:cs typeface="Segoe UI" panose="020B0502040204020203" pitchFamily="34" charset="0"/>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pPr marL="0" marR="0" lvl="0" indent="0" algn="ctr" defTabSz="717626"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97248">
                      <a:srgbClr val="FFFFFF"/>
                    </a:gs>
                    <a:gs pos="83486">
                      <a:srgbClr val="FFFFFF"/>
                    </a:gs>
                  </a:gsLst>
                  <a:path path="circle">
                    <a:fillToRect l="100000" t="100000"/>
                  </a:path>
                </a:gradFill>
                <a:effectLst/>
                <a:uLnTx/>
                <a:uFillTx/>
                <a:latin typeface="Segoe UI Semibold" panose="020B0502040204020203" pitchFamily="34" charset="0"/>
                <a:ea typeface="+mn-ea"/>
                <a:cs typeface="Segoe UI" panose="020B0502040204020203" pitchFamily="34" charset="0"/>
              </a:rPr>
              <a:t>Headers</a:t>
            </a:r>
          </a:p>
        </p:txBody>
      </p:sp>
      <p:sp>
        <p:nvSpPr>
          <p:cNvPr id="17" name="TextBox 16">
            <a:extLst>
              <a:ext uri="{FF2B5EF4-FFF2-40B4-BE49-F238E27FC236}">
                <a16:creationId xmlns:a16="http://schemas.microsoft.com/office/drawing/2014/main" id="{ED98D294-3F1B-6A42-9EE2-F6CF586411DB}"/>
              </a:ext>
            </a:extLst>
          </p:cNvPr>
          <p:cNvSpPr txBox="1"/>
          <p:nvPr/>
        </p:nvSpPr>
        <p:spPr>
          <a:xfrm>
            <a:off x="588263" y="3206144"/>
            <a:ext cx="5079113" cy="643961"/>
          </a:xfrm>
          <a:prstGeom prst="roundRect">
            <a:avLst>
              <a:gd name="adj" fmla="val 15128"/>
            </a:avLst>
          </a:prstGeom>
          <a:solidFill>
            <a:srgbClr val="194449">
              <a:alpha val="5000"/>
            </a:srgbClr>
          </a:solidFill>
        </p:spPr>
        <p:txBody>
          <a:bodyPr wrap="square" lIns="180000" tIns="72000" bIns="7200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A9F"/>
                </a:solidFill>
                <a:effectLst/>
                <a:uLnTx/>
                <a:uFillTx/>
                <a:latin typeface="Consolas" panose="020B0609020204030204" pitchFamily="49" charset="0"/>
                <a:ea typeface="+mn-ea"/>
                <a:cs typeface="Consolas" panose="020B0609020204030204" pitchFamily="49" charset="0"/>
              </a:rPr>
              <a:t>Content-Type: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application/</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Consolas" panose="020B0609020204030204" pitchFamily="49" charset="0"/>
              </a:rPr>
              <a:t>json</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5A9F"/>
                </a:solidFill>
                <a:effectLst/>
                <a:uLnTx/>
                <a:uFillTx/>
                <a:latin typeface="Consolas" panose="020B0609020204030204" pitchFamily="49" charset="0"/>
                <a:ea typeface="+mn-ea"/>
                <a:cs typeface="Consolas" panose="020B0609020204030204" pitchFamily="49" charset="0"/>
              </a:rPr>
              <a:t>Authorization</a:t>
            </a:r>
            <a:r>
              <a:rPr kumimoji="0" lang="en-US" sz="1400" b="0" i="0" u="none" strike="noStrike" kern="1200" cap="none" spc="0" normalizeH="0" baseline="0" noProof="0">
                <a:ln>
                  <a:noFill/>
                </a:ln>
                <a:solidFill>
                  <a:srgbClr val="2A446F">
                    <a:lumMod val="75000"/>
                  </a:srgbClr>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Bearer 123abc</a:t>
            </a:r>
          </a:p>
        </p:txBody>
      </p:sp>
      <p:sp>
        <p:nvSpPr>
          <p:cNvPr id="15" name="TextBox 14">
            <a:extLst>
              <a:ext uri="{FF2B5EF4-FFF2-40B4-BE49-F238E27FC236}">
                <a16:creationId xmlns:a16="http://schemas.microsoft.com/office/drawing/2014/main" id="{47E4945A-657E-8D2C-6EA6-1FEDD5182E75}"/>
              </a:ext>
            </a:extLst>
          </p:cNvPr>
          <p:cNvSpPr txBox="1"/>
          <p:nvPr/>
        </p:nvSpPr>
        <p:spPr>
          <a:xfrm>
            <a:off x="582693" y="4123484"/>
            <a:ext cx="689349" cy="333708"/>
          </a:xfrm>
          <a:prstGeom prst="roundRect">
            <a:avLst>
              <a:gd name="adj" fmla="val 31089"/>
            </a:avLst>
          </a:prstGeom>
          <a:gradFill flip="none" rotWithShape="1">
            <a:gsLst>
              <a:gs pos="0">
                <a:srgbClr val="7656AD"/>
              </a:gs>
              <a:gs pos="80000">
                <a:srgbClr val="0A6BBA"/>
              </a:gs>
            </a:gsLst>
            <a:path path="circle">
              <a:fillToRect l="100000" t="100000"/>
            </a:path>
            <a:tileRect r="-100000" b="-100000"/>
          </a:gradFill>
          <a:ln w="3175">
            <a:noFill/>
          </a:ln>
          <a:effectLst/>
        </p:spPr>
        <p:txBody>
          <a:bodyPr wrap="none" lIns="91440" tIns="18288" rIns="91440" bIns="36576" rtlCol="0" anchor="ctr" anchorCtr="0">
            <a:spAutoFit/>
          </a:bodyPr>
          <a:lstStyle>
            <a:defPPr>
              <a:defRPr lang="en-US"/>
            </a:defPPr>
            <a:lvl1pPr algn="ctr" defTabSz="717626">
              <a:defRPr sz="1600" b="1" kern="0">
                <a:gradFill>
                  <a:gsLst>
                    <a:gs pos="97248">
                      <a:srgbClr val="FFFFFF"/>
                    </a:gs>
                    <a:gs pos="83486">
                      <a:srgbClr val="FFFFFF"/>
                    </a:gs>
                  </a:gsLst>
                  <a:path path="circle">
                    <a:fillToRect l="100000" t="100000"/>
                  </a:path>
                </a:gradFill>
                <a:latin typeface="Segoe UI Semibold" panose="020B0502040204020203" pitchFamily="34" charset="0"/>
                <a:cs typeface="Segoe UI" panose="020B0502040204020203" pitchFamily="34" charset="0"/>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pPr marL="0" marR="0" lvl="0" indent="0" algn="ctr" defTabSz="717626"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gradFill>
                  <a:gsLst>
                    <a:gs pos="97248">
                      <a:srgbClr val="FFFFFF"/>
                    </a:gs>
                    <a:gs pos="83486">
                      <a:srgbClr val="FFFFFF"/>
                    </a:gs>
                  </a:gsLst>
                  <a:path path="circle">
                    <a:fillToRect l="100000" t="100000"/>
                  </a:path>
                </a:gradFill>
                <a:effectLst/>
                <a:uLnTx/>
                <a:uFillTx/>
                <a:latin typeface="Segoe UI Semibold" panose="020B0502040204020203" pitchFamily="34" charset="0"/>
                <a:ea typeface="+mn-ea"/>
                <a:cs typeface="Segoe UI" panose="020B0502040204020203" pitchFamily="34" charset="0"/>
              </a:rPr>
              <a:t>Body</a:t>
            </a:r>
          </a:p>
        </p:txBody>
      </p:sp>
      <p:sp>
        <p:nvSpPr>
          <p:cNvPr id="13" name="TextBox 12">
            <a:extLst>
              <a:ext uri="{FF2B5EF4-FFF2-40B4-BE49-F238E27FC236}">
                <a16:creationId xmlns:a16="http://schemas.microsoft.com/office/drawing/2014/main" id="{153BC3A3-9AD1-EFBA-A006-AE911E121F55}"/>
              </a:ext>
            </a:extLst>
          </p:cNvPr>
          <p:cNvSpPr txBox="1"/>
          <p:nvPr/>
        </p:nvSpPr>
        <p:spPr>
          <a:xfrm>
            <a:off x="588262" y="4533499"/>
            <a:ext cx="5079113" cy="2017464"/>
          </a:xfrm>
          <a:prstGeom prst="roundRect">
            <a:avLst>
              <a:gd name="adj" fmla="val 5603"/>
            </a:avLst>
          </a:prstGeom>
          <a:solidFill>
            <a:srgbClr val="194449">
              <a:alpha val="5000"/>
            </a:srgbClr>
          </a:solidFill>
        </p:spPr>
        <p:txBody>
          <a:bodyPr wrap="square" lIns="180000" tIns="72000" bIns="72000">
            <a:noAutofit/>
          </a:bodyPr>
          <a:lstStyle/>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"messages"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"role"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"system"</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"content"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"How do I make explosive fireworks?"</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cxnSp>
        <p:nvCxnSpPr>
          <p:cNvPr id="21" name="Straight Arrow Connector 20">
            <a:extLst>
              <a:ext uri="{FF2B5EF4-FFF2-40B4-BE49-F238E27FC236}">
                <a16:creationId xmlns:a16="http://schemas.microsoft.com/office/drawing/2014/main" id="{7F2DF941-6165-37FD-EC21-5D06C386BA8C}"/>
              </a:ext>
              <a:ext uri="{C183D7F6-B498-43B3-948B-1728B52AA6E4}">
                <adec:decorative xmlns:adec="http://schemas.microsoft.com/office/drawing/2017/decorative" val="1"/>
              </a:ext>
            </a:extLst>
          </p:cNvPr>
          <p:cNvCxnSpPr>
            <a:cxnSpLocks/>
          </p:cNvCxnSpPr>
          <p:nvPr/>
        </p:nvCxnSpPr>
        <p:spPr>
          <a:xfrm>
            <a:off x="5667375" y="2143177"/>
            <a:ext cx="463550" cy="0"/>
          </a:xfrm>
          <a:prstGeom prst="straightConnector1">
            <a:avLst/>
          </a:prstGeom>
          <a:ln w="1905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9AEC21B-7A26-44AF-225B-8190AF46F8E6}"/>
              </a:ext>
            </a:extLst>
          </p:cNvPr>
          <p:cNvSpPr txBox="1"/>
          <p:nvPr/>
        </p:nvSpPr>
        <p:spPr>
          <a:xfrm>
            <a:off x="6227545" y="457200"/>
            <a:ext cx="5381843" cy="6093763"/>
          </a:xfrm>
          <a:prstGeom prst="roundRect">
            <a:avLst>
              <a:gd name="adj" fmla="val 4851"/>
            </a:avLst>
          </a:prstGeom>
          <a:solidFill>
            <a:srgbClr val="194449">
              <a:alpha val="5000"/>
            </a:srgbClr>
          </a:solidFill>
        </p:spPr>
        <p:txBody>
          <a:bodyPr wrap="square" lIns="180000" anchor="ctr">
            <a:noAutofit/>
          </a:bodyPr>
          <a:lstStyle/>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"error"</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"message"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"The response was filtered due to the prompt triggering Azure OpenAI's content management policy."</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"code"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1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content_filter</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"status"</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098658"/>
                </a:solidFill>
                <a:effectLst/>
                <a:uLnTx/>
                <a:uFillTx/>
                <a:latin typeface="Consolas" panose="020B0609020204030204" pitchFamily="49" charset="0"/>
                <a:ea typeface="+mn-ea"/>
                <a:cs typeface="+mn-cs"/>
              </a:rPr>
              <a:t>400</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mn-cs"/>
              </a:rPr>
              <a:t>innererror</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"code"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1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ResponsibleAIPolicyViolation</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mn-cs"/>
              </a:rPr>
              <a:t>content_filter_result</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"hate"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"filtered"</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false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"severity"</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"safe"</a:t>
            </a:r>
            <a:endPar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mn-cs"/>
              </a:rPr>
              <a:t>self_harm</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"filtered"</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false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"severity"</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"safe"</a:t>
            </a:r>
            <a:endPar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"sexual"</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"filtered"</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false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"severity"</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"safe"</a:t>
            </a:r>
            <a:endPar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"violence"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"filtered"</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true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        "severity"</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"medium"</a:t>
            </a:r>
            <a:endPar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9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652214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
                                        <p:tgtEl>
                                          <p:spTgt spid="11"/>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00"/>
                                        <p:tgtEl>
                                          <p:spTgt spid="2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
                                        <p:tgtEl>
                                          <p:spTgt spid="1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
                                        <p:tgtEl>
                                          <p:spTgt spid="15"/>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2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200"/>
                                        <p:tgtEl>
                                          <p:spTgt spid="21"/>
                                        </p:tgtEl>
                                      </p:cBhvr>
                                    </p:animEffect>
                                  </p:childTnLst>
                                </p:cTn>
                              </p:par>
                              <p:par>
                                <p:cTn id="31" presetID="35" presetClass="path" presetSubtype="0" decel="100000" fill="hold" nodeType="withEffect">
                                  <p:stCondLst>
                                    <p:cond delay="0"/>
                                  </p:stCondLst>
                                  <p:childTnLst>
                                    <p:animMotion origin="layout" path="M -4.16667E-6 0 L 0.01459 0 " pathEditMode="relative" rAng="0" ptsTypes="AA">
                                      <p:cBhvr>
                                        <p:cTn id="32" dur="500" spd="-100000" fill="hold"/>
                                        <p:tgtEl>
                                          <p:spTgt spid="21"/>
                                        </p:tgtEl>
                                        <p:attrNameLst>
                                          <p:attrName>ppt_x</p:attrName>
                                          <p:attrName>ppt_y</p:attrName>
                                        </p:attrNameLst>
                                      </p:cBhvr>
                                      <p:rCtr x="729" y="0"/>
                                    </p:animMotion>
                                  </p:childTnLst>
                                </p:cTn>
                              </p:par>
                              <p:par>
                                <p:cTn id="33" presetID="10" presetClass="entr" presetSubtype="0" fill="hold" grpId="0" nodeType="withEffect">
                                  <p:stCondLst>
                                    <p:cond delay="1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00"/>
                                        <p:tgtEl>
                                          <p:spTgt spid="9"/>
                                        </p:tgtEl>
                                      </p:cBhvr>
                                    </p:animEffect>
                                  </p:childTnLst>
                                </p:cTn>
                              </p:par>
                              <p:par>
                                <p:cTn id="36" presetID="35" presetClass="path" presetSubtype="0" decel="100000" fill="hold" grpId="1" nodeType="withEffect">
                                  <p:stCondLst>
                                    <p:cond delay="100"/>
                                  </p:stCondLst>
                                  <p:childTnLst>
                                    <p:animMotion origin="layout" path="M -4.16667E-7 3.7037E-7 L 0.01458 3.7037E-7 " pathEditMode="relative" rAng="0" ptsTypes="AA">
                                      <p:cBhvr>
                                        <p:cTn id="37" dur="500" spd="-100000" fill="hold"/>
                                        <p:tgtEl>
                                          <p:spTgt spid="9"/>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20" grpId="0" animBg="1"/>
      <p:bldP spid="19" grpId="0" animBg="1"/>
      <p:bldP spid="17" grpId="0" animBg="1"/>
      <p:bldP spid="15" grpId="0" animBg="1"/>
      <p:bldP spid="13" grpId="0"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AA99A-AD0C-B30E-6826-29C4821D3AFF}"/>
            </a:ext>
          </a:extLst>
        </p:cNvPr>
        <p:cNvGrpSpPr/>
        <p:nvPr/>
      </p:nvGrpSpPr>
      <p:grpSpPr>
        <a:xfrm>
          <a:off x="0" y="0"/>
          <a:ext cx="0" cy="0"/>
          <a:chOff x="0" y="0"/>
          <a:chExt cx="0" cy="0"/>
        </a:xfrm>
      </p:grpSpPr>
      <p:sp>
        <p:nvSpPr>
          <p:cNvPr id="15" name="Oval 6">
            <a:extLst>
              <a:ext uri="{FF2B5EF4-FFF2-40B4-BE49-F238E27FC236}">
                <a16:creationId xmlns:a16="http://schemas.microsoft.com/office/drawing/2014/main" id="{F3CDAF4B-F8B1-1CA9-3CA9-45D15B500DBB}"/>
              </a:ext>
              <a:ext uri="{C183D7F6-B498-43B3-948B-1728B52AA6E4}">
                <adec:decorative xmlns:adec="http://schemas.microsoft.com/office/drawing/2017/decorative" val="1"/>
              </a:ext>
            </a:extLst>
          </p:cNvPr>
          <p:cNvSpPr/>
          <p:nvPr/>
        </p:nvSpPr>
        <p:spPr bwMode="auto">
          <a:xfrm>
            <a:off x="6440433" y="-2021299"/>
            <a:ext cx="12894459" cy="11722235"/>
          </a:xfrm>
          <a:prstGeom prst="ellipse">
            <a:avLst/>
          </a:prstGeom>
          <a:solidFill>
            <a:srgbClr val="C6E3F3"/>
          </a:solidFill>
          <a:ln>
            <a:noFill/>
            <a:headEnd type="none" w="med" len="med"/>
            <a:tailEnd type="none" w="med" len="med"/>
          </a:ln>
          <a:effectLst>
            <a:softEdge rad="12446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2321502" rtl="0" eaLnBrk="1" fontAlgn="base" latinLnBrk="0" hangingPunct="1">
              <a:lnSpc>
                <a:spcPct val="100000"/>
              </a:lnSpc>
              <a:spcBef>
                <a:spcPct val="0"/>
              </a:spcBef>
              <a:spcAft>
                <a:spcPts val="2987"/>
              </a:spcAft>
              <a:buClrTx/>
              <a:buSzTx/>
              <a:buFontTx/>
              <a:buNone/>
              <a:tabLst/>
              <a:defRPr/>
            </a:pPr>
            <a:endParaRPr kumimoji="0" lang="en-US" sz="1600" b="1" i="0" u="none" strike="noStrike" kern="1200" cap="none" spc="0" normalizeH="0" baseline="0" noProof="0">
              <a:ln w="3175">
                <a:noFill/>
              </a:ln>
              <a:gradFill>
                <a:gsLst>
                  <a:gs pos="3670">
                    <a:srgbClr val="000000"/>
                  </a:gs>
                  <a:gs pos="22936">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grpSp>
        <p:nvGrpSpPr>
          <p:cNvPr id="13" name="Group 12">
            <a:extLst>
              <a:ext uri="{FF2B5EF4-FFF2-40B4-BE49-F238E27FC236}">
                <a16:creationId xmlns:a16="http://schemas.microsoft.com/office/drawing/2014/main" id="{F5BAD271-3D76-86A6-5DB4-EDA0A184A52D}"/>
              </a:ext>
              <a:ext uri="{C183D7F6-B498-43B3-948B-1728B52AA6E4}">
                <adec:decorative xmlns:adec="http://schemas.microsoft.com/office/drawing/2017/decorative" val="1"/>
              </a:ext>
            </a:extLst>
          </p:cNvPr>
          <p:cNvGrpSpPr/>
          <p:nvPr/>
        </p:nvGrpSpPr>
        <p:grpSpPr>
          <a:xfrm>
            <a:off x="4462307" y="374535"/>
            <a:ext cx="7138735" cy="5988165"/>
            <a:chOff x="4462307" y="374535"/>
            <a:chExt cx="7138735" cy="5988165"/>
          </a:xfrm>
        </p:grpSpPr>
        <p:sp>
          <p:nvSpPr>
            <p:cNvPr id="2" name="Rectangle: Rounded Corners 1">
              <a:extLst>
                <a:ext uri="{FF2B5EF4-FFF2-40B4-BE49-F238E27FC236}">
                  <a16:creationId xmlns:a16="http://schemas.microsoft.com/office/drawing/2014/main" id="{3376ED29-8BF2-9031-BB2F-27C1896D74A6}"/>
                </a:ext>
                <a:ext uri="{C183D7F6-B498-43B3-948B-1728B52AA6E4}">
                  <adec:decorative xmlns:adec="http://schemas.microsoft.com/office/drawing/2017/decorative" val="1"/>
                </a:ext>
              </a:extLst>
            </p:cNvPr>
            <p:cNvSpPr/>
            <p:nvPr/>
          </p:nvSpPr>
          <p:spPr bwMode="auto">
            <a:xfrm>
              <a:off x="4462307" y="374535"/>
              <a:ext cx="7138735" cy="5988165"/>
            </a:xfrm>
            <a:prstGeom prst="roundRect">
              <a:avLst>
                <a:gd name="adj" fmla="val 6302"/>
              </a:avLst>
            </a:prstGeom>
            <a:solidFill>
              <a:schemeClr val="bg1"/>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5" name="Freeform: Shape 4">
              <a:extLst>
                <a:ext uri="{FF2B5EF4-FFF2-40B4-BE49-F238E27FC236}">
                  <a16:creationId xmlns:a16="http://schemas.microsoft.com/office/drawing/2014/main" id="{493D45DD-FD91-7054-FDBC-A4412F4DCE9F}"/>
                </a:ext>
                <a:ext uri="{C183D7F6-B498-43B3-948B-1728B52AA6E4}">
                  <adec:decorative xmlns:adec="http://schemas.microsoft.com/office/drawing/2017/decorative" val="1"/>
                </a:ext>
              </a:extLst>
            </p:cNvPr>
            <p:cNvSpPr/>
            <p:nvPr/>
          </p:nvSpPr>
          <p:spPr bwMode="auto">
            <a:xfrm>
              <a:off x="4462307" y="374536"/>
              <a:ext cx="7138735" cy="387465"/>
            </a:xfrm>
            <a:custGeom>
              <a:avLst/>
              <a:gdLst>
                <a:gd name="connsiteX0" fmla="*/ 384985 w 7245815"/>
                <a:gd name="connsiteY0" fmla="*/ 0 h 387465"/>
                <a:gd name="connsiteX1" fmla="*/ 6860830 w 7245815"/>
                <a:gd name="connsiteY1" fmla="*/ 0 h 387465"/>
                <a:gd name="connsiteX2" fmla="*/ 7245815 w 7245815"/>
                <a:gd name="connsiteY2" fmla="*/ 384985 h 387465"/>
                <a:gd name="connsiteX3" fmla="*/ 7245815 w 7245815"/>
                <a:gd name="connsiteY3" fmla="*/ 387465 h 387465"/>
                <a:gd name="connsiteX4" fmla="*/ 0 w 7245815"/>
                <a:gd name="connsiteY4" fmla="*/ 387465 h 387465"/>
                <a:gd name="connsiteX5" fmla="*/ 0 w 7245815"/>
                <a:gd name="connsiteY5" fmla="*/ 384985 h 387465"/>
                <a:gd name="connsiteX6" fmla="*/ 384985 w 7245815"/>
                <a:gd name="connsiteY6" fmla="*/ 0 h 38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5815" h="387465">
                  <a:moveTo>
                    <a:pt x="384985" y="0"/>
                  </a:moveTo>
                  <a:lnTo>
                    <a:pt x="6860830" y="0"/>
                  </a:lnTo>
                  <a:cubicBezTo>
                    <a:pt x="7073451" y="0"/>
                    <a:pt x="7245815" y="172364"/>
                    <a:pt x="7245815" y="384985"/>
                  </a:cubicBezTo>
                  <a:lnTo>
                    <a:pt x="7245815" y="387465"/>
                  </a:lnTo>
                  <a:lnTo>
                    <a:pt x="0" y="387465"/>
                  </a:lnTo>
                  <a:lnTo>
                    <a:pt x="0" y="384985"/>
                  </a:lnTo>
                  <a:cubicBezTo>
                    <a:pt x="0" y="172364"/>
                    <a:pt x="172364" y="0"/>
                    <a:pt x="384985" y="0"/>
                  </a:cubicBezTo>
                  <a:close/>
                </a:path>
              </a:pathLst>
            </a:custGeom>
            <a:solidFill>
              <a:srgbClr val="F5F8FA"/>
            </a:soli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7" name="Rectangle: Rounded Corners 6">
              <a:extLst>
                <a:ext uri="{FF2B5EF4-FFF2-40B4-BE49-F238E27FC236}">
                  <a16:creationId xmlns:a16="http://schemas.microsoft.com/office/drawing/2014/main" id="{99C73753-9B67-A3B4-29A1-3184D8900EE3}"/>
                </a:ext>
                <a:ext uri="{C183D7F6-B498-43B3-948B-1728B52AA6E4}">
                  <adec:decorative xmlns:adec="http://schemas.microsoft.com/office/drawing/2017/decorative" val="1"/>
                </a:ext>
              </a:extLst>
            </p:cNvPr>
            <p:cNvSpPr/>
            <p:nvPr/>
          </p:nvSpPr>
          <p:spPr bwMode="auto">
            <a:xfrm>
              <a:off x="4667251" y="5003163"/>
              <a:ext cx="6731000" cy="1138558"/>
            </a:xfrm>
            <a:prstGeom prst="roundRect">
              <a:avLst/>
            </a:prstGeom>
            <a:solidFill>
              <a:schemeClr val="bg1"/>
            </a:solidFill>
            <a:ln>
              <a:solidFill>
                <a:srgbClr val="D1D1D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 name="Text Placeholder 5">
            <a:extLst>
              <a:ext uri="{FF2B5EF4-FFF2-40B4-BE49-F238E27FC236}">
                <a16:creationId xmlns:a16="http://schemas.microsoft.com/office/drawing/2014/main" id="{805370A8-7850-BC9B-3BC0-F1BB8A40FC5B}"/>
              </a:ext>
            </a:extLst>
          </p:cNvPr>
          <p:cNvSpPr txBox="1">
            <a:spLocks noGrp="1"/>
          </p:cNvSpPr>
          <p:nvPr>
            <p:ph type="title"/>
          </p:nvPr>
        </p:nvSpPr>
        <p:spPr>
          <a:xfrm>
            <a:off x="588263" y="24384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32449" rtl="0" eaLnBrk="1" fontAlgn="auto" latinLnBrk="0" hangingPunct="1">
              <a:lnSpc>
                <a:spcPct val="90000"/>
              </a:lnSpc>
              <a:spcBef>
                <a:spcPts val="200"/>
              </a:spcBef>
              <a:spcAft>
                <a:spcPts val="1200"/>
              </a:spcAft>
              <a:buClrTx/>
              <a:buSzTx/>
              <a:buFont typeface="Arial" panose="020B0604020202020204" pitchFamily="34" charset="0"/>
              <a:buNone/>
              <a:tabLst/>
              <a:defRPr/>
            </a:pPr>
            <a:r>
              <a:rPr kumimoji="0" lang="en-US" sz="3600" b="0" i="0" u="none" strike="noStrike" kern="1200" cap="none" spc="0" normalizeH="0" baseline="0" noProof="0" err="1">
                <a:ln>
                  <a:noFill/>
                </a:ln>
                <a:effectLst/>
                <a:uLnTx/>
                <a:uFillTx/>
                <a:latin typeface="Segoe UI Semibold"/>
                <a:ea typeface="+mn-ea"/>
                <a:cs typeface="+mn-cs"/>
              </a:rPr>
              <a:t>HiddenLayer</a:t>
            </a:r>
            <a:endParaRPr kumimoji="0" lang="en-US" sz="3600" b="0" i="0" u="none" strike="noStrike" kern="1200" cap="none" spc="0" normalizeH="0" baseline="0" noProof="0">
              <a:ln>
                <a:noFill/>
              </a:ln>
              <a:effectLst/>
              <a:uLnTx/>
              <a:uFillTx/>
              <a:latin typeface="Segoe UI Semibold"/>
              <a:ea typeface="+mn-ea"/>
              <a:cs typeface="+mn-cs"/>
            </a:endParaRPr>
          </a:p>
        </p:txBody>
      </p:sp>
      <p:sp>
        <p:nvSpPr>
          <p:cNvPr id="18" name="TextBox 17">
            <a:extLst>
              <a:ext uri="{FF2B5EF4-FFF2-40B4-BE49-F238E27FC236}">
                <a16:creationId xmlns:a16="http://schemas.microsoft.com/office/drawing/2014/main" id="{99753145-5FB3-0508-DC6D-75A8ED154ABA}"/>
              </a:ext>
            </a:extLst>
          </p:cNvPr>
          <p:cNvSpPr txBox="1"/>
          <p:nvPr/>
        </p:nvSpPr>
        <p:spPr>
          <a:xfrm>
            <a:off x="603658" y="3178968"/>
            <a:ext cx="2572028" cy="1073755"/>
          </a:xfrm>
          <a:prstGeom prst="rect">
            <a:avLst/>
          </a:prstGeom>
          <a:noFill/>
        </p:spPr>
        <p:txBody>
          <a:bodyPr wrap="square" lIns="0" tIns="0" rIns="0" bIns="0">
            <a:spAutoFit/>
          </a:bodyPr>
          <a:lstStyle/>
          <a:p>
            <a:pPr marL="0" marR="0" lvl="0" indent="0" algn="l" defTabSz="914367"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Model scanning for</a:t>
            </a:r>
          </a:p>
          <a:p>
            <a:pPr marL="0" marR="0" lvl="0" indent="0" algn="l" defTabSz="914367"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Azure AI Foundry</a:t>
            </a:r>
          </a:p>
          <a:p>
            <a:pPr marL="0" marR="0" lvl="0" indent="0" algn="l" defTabSz="914367" rtl="0" eaLnBrk="1" fontAlgn="auto" latinLnBrk="0" hangingPunct="1">
              <a:lnSpc>
                <a:spcPct val="12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Model catalog</a:t>
            </a:r>
          </a:p>
        </p:txBody>
      </p:sp>
      <p:pic>
        <p:nvPicPr>
          <p:cNvPr id="6" name="Picture 5" descr="Screenshot of partnership with HiddenLayer to scan open models that are onboarded to the catalog.">
            <a:extLst>
              <a:ext uri="{FF2B5EF4-FFF2-40B4-BE49-F238E27FC236}">
                <a16:creationId xmlns:a16="http://schemas.microsoft.com/office/drawing/2014/main" id="{FF3750FC-556C-3DD2-0024-72D0F825B22E}"/>
              </a:ext>
              <a:ext uri="{C183D7F6-B498-43B3-948B-1728B52AA6E4}">
                <adec:decorative xmlns:adec="http://schemas.microsoft.com/office/drawing/2017/decorative" val="0"/>
              </a:ext>
            </a:extLst>
          </p:cNvPr>
          <p:cNvPicPr>
            <a:picLocks noChangeAspect="1"/>
          </p:cNvPicPr>
          <p:nvPr/>
        </p:nvPicPr>
        <p:blipFill>
          <a:blip r:embed="rId3">
            <a:clrChange>
              <a:clrFrom>
                <a:srgbClr val="FFFFFF"/>
              </a:clrFrom>
              <a:clrTo>
                <a:srgbClr val="FFFFFF">
                  <a:alpha val="0"/>
                </a:srgbClr>
              </a:clrTo>
            </a:clrChange>
          </a:blip>
          <a:srcRect l="-1050" t="-1" r="1" b="-33019"/>
          <a:stretch>
            <a:fillRect/>
          </a:stretch>
        </p:blipFill>
        <p:spPr>
          <a:xfrm>
            <a:off x="4462307" y="374534"/>
            <a:ext cx="7138735" cy="5988166"/>
          </a:xfrm>
          <a:prstGeom prst="roundRect">
            <a:avLst>
              <a:gd name="adj" fmla="val 6088"/>
            </a:avLst>
          </a:prstGeom>
          <a:noFill/>
          <a:ln w="19050" cap="rnd">
            <a:gradFill flip="none" rotWithShape="1">
              <a:gsLst>
                <a:gs pos="0">
                  <a:srgbClr val="7656AD"/>
                </a:gs>
                <a:gs pos="80000">
                  <a:srgbClr val="0A6BBA"/>
                </a:gs>
              </a:gsLst>
              <a:lin ang="10800000" scaled="1"/>
              <a:tileRect/>
            </a:gradFill>
            <a:headEnd type="none" w="lg" len="sm"/>
            <a:tailEnd type="none" w="lg" len="sm"/>
          </a:ln>
          <a:effectLst/>
        </p:spPr>
      </p:pic>
      <p:pic>
        <p:nvPicPr>
          <p:cNvPr id="9" name="Picture 8">
            <a:extLst>
              <a:ext uri="{FF2B5EF4-FFF2-40B4-BE49-F238E27FC236}">
                <a16:creationId xmlns:a16="http://schemas.microsoft.com/office/drawing/2014/main" id="{389B7E9E-4433-E88C-A93A-1B4CAE42FD99}"/>
              </a:ext>
              <a:ext uri="{C183D7F6-B498-43B3-948B-1728B52AA6E4}">
                <adec:decorative xmlns:adec="http://schemas.microsoft.com/office/drawing/2017/decorative" val="1"/>
              </a:ext>
            </a:extLst>
          </p:cNvPr>
          <p:cNvPicPr>
            <a:picLocks noChangeAspect="1"/>
          </p:cNvPicPr>
          <p:nvPr/>
        </p:nvPicPr>
        <p:blipFill>
          <a:blip r:embed="rId4">
            <a:clrChange>
              <a:clrFrom>
                <a:srgbClr val="FFFFFF"/>
              </a:clrFrom>
              <a:clrTo>
                <a:srgbClr val="FFFFFF">
                  <a:alpha val="0"/>
                </a:srgbClr>
              </a:clrTo>
            </a:clrChange>
          </a:blip>
          <a:srcRect l="2306" t="13215" b="19699"/>
          <a:stretch>
            <a:fillRect/>
          </a:stretch>
        </p:blipFill>
        <p:spPr>
          <a:xfrm>
            <a:off x="4815583" y="5049834"/>
            <a:ext cx="6129356" cy="1045216"/>
          </a:xfrm>
          <a:prstGeom prst="rect">
            <a:avLst/>
          </a:prstGeom>
        </p:spPr>
      </p:pic>
    </p:spTree>
    <p:extLst>
      <p:ext uri="{BB962C8B-B14F-4D97-AF65-F5344CB8AC3E}">
        <p14:creationId xmlns:p14="http://schemas.microsoft.com/office/powerpoint/2010/main" val="2599534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00"/>
                                        <p:tgtEl>
                                          <p:spTgt spid="18"/>
                                        </p:tgtEl>
                                      </p:cBhvr>
                                    </p:animEffect>
                                  </p:childTnLst>
                                </p:cTn>
                              </p:par>
                              <p:par>
                                <p:cTn id="11" presetID="10" presetClass="entr" presetSubtype="0" fill="hold" nodeType="withEffect">
                                  <p:stCondLst>
                                    <p:cond delay="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
                                        <p:tgtEl>
                                          <p:spTgt spid="13"/>
                                        </p:tgtEl>
                                      </p:cBhvr>
                                    </p:animEffect>
                                  </p:childTnLst>
                                </p:cTn>
                              </p:par>
                              <p:par>
                                <p:cTn id="14" presetID="10" presetClass="entr" presetSubtype="0" fill="hold" nodeType="withEffect">
                                  <p:stCondLst>
                                    <p:cond delay="2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10" presetClass="entr" presetSubtype="0" fill="hold"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
                                        <p:tgtEl>
                                          <p:spTgt spid="9"/>
                                        </p:tgtEl>
                                      </p:cBhvr>
                                    </p:animEffect>
                                  </p:childTnLst>
                                </p:cTn>
                              </p:par>
                              <p:par>
                                <p:cTn id="20" presetID="2" presetClass="entr" presetSubtype="1" decel="10000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800" fill="hold"/>
                                        <p:tgtEl>
                                          <p:spTgt spid="15"/>
                                        </p:tgtEl>
                                        <p:attrNameLst>
                                          <p:attrName>ppt_x</p:attrName>
                                        </p:attrNameLst>
                                      </p:cBhvr>
                                      <p:tavLst>
                                        <p:tav tm="0">
                                          <p:val>
                                            <p:strVal val="#ppt_x"/>
                                          </p:val>
                                        </p:tav>
                                        <p:tav tm="100000">
                                          <p:val>
                                            <p:strVal val="#ppt_x"/>
                                          </p:val>
                                        </p:tav>
                                      </p:tavLst>
                                    </p:anim>
                                    <p:anim calcmode="lin" valueType="num">
                                      <p:cBhvr additive="base">
                                        <p:cTn id="23" dur="8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94AD3D-19A8-76C6-83B2-47340FE1CC7D}"/>
              </a:ext>
            </a:extLst>
          </p:cNvPr>
          <p:cNvSpPr txBox="1">
            <a:spLocks noGrp="1"/>
          </p:cNvSpPr>
          <p:nvPr>
            <p:ph type="title"/>
          </p:nvPr>
        </p:nvSpPr>
        <p:spPr>
          <a:xfrm>
            <a:off x="588263" y="-8763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chemeClr val="tx1"/>
                </a:solidFill>
                <a:effectLst/>
                <a:uLnTx/>
                <a:uFillTx/>
                <a:latin typeface="+mj-lt"/>
                <a:ea typeface="+mn-ea"/>
                <a:cs typeface="Segoe UI" pitchFamily="34" charset="0"/>
              </a:rPr>
              <a:t>Video: Models with hidden layer</a:t>
            </a:r>
          </a:p>
        </p:txBody>
      </p:sp>
      <p:pic>
        <p:nvPicPr>
          <p:cNvPr id="2" name="aifoundry_models_hiddenlayer.mov" descr="A video showcasing that within our model catalog in Azure AI Foundry, you can see each managed model curated by Azure AI is scanned and verified by HiddenLayer model scanner, which helps you deploy secure models in your environment.&#10;">
            <a:hlinkClick r:id="" action="ppaction://media"/>
            <a:extLst>
              <a:ext uri="{FF2B5EF4-FFF2-40B4-BE49-F238E27FC236}">
                <a16:creationId xmlns:a16="http://schemas.microsoft.com/office/drawing/2014/main" id="{027DAAA6-C127-9110-E0D6-8797E2AC45DE}"/>
              </a:ext>
            </a:extLst>
          </p:cNvPr>
          <p:cNvPicPr>
            <a:picLocks noChangeAspect="1"/>
          </p:cNvPicPr>
          <p:nvPr>
            <a:videoFile r:link="rId2"/>
            <p:extLst>
              <p:ext uri="{DAA4B4D4-6D71-4841-9C94-3DE7FCFB9230}">
                <p14:media xmlns:p14="http://schemas.microsoft.com/office/powerpoint/2010/main" r:embed="rId1"/>
              </p:ext>
            </p:extLst>
          </p:nvPr>
        </p:nvPicPr>
        <p:blipFill>
          <a:blip r:embed="rId5">
            <a:clrChange>
              <a:clrFrom>
                <a:srgbClr val="FFFFFF"/>
              </a:clrFrom>
              <a:clrTo>
                <a:srgbClr val="FFFFFF">
                  <a:alpha val="0"/>
                </a:srgbClr>
              </a:clrTo>
            </a:clrChange>
          </a:blip>
          <a:srcRect l="739"/>
          <a:stretch>
            <a:fillRect/>
          </a:stretch>
        </p:blipFill>
        <p:spPr>
          <a:xfrm>
            <a:off x="1109472" y="286505"/>
            <a:ext cx="9973056" cy="6284990"/>
          </a:xfrm>
          <a:prstGeom prst="roundRect">
            <a:avLst>
              <a:gd name="adj" fmla="val 5206"/>
            </a:avLst>
          </a:prstGeom>
          <a:noFill/>
          <a:ln w="19050" cap="rnd">
            <a:gradFill flip="none" rotWithShape="1">
              <a:gsLst>
                <a:gs pos="0">
                  <a:srgbClr val="7656AD"/>
                </a:gs>
                <a:gs pos="80000">
                  <a:srgbClr val="0A6BBA"/>
                </a:gs>
              </a:gsLst>
              <a:lin ang="10800000" scaled="1"/>
              <a:tileRect/>
            </a:gradFill>
            <a:headEnd type="none" w="lg" len="sm"/>
            <a:tailEnd type="none" w="lg" len="sm"/>
          </a:ln>
          <a:effectLst/>
        </p:spPr>
      </p:pic>
    </p:spTree>
    <p:extLst>
      <p:ext uri="{BB962C8B-B14F-4D97-AF65-F5344CB8AC3E}">
        <p14:creationId xmlns:p14="http://schemas.microsoft.com/office/powerpoint/2010/main" val="2815194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A0155-D1B6-A210-3C27-4AEC311C42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4CE21E-CE66-67D8-890A-A1509663940D}"/>
              </a:ext>
            </a:extLst>
          </p:cNvPr>
          <p:cNvSpPr>
            <a:spLocks noGrp="1"/>
          </p:cNvSpPr>
          <p:nvPr>
            <p:ph type="title"/>
          </p:nvPr>
        </p:nvSpPr>
        <p:spPr>
          <a:xfrm>
            <a:off x="585216" y="2904300"/>
            <a:ext cx="5931087" cy="1107996"/>
          </a:xfrm>
        </p:spPr>
        <p:txBody>
          <a:bodyPr/>
          <a:lstStyle/>
          <a:p>
            <a:r>
              <a:rPr lang="en-US"/>
              <a:t>Keyless auth to Azure AI with Microsoft Entra</a:t>
            </a:r>
          </a:p>
        </p:txBody>
      </p:sp>
    </p:spTree>
    <p:extLst>
      <p:ext uri="{BB962C8B-B14F-4D97-AF65-F5344CB8AC3E}">
        <p14:creationId xmlns:p14="http://schemas.microsoft.com/office/powerpoint/2010/main" val="621067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91EBA-049D-474A-F928-6C2FCFCF9B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892892-8C6C-EB0D-8F1D-19023A84FD40}"/>
              </a:ext>
            </a:extLst>
          </p:cNvPr>
          <p:cNvSpPr>
            <a:spLocks noGrp="1"/>
          </p:cNvSpPr>
          <p:nvPr>
            <p:ph type="title"/>
          </p:nvPr>
        </p:nvSpPr>
        <p:spPr>
          <a:xfrm>
            <a:off x="588263" y="457200"/>
            <a:ext cx="11018520" cy="553998"/>
          </a:xfrm>
        </p:spPr>
        <p:txBody>
          <a:bodyPr/>
          <a:lstStyle/>
          <a:p>
            <a:r>
              <a:rPr lang="en-US"/>
              <a:t>Goal: Move from keys to tokens</a:t>
            </a:r>
          </a:p>
        </p:txBody>
      </p:sp>
      <p:sp>
        <p:nvSpPr>
          <p:cNvPr id="12" name="Rectangle: Top Corners Rounded 11">
            <a:extLst>
              <a:ext uri="{FF2B5EF4-FFF2-40B4-BE49-F238E27FC236}">
                <a16:creationId xmlns:a16="http://schemas.microsoft.com/office/drawing/2014/main" id="{9227954C-ABED-FDC3-3A6F-574A4D0B720F}"/>
              </a:ext>
              <a:ext uri="{C183D7F6-B498-43B3-948B-1728B52AA6E4}">
                <adec:decorative xmlns:adec="http://schemas.microsoft.com/office/drawing/2017/decorative" val="1"/>
              </a:ext>
            </a:extLst>
          </p:cNvPr>
          <p:cNvSpPr/>
          <p:nvPr/>
        </p:nvSpPr>
        <p:spPr bwMode="auto">
          <a:xfrm>
            <a:off x="584201" y="4105728"/>
            <a:ext cx="5013707" cy="1914061"/>
          </a:xfrm>
          <a:prstGeom prst="round2SameRect">
            <a:avLst>
              <a:gd name="adj1" fmla="val 0"/>
              <a:gd name="adj2" fmla="val 19905"/>
            </a:avLst>
          </a:prstGeom>
          <a:solidFill>
            <a:srgbClr val="194449">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9A8547E4-56F6-BB60-6CAB-288AC2E7F3A3}"/>
              </a:ext>
            </a:extLst>
          </p:cNvPr>
          <p:cNvSpPr txBox="1"/>
          <p:nvPr/>
        </p:nvSpPr>
        <p:spPr>
          <a:xfrm>
            <a:off x="862901" y="1803457"/>
            <a:ext cx="4447287" cy="276999"/>
          </a:xfrm>
          <a:prstGeom prst="rect">
            <a:avLst/>
          </a:prstGeom>
          <a:noFill/>
        </p:spPr>
        <p:txBody>
          <a:bodyPr wrap="square" lIns="0" tIns="0" rIns="0" bIns="0" anchor="ctr">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API keys can be easily leaked</a:t>
            </a:r>
          </a:p>
        </p:txBody>
      </p:sp>
      <p:sp>
        <p:nvSpPr>
          <p:cNvPr id="13" name="TextBox 12">
            <a:extLst>
              <a:ext uri="{FF2B5EF4-FFF2-40B4-BE49-F238E27FC236}">
                <a16:creationId xmlns:a16="http://schemas.microsoft.com/office/drawing/2014/main" id="{1905A12D-94E1-F916-B609-222778410308}"/>
              </a:ext>
            </a:extLst>
          </p:cNvPr>
          <p:cNvSpPr txBox="1"/>
          <p:nvPr/>
        </p:nvSpPr>
        <p:spPr>
          <a:xfrm>
            <a:off x="862901" y="2530466"/>
            <a:ext cx="4447287" cy="553998"/>
          </a:xfrm>
          <a:prstGeom prst="rect">
            <a:avLst/>
          </a:prstGeom>
          <a:noFill/>
        </p:spPr>
        <p:txBody>
          <a:bodyPr wrap="square" lIns="0" tIns="0" rIns="0" bIns="0" anchor="ctr">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API keys can be passed around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a company (unintentionally)</a:t>
            </a:r>
          </a:p>
        </p:txBody>
      </p:sp>
      <p:sp>
        <p:nvSpPr>
          <p:cNvPr id="15" name="TextBox 14">
            <a:extLst>
              <a:ext uri="{FF2B5EF4-FFF2-40B4-BE49-F238E27FC236}">
                <a16:creationId xmlns:a16="http://schemas.microsoft.com/office/drawing/2014/main" id="{EA5F2911-F9C0-E8F3-1F08-BD05258AA1EF}"/>
              </a:ext>
            </a:extLst>
          </p:cNvPr>
          <p:cNvSpPr txBox="1"/>
          <p:nvPr/>
        </p:nvSpPr>
        <p:spPr>
          <a:xfrm>
            <a:off x="862901" y="3534473"/>
            <a:ext cx="4447287" cy="276999"/>
          </a:xfrm>
          <a:prstGeom prst="rect">
            <a:avLst/>
          </a:prstGeom>
          <a:noFill/>
        </p:spPr>
        <p:txBody>
          <a:bodyPr wrap="square" lIns="0" tIns="0" rIns="0" bIns="0" anchor="ctr">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API keys can be painful to rotate</a:t>
            </a:r>
          </a:p>
        </p:txBody>
      </p:sp>
      <p:sp>
        <p:nvSpPr>
          <p:cNvPr id="5" name="TextBox 4">
            <a:extLst>
              <a:ext uri="{FF2B5EF4-FFF2-40B4-BE49-F238E27FC236}">
                <a16:creationId xmlns:a16="http://schemas.microsoft.com/office/drawing/2014/main" id="{C55C3D64-5F64-F4CF-4E04-F596044A028B}"/>
              </a:ext>
            </a:extLst>
          </p:cNvPr>
          <p:cNvSpPr txBox="1"/>
          <p:nvPr/>
        </p:nvSpPr>
        <p:spPr>
          <a:xfrm>
            <a:off x="862901" y="4348332"/>
            <a:ext cx="4593337" cy="1477328"/>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https://</a:t>
            </a:r>
            <a:r>
              <a:rPr kumimoji="0" lang="en-US" sz="1600" b="0" i="0" u="sng"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rPr>
              <a:t>myopenai.openai.azure.com</a:t>
            </a:r>
            <a: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a:t>
            </a:r>
            <a:r>
              <a:rPr kumimoji="0" lang="en-US" sz="1600" b="0" i="0" u="sng"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openai</a:t>
            </a:r>
            <a: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/deployments/</a:t>
            </a:r>
            <a:r>
              <a:rPr kumimoji="0" lang="en-US" sz="1600" b="0" i="0" u="sng"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mychat</a:t>
            </a:r>
            <a: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/chat/completions?</a:t>
            </a:r>
            <a:b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br>
            <a:r>
              <a:rPr kumimoji="0" lang="en-US" sz="1600" b="0" i="0" u="sng"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api</a:t>
            </a:r>
            <a: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-version=2024-02-15-preview</a:t>
            </a:r>
            <a:endPar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Content-Type: application/</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json</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api</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-key: YOUR_API_KEY</a:t>
            </a:r>
            <a:endParaRPr kumimoji="0" lang="en-US" sz="1600" b="1"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3" name="Rectangle: Rounded Corners 2">
            <a:extLst>
              <a:ext uri="{FF2B5EF4-FFF2-40B4-BE49-F238E27FC236}">
                <a16:creationId xmlns:a16="http://schemas.microsoft.com/office/drawing/2014/main" id="{6B15CAB8-1434-B887-4FEA-797415CD3E6A}"/>
              </a:ext>
              <a:ext uri="{C183D7F6-B498-43B3-948B-1728B52AA6E4}">
                <adec:decorative xmlns:adec="http://schemas.microsoft.com/office/drawing/2017/decorative" val="1"/>
              </a:ext>
            </a:extLst>
          </p:cNvPr>
          <p:cNvSpPr/>
          <p:nvPr/>
        </p:nvSpPr>
        <p:spPr bwMode="auto">
          <a:xfrm>
            <a:off x="584201" y="1509203"/>
            <a:ext cx="5013707" cy="4510591"/>
          </a:xfrm>
          <a:prstGeom prst="roundRect">
            <a:avLst>
              <a:gd name="adj" fmla="val 8184"/>
            </a:avLst>
          </a:prstGeom>
          <a:no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B25772ED-82BE-6E78-EB85-B7D7ADAC31D0}"/>
              </a:ext>
              <a:ext uri="{C183D7F6-B498-43B3-948B-1728B52AA6E4}">
                <adec:decorative xmlns:adec="http://schemas.microsoft.com/office/drawing/2017/decorative" val="1"/>
              </a:ext>
            </a:extLst>
          </p:cNvPr>
          <p:cNvCxnSpPr>
            <a:cxnSpLocks/>
          </p:cNvCxnSpPr>
          <p:nvPr/>
        </p:nvCxnSpPr>
        <p:spPr>
          <a:xfrm>
            <a:off x="584200" y="2374711"/>
            <a:ext cx="5018088"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54EE37-FF12-18BB-49B5-8AD146BDA950}"/>
              </a:ext>
              <a:ext uri="{C183D7F6-B498-43B3-948B-1728B52AA6E4}">
                <adec:decorative xmlns:adec="http://schemas.microsoft.com/office/drawing/2017/decorative" val="1"/>
              </a:ext>
            </a:extLst>
          </p:cNvPr>
          <p:cNvCxnSpPr>
            <a:cxnSpLocks/>
          </p:cNvCxnSpPr>
          <p:nvPr/>
        </p:nvCxnSpPr>
        <p:spPr>
          <a:xfrm>
            <a:off x="584200" y="3240219"/>
            <a:ext cx="5018088"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75BD95B-307B-BADA-D9FD-A18DD344F666}"/>
              </a:ext>
              <a:ext uri="{C183D7F6-B498-43B3-948B-1728B52AA6E4}">
                <adec:decorative xmlns:adec="http://schemas.microsoft.com/office/drawing/2017/decorative" val="1"/>
              </a:ext>
            </a:extLst>
          </p:cNvPr>
          <p:cNvCxnSpPr>
            <a:cxnSpLocks/>
          </p:cNvCxnSpPr>
          <p:nvPr/>
        </p:nvCxnSpPr>
        <p:spPr>
          <a:xfrm>
            <a:off x="584201" y="4105729"/>
            <a:ext cx="5013707"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Graphic 8" descr="arrow right">
            <a:extLst>
              <a:ext uri="{FF2B5EF4-FFF2-40B4-BE49-F238E27FC236}">
                <a16:creationId xmlns:a16="http://schemas.microsoft.com/office/drawing/2014/main" id="{DA314564-1930-3AEC-A866-FFBD124334C3}"/>
              </a:ext>
            </a:extLst>
          </p:cNvPr>
          <p:cNvSpPr/>
          <p:nvPr/>
        </p:nvSpPr>
        <p:spPr>
          <a:xfrm>
            <a:off x="5872995" y="4803063"/>
            <a:ext cx="413976" cy="413976"/>
          </a:xfrm>
          <a:custGeom>
            <a:avLst/>
            <a:gdLst>
              <a:gd name="connsiteX0" fmla="*/ 206988 w 413976"/>
              <a:gd name="connsiteY0" fmla="*/ 0 h 413976"/>
              <a:gd name="connsiteX1" fmla="*/ 413977 w 413976"/>
              <a:gd name="connsiteY1" fmla="*/ 206988 h 413976"/>
              <a:gd name="connsiteX2" fmla="*/ 206988 w 413976"/>
              <a:gd name="connsiteY2" fmla="*/ 413977 h 413976"/>
              <a:gd name="connsiteX3" fmla="*/ 0 w 413976"/>
              <a:gd name="connsiteY3" fmla="*/ 206988 h 413976"/>
              <a:gd name="connsiteX4" fmla="*/ 206988 w 413976"/>
              <a:gd name="connsiteY4" fmla="*/ 0 h 413976"/>
              <a:gd name="connsiteX5" fmla="*/ 223154 w 413976"/>
              <a:gd name="connsiteY5" fmla="*/ 113202 h 413976"/>
              <a:gd name="connsiteX6" fmla="*/ 221415 w 413976"/>
              <a:gd name="connsiteY6" fmla="*/ 111691 h 413976"/>
              <a:gd name="connsiteX7" fmla="*/ 203138 w 413976"/>
              <a:gd name="connsiteY7" fmla="*/ 111546 h 413976"/>
              <a:gd name="connsiteX8" fmla="*/ 201193 w 413976"/>
              <a:gd name="connsiteY8" fmla="*/ 113202 h 413976"/>
              <a:gd name="connsiteX9" fmla="*/ 199702 w 413976"/>
              <a:gd name="connsiteY9" fmla="*/ 114941 h 413976"/>
              <a:gd name="connsiteX10" fmla="*/ 199557 w 413976"/>
              <a:gd name="connsiteY10" fmla="*/ 133218 h 413976"/>
              <a:gd name="connsiteX11" fmla="*/ 201213 w 413976"/>
              <a:gd name="connsiteY11" fmla="*/ 135163 h 413976"/>
              <a:gd name="connsiteX12" fmla="*/ 257493 w 413976"/>
              <a:gd name="connsiteY12" fmla="*/ 191464 h 413976"/>
              <a:gd name="connsiteX13" fmla="*/ 119018 w 413976"/>
              <a:gd name="connsiteY13" fmla="*/ 191464 h 413976"/>
              <a:gd name="connsiteX14" fmla="*/ 116907 w 413976"/>
              <a:gd name="connsiteY14" fmla="*/ 191588 h 413976"/>
              <a:gd name="connsiteX15" fmla="*/ 103639 w 413976"/>
              <a:gd name="connsiteY15" fmla="*/ 204877 h 413976"/>
              <a:gd name="connsiteX16" fmla="*/ 103494 w 413976"/>
              <a:gd name="connsiteY16" fmla="*/ 206968 h 413976"/>
              <a:gd name="connsiteX17" fmla="*/ 103639 w 413976"/>
              <a:gd name="connsiteY17" fmla="*/ 209079 h 413976"/>
              <a:gd name="connsiteX18" fmla="*/ 116907 w 413976"/>
              <a:gd name="connsiteY18" fmla="*/ 222347 h 413976"/>
              <a:gd name="connsiteX19" fmla="*/ 119018 w 413976"/>
              <a:gd name="connsiteY19" fmla="*/ 222492 h 413976"/>
              <a:gd name="connsiteX20" fmla="*/ 257493 w 413976"/>
              <a:gd name="connsiteY20" fmla="*/ 222492 h 413976"/>
              <a:gd name="connsiteX21" fmla="*/ 201193 w 413976"/>
              <a:gd name="connsiteY21" fmla="*/ 278793 h 413976"/>
              <a:gd name="connsiteX22" fmla="*/ 199682 w 413976"/>
              <a:gd name="connsiteY22" fmla="*/ 280552 h 413976"/>
              <a:gd name="connsiteX23" fmla="*/ 202786 w 413976"/>
              <a:gd name="connsiteY23" fmla="*/ 302286 h 413976"/>
              <a:gd name="connsiteX24" fmla="*/ 221415 w 413976"/>
              <a:gd name="connsiteY24" fmla="*/ 302286 h 413976"/>
              <a:gd name="connsiteX25" fmla="*/ 223133 w 413976"/>
              <a:gd name="connsiteY25" fmla="*/ 300775 h 413976"/>
              <a:gd name="connsiteX26" fmla="*/ 305970 w 413976"/>
              <a:gd name="connsiteY26" fmla="*/ 217979 h 413976"/>
              <a:gd name="connsiteX27" fmla="*/ 307460 w 413976"/>
              <a:gd name="connsiteY27" fmla="*/ 216220 h 413976"/>
              <a:gd name="connsiteX28" fmla="*/ 307626 w 413976"/>
              <a:gd name="connsiteY28" fmla="*/ 197964 h 413976"/>
              <a:gd name="connsiteX29" fmla="*/ 305970 w 413976"/>
              <a:gd name="connsiteY29" fmla="*/ 196018 h 413976"/>
              <a:gd name="connsiteX30" fmla="*/ 223175 w 413976"/>
              <a:gd name="connsiteY30" fmla="*/ 113202 h 413976"/>
              <a:gd name="connsiteX31" fmla="*/ 221415 w 413976"/>
              <a:gd name="connsiteY31" fmla="*/ 111691 h 413976"/>
              <a:gd name="connsiteX32" fmla="*/ 223154 w 413976"/>
              <a:gd name="connsiteY32" fmla="*/ 113202 h 413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13976" h="413976">
                <a:moveTo>
                  <a:pt x="206988" y="0"/>
                </a:moveTo>
                <a:cubicBezTo>
                  <a:pt x="321329" y="0"/>
                  <a:pt x="413977" y="92669"/>
                  <a:pt x="413977" y="206988"/>
                </a:cubicBezTo>
                <a:cubicBezTo>
                  <a:pt x="413977" y="321308"/>
                  <a:pt x="321329" y="413977"/>
                  <a:pt x="206988" y="413977"/>
                </a:cubicBezTo>
                <a:cubicBezTo>
                  <a:pt x="92689" y="413977"/>
                  <a:pt x="0" y="321308"/>
                  <a:pt x="0" y="206988"/>
                </a:cubicBezTo>
                <a:cubicBezTo>
                  <a:pt x="0" y="92669"/>
                  <a:pt x="92689" y="0"/>
                  <a:pt x="206988" y="0"/>
                </a:cubicBezTo>
                <a:close/>
                <a:moveTo>
                  <a:pt x="223154" y="113202"/>
                </a:moveTo>
                <a:lnTo>
                  <a:pt x="221415" y="111691"/>
                </a:lnTo>
                <a:cubicBezTo>
                  <a:pt x="216001" y="107681"/>
                  <a:pt x="208617" y="107623"/>
                  <a:pt x="203138" y="111546"/>
                </a:cubicBezTo>
                <a:lnTo>
                  <a:pt x="201193" y="113202"/>
                </a:lnTo>
                <a:lnTo>
                  <a:pt x="199702" y="114941"/>
                </a:lnTo>
                <a:cubicBezTo>
                  <a:pt x="195693" y="120356"/>
                  <a:pt x="195635" y="127740"/>
                  <a:pt x="199557" y="133218"/>
                </a:cubicBezTo>
                <a:lnTo>
                  <a:pt x="201213" y="135163"/>
                </a:lnTo>
                <a:lnTo>
                  <a:pt x="257493" y="191464"/>
                </a:lnTo>
                <a:lnTo>
                  <a:pt x="119018" y="191464"/>
                </a:lnTo>
                <a:lnTo>
                  <a:pt x="116907" y="191588"/>
                </a:lnTo>
                <a:cubicBezTo>
                  <a:pt x="110003" y="192538"/>
                  <a:pt x="104578" y="197972"/>
                  <a:pt x="103639" y="204877"/>
                </a:cubicBezTo>
                <a:lnTo>
                  <a:pt x="103494" y="206968"/>
                </a:lnTo>
                <a:lnTo>
                  <a:pt x="103639" y="209079"/>
                </a:lnTo>
                <a:cubicBezTo>
                  <a:pt x="104586" y="215976"/>
                  <a:pt x="110010" y="221399"/>
                  <a:pt x="116907" y="222347"/>
                </a:cubicBezTo>
                <a:lnTo>
                  <a:pt x="119018" y="222492"/>
                </a:lnTo>
                <a:lnTo>
                  <a:pt x="257493" y="222492"/>
                </a:lnTo>
                <a:lnTo>
                  <a:pt x="201193" y="278793"/>
                </a:lnTo>
                <a:lnTo>
                  <a:pt x="199682" y="280552"/>
                </a:lnTo>
                <a:cubicBezTo>
                  <a:pt x="194538" y="287412"/>
                  <a:pt x="195927" y="297142"/>
                  <a:pt x="202786" y="302286"/>
                </a:cubicBezTo>
                <a:cubicBezTo>
                  <a:pt x="208307" y="306426"/>
                  <a:pt x="215895" y="306426"/>
                  <a:pt x="221415" y="302286"/>
                </a:cubicBezTo>
                <a:lnTo>
                  <a:pt x="223133" y="300775"/>
                </a:lnTo>
                <a:lnTo>
                  <a:pt x="305970" y="217979"/>
                </a:lnTo>
                <a:lnTo>
                  <a:pt x="307460" y="216220"/>
                </a:lnTo>
                <a:cubicBezTo>
                  <a:pt x="311466" y="210813"/>
                  <a:pt x="311534" y="203443"/>
                  <a:pt x="307626" y="197964"/>
                </a:cubicBezTo>
                <a:lnTo>
                  <a:pt x="305970" y="196018"/>
                </a:lnTo>
                <a:lnTo>
                  <a:pt x="223175" y="113202"/>
                </a:lnTo>
                <a:lnTo>
                  <a:pt x="221415" y="111691"/>
                </a:lnTo>
                <a:lnTo>
                  <a:pt x="223154" y="113202"/>
                </a:lnTo>
                <a:close/>
              </a:path>
            </a:pathLst>
          </a:cu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54" name="Rectangle: Top Corners Rounded 53">
            <a:extLst>
              <a:ext uri="{FF2B5EF4-FFF2-40B4-BE49-F238E27FC236}">
                <a16:creationId xmlns:a16="http://schemas.microsoft.com/office/drawing/2014/main" id="{C93EC7FF-B1AA-45B7-63FA-DBD74984C9C1}"/>
              </a:ext>
              <a:ext uri="{C183D7F6-B498-43B3-948B-1728B52AA6E4}">
                <adec:decorative xmlns:adec="http://schemas.microsoft.com/office/drawing/2017/decorative" val="1"/>
              </a:ext>
            </a:extLst>
          </p:cNvPr>
          <p:cNvSpPr/>
          <p:nvPr/>
        </p:nvSpPr>
        <p:spPr bwMode="auto">
          <a:xfrm>
            <a:off x="6593076" y="4105728"/>
            <a:ext cx="5013707" cy="1914061"/>
          </a:xfrm>
          <a:prstGeom prst="round2SameRect">
            <a:avLst>
              <a:gd name="adj1" fmla="val 0"/>
              <a:gd name="adj2" fmla="val 19905"/>
            </a:avLst>
          </a:prstGeom>
          <a:solidFill>
            <a:srgbClr val="194449">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5E638F21-5825-3667-D37A-D0777951919B}"/>
              </a:ext>
            </a:extLst>
          </p:cNvPr>
          <p:cNvSpPr txBox="1"/>
          <p:nvPr/>
        </p:nvSpPr>
        <p:spPr>
          <a:xfrm>
            <a:off x="6871776" y="1803457"/>
            <a:ext cx="4447287" cy="276999"/>
          </a:xfrm>
          <a:prstGeom prst="rect">
            <a:avLst/>
          </a:prstGeom>
          <a:noFill/>
        </p:spPr>
        <p:txBody>
          <a:bodyPr wrap="square" lIns="0" tIns="0" rIns="0" bIns="0" anchor="ctr">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Tokens are short-lived</a:t>
            </a:r>
          </a:p>
        </p:txBody>
      </p:sp>
      <p:sp>
        <p:nvSpPr>
          <p:cNvPr id="57" name="TextBox 56">
            <a:extLst>
              <a:ext uri="{FF2B5EF4-FFF2-40B4-BE49-F238E27FC236}">
                <a16:creationId xmlns:a16="http://schemas.microsoft.com/office/drawing/2014/main" id="{EFBEEDFF-5AF1-0FDA-21E4-2A7A7F04AC69}"/>
              </a:ext>
            </a:extLst>
          </p:cNvPr>
          <p:cNvSpPr txBox="1"/>
          <p:nvPr/>
        </p:nvSpPr>
        <p:spPr>
          <a:xfrm>
            <a:off x="6871776" y="2668965"/>
            <a:ext cx="4447287" cy="276999"/>
          </a:xfrm>
          <a:prstGeom prst="rect">
            <a:avLst/>
          </a:prstGeom>
          <a:noFill/>
        </p:spPr>
        <p:txBody>
          <a:bodyPr wrap="square" lIns="0" tIns="0" rIns="0" bIns="0" anchor="ctr">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No key vault necessary!</a:t>
            </a:r>
          </a:p>
        </p:txBody>
      </p:sp>
      <p:sp>
        <p:nvSpPr>
          <p:cNvPr id="58" name="TextBox 57">
            <a:extLst>
              <a:ext uri="{FF2B5EF4-FFF2-40B4-BE49-F238E27FC236}">
                <a16:creationId xmlns:a16="http://schemas.microsoft.com/office/drawing/2014/main" id="{CC9AC09A-7300-F2E9-DC69-CEB44CE576C3}"/>
              </a:ext>
            </a:extLst>
          </p:cNvPr>
          <p:cNvSpPr txBox="1"/>
          <p:nvPr/>
        </p:nvSpPr>
        <p:spPr>
          <a:xfrm>
            <a:off x="6871776" y="3395974"/>
            <a:ext cx="4447287" cy="553998"/>
          </a:xfrm>
          <a:prstGeom prst="rect">
            <a:avLst/>
          </a:prstGeom>
          <a:noFill/>
        </p:spPr>
        <p:txBody>
          <a:bodyPr wrap="square" lIns="0" tIns="0" rIns="0" bIns="0" anchor="ctr">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Role-based access can provide fine-grained access to services</a:t>
            </a:r>
          </a:p>
        </p:txBody>
      </p:sp>
      <p:sp>
        <p:nvSpPr>
          <p:cNvPr id="59" name="Rectangle: Rounded Corners 58">
            <a:extLst>
              <a:ext uri="{FF2B5EF4-FFF2-40B4-BE49-F238E27FC236}">
                <a16:creationId xmlns:a16="http://schemas.microsoft.com/office/drawing/2014/main" id="{387EBBB4-DDDF-3653-5B26-983582CE954F}"/>
              </a:ext>
              <a:ext uri="{C183D7F6-B498-43B3-948B-1728B52AA6E4}">
                <adec:decorative xmlns:adec="http://schemas.microsoft.com/office/drawing/2017/decorative" val="1"/>
              </a:ext>
            </a:extLst>
          </p:cNvPr>
          <p:cNvSpPr/>
          <p:nvPr/>
        </p:nvSpPr>
        <p:spPr bwMode="auto">
          <a:xfrm>
            <a:off x="6593076" y="1509203"/>
            <a:ext cx="5013707" cy="4510591"/>
          </a:xfrm>
          <a:prstGeom prst="roundRect">
            <a:avLst>
              <a:gd name="adj" fmla="val 8184"/>
            </a:avLst>
          </a:prstGeom>
          <a:no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AEA97685-CC3E-D5E9-20A9-809912B1F0C3}"/>
              </a:ext>
              <a:ext uri="{C183D7F6-B498-43B3-948B-1728B52AA6E4}">
                <adec:decorative xmlns:adec="http://schemas.microsoft.com/office/drawing/2017/decorative" val="1"/>
              </a:ext>
            </a:extLst>
          </p:cNvPr>
          <p:cNvCxnSpPr>
            <a:cxnSpLocks/>
          </p:cNvCxnSpPr>
          <p:nvPr/>
        </p:nvCxnSpPr>
        <p:spPr>
          <a:xfrm>
            <a:off x="6593075" y="2374711"/>
            <a:ext cx="5018088"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9E7ABE3-4158-91EA-16ED-1D9F19FE2E9D}"/>
              </a:ext>
              <a:ext uri="{C183D7F6-B498-43B3-948B-1728B52AA6E4}">
                <adec:decorative xmlns:adec="http://schemas.microsoft.com/office/drawing/2017/decorative" val="1"/>
              </a:ext>
            </a:extLst>
          </p:cNvPr>
          <p:cNvCxnSpPr>
            <a:cxnSpLocks/>
          </p:cNvCxnSpPr>
          <p:nvPr/>
        </p:nvCxnSpPr>
        <p:spPr>
          <a:xfrm>
            <a:off x="6593075" y="3240219"/>
            <a:ext cx="5018088"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C1272D3-D149-6863-AB1F-459176E73315}"/>
              </a:ext>
              <a:ext uri="{C183D7F6-B498-43B3-948B-1728B52AA6E4}">
                <adec:decorative xmlns:adec="http://schemas.microsoft.com/office/drawing/2017/decorative" val="1"/>
              </a:ext>
            </a:extLst>
          </p:cNvPr>
          <p:cNvCxnSpPr>
            <a:cxnSpLocks/>
          </p:cNvCxnSpPr>
          <p:nvPr/>
        </p:nvCxnSpPr>
        <p:spPr>
          <a:xfrm>
            <a:off x="6593076" y="4105729"/>
            <a:ext cx="5013707"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56F4A38-6346-5D09-793B-866B2EDE939E}"/>
              </a:ext>
            </a:extLst>
          </p:cNvPr>
          <p:cNvSpPr txBox="1"/>
          <p:nvPr/>
        </p:nvSpPr>
        <p:spPr>
          <a:xfrm>
            <a:off x="6871776" y="4348332"/>
            <a:ext cx="4593337" cy="1477328"/>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https://</a:t>
            </a:r>
            <a:r>
              <a:rPr kumimoji="0" lang="en-US" sz="1600" b="0" i="0" u="sng"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rPr>
              <a:t>myopenai.openai.azure.com</a:t>
            </a:r>
            <a: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a:t>
            </a:r>
            <a:r>
              <a:rPr kumimoji="0" lang="en-US" sz="1600" b="0" i="0" u="sng"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openai</a:t>
            </a:r>
            <a: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/deployments/</a:t>
            </a:r>
            <a:r>
              <a:rPr kumimoji="0" lang="en-US" sz="1600" b="0" i="0" u="sng"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mychat</a:t>
            </a:r>
            <a: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/chat/completions?</a:t>
            </a:r>
            <a:b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br>
            <a:r>
              <a:rPr kumimoji="0" lang="en-US" sz="1600" b="0" i="0" u="sng" strike="noStrike" kern="120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api</a:t>
            </a:r>
            <a:r>
              <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hlinkClick r:id="rId3">
                  <a:extLst>
                    <a:ext uri="{A12FA001-AC4F-418D-AE19-62706E023703}">
                      <ahyp:hlinkClr xmlns:ahyp="http://schemas.microsoft.com/office/drawing/2018/hyperlinkcolor" val="tx"/>
                    </a:ext>
                  </a:extLst>
                </a:hlinkClick>
              </a:rPr>
              <a:t>-version=2024-02-15-preview</a:t>
            </a:r>
            <a:endParaRPr kumimoji="0" lang="en-US" sz="1600" b="0" i="0" u="sng" strike="noStrike" kern="120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Content-Type: application/</a:t>
            </a:r>
            <a:r>
              <a:rPr kumimoji="0" lang="en-US" sz="16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json</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Authorization: Bearer YOUR_API_TOKEN</a:t>
            </a:r>
            <a:endParaRPr kumimoji="0" lang="en-US" sz="1600" b="1"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905975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00"/>
                                        <p:tgtEl>
                                          <p:spTgt spid="13"/>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
                                        <p:tgtEl>
                                          <p:spTgt spid="15"/>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
                                        <p:tgtEl>
                                          <p:spTgt spid="5"/>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00"/>
                                        <p:tgtEl>
                                          <p:spTgt spid="3"/>
                                        </p:tgtEl>
                                      </p:cBhvr>
                                    </p:animEffect>
                                  </p:childTnLst>
                                </p:cTn>
                              </p:par>
                              <p:par>
                                <p:cTn id="26" presetID="10" presetClass="entr" presetSubtype="0" fill="hold" nodeType="withEffect">
                                  <p:stCondLst>
                                    <p:cond delay="1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200"/>
                                        <p:tgtEl>
                                          <p:spTgt spid="4"/>
                                        </p:tgtEl>
                                      </p:cBhvr>
                                    </p:animEffect>
                                  </p:childTnLst>
                                </p:cTn>
                              </p:par>
                              <p:par>
                                <p:cTn id="29" presetID="10" presetClass="entr" presetSubtype="0" fill="hold" nodeType="withEffect">
                                  <p:stCondLst>
                                    <p:cond delay="2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00"/>
                                        <p:tgtEl>
                                          <p:spTgt spid="14"/>
                                        </p:tgtEl>
                                      </p:cBhvr>
                                    </p:animEffect>
                                  </p:childTnLst>
                                </p:cTn>
                              </p:par>
                              <p:par>
                                <p:cTn id="32" presetID="10" presetClass="entr" presetSubtype="0" fill="hold" nodeType="withEffect">
                                  <p:stCondLst>
                                    <p:cond delay="3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200"/>
                                        <p:tgtEl>
                                          <p:spTgt spid="7"/>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200"/>
                                        <p:tgtEl>
                                          <p:spTgt spid="54"/>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200"/>
                                        <p:tgtEl>
                                          <p:spTgt spid="55"/>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200"/>
                                        <p:tgtEl>
                                          <p:spTgt spid="57"/>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200"/>
                                        <p:tgtEl>
                                          <p:spTgt spid="58"/>
                                        </p:tgtEl>
                                      </p:cBhvr>
                                    </p:animEffect>
                                  </p:childTnLst>
                                </p:cTn>
                              </p:par>
                              <p:par>
                                <p:cTn id="47" presetID="10" presetClass="entr" presetSubtype="0" fill="hold" grpId="0" nodeType="withEffect">
                                  <p:stCondLst>
                                    <p:cond delay="10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200"/>
                                        <p:tgtEl>
                                          <p:spTgt spid="59"/>
                                        </p:tgtEl>
                                      </p:cBhvr>
                                    </p:animEffect>
                                  </p:childTnLst>
                                </p:cTn>
                              </p:par>
                              <p:par>
                                <p:cTn id="50" presetID="10" presetClass="entr" presetSubtype="0" fill="hold" nodeType="withEffect">
                                  <p:stCondLst>
                                    <p:cond delay="10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200"/>
                                        <p:tgtEl>
                                          <p:spTgt spid="60"/>
                                        </p:tgtEl>
                                      </p:cBhvr>
                                    </p:animEffect>
                                  </p:childTnLst>
                                </p:cTn>
                              </p:par>
                              <p:par>
                                <p:cTn id="53" presetID="10" presetClass="entr" presetSubtype="0" fill="hold" nodeType="withEffect">
                                  <p:stCondLst>
                                    <p:cond delay="20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200"/>
                                        <p:tgtEl>
                                          <p:spTgt spid="61"/>
                                        </p:tgtEl>
                                      </p:cBhvr>
                                    </p:animEffect>
                                  </p:childTnLst>
                                </p:cTn>
                              </p:par>
                              <p:par>
                                <p:cTn id="56" presetID="10" presetClass="entr" presetSubtype="0" fill="hold" nodeType="withEffect">
                                  <p:stCondLst>
                                    <p:cond delay="300"/>
                                  </p:stCondLst>
                                  <p:childTnLst>
                                    <p:set>
                                      <p:cBhvr>
                                        <p:cTn id="57" dur="1" fill="hold">
                                          <p:stCondLst>
                                            <p:cond delay="0"/>
                                          </p:stCondLst>
                                        </p:cTn>
                                        <p:tgtEl>
                                          <p:spTgt spid="62"/>
                                        </p:tgtEl>
                                        <p:attrNameLst>
                                          <p:attrName>style.visibility</p:attrName>
                                        </p:attrNameLst>
                                      </p:cBhvr>
                                      <p:to>
                                        <p:strVal val="visible"/>
                                      </p:to>
                                    </p:set>
                                    <p:animEffect transition="in" filter="fade">
                                      <p:cBhvr>
                                        <p:cTn id="58" dur="200"/>
                                        <p:tgtEl>
                                          <p:spTgt spid="62"/>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200"/>
                                        <p:tgtEl>
                                          <p:spTgt spid="63"/>
                                        </p:tgtEl>
                                      </p:cBhvr>
                                    </p:animEffect>
                                  </p:childTnLst>
                                </p:cTn>
                              </p:par>
                            </p:childTnLst>
                          </p:cTn>
                        </p:par>
                        <p:par>
                          <p:cTn id="62" fill="hold">
                            <p:stCondLst>
                              <p:cond delay="600"/>
                            </p:stCondLst>
                            <p:childTnLst>
                              <p:par>
                                <p:cTn id="63" presetID="1" presetClass="entr" presetSubtype="0" fill="hold" grpId="0" nodeType="afterEffect">
                                  <p:stCondLst>
                                    <p:cond delay="0"/>
                                  </p:stCondLst>
                                  <p:childTnLst>
                                    <p:set>
                                      <p:cBhvr>
                                        <p:cTn id="64" dur="1" fill="hold">
                                          <p:stCondLst>
                                            <p:cond delay="299"/>
                                          </p:stCondLst>
                                        </p:cTn>
                                        <p:tgtEl>
                                          <p:spTgt spid="11"/>
                                        </p:tgtEl>
                                        <p:attrNameLst>
                                          <p:attrName>style.visibility</p:attrName>
                                        </p:attrNameLst>
                                      </p:cBhvr>
                                      <p:to>
                                        <p:strVal val="visible"/>
                                      </p:to>
                                    </p:set>
                                  </p:childTnLst>
                                </p:cTn>
                              </p:par>
                              <p:par>
                                <p:cTn id="65" presetID="6" presetClass="emph" presetSubtype="0" accel="100000" autoRev="1" fill="hold" grpId="1" nodeType="withEffect">
                                  <p:stCondLst>
                                    <p:cond delay="0"/>
                                  </p:stCondLst>
                                  <p:childTnLst>
                                    <p:animScale>
                                      <p:cBhvr>
                                        <p:cTn id="66" dur="3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0" grpId="0"/>
      <p:bldP spid="13" grpId="0"/>
      <p:bldP spid="15" grpId="0"/>
      <p:bldP spid="5" grpId="0"/>
      <p:bldP spid="3" grpId="0" animBg="1"/>
      <p:bldP spid="11" grpId="0" animBg="1"/>
      <p:bldP spid="11" grpId="1" animBg="1"/>
      <p:bldP spid="54" grpId="0" animBg="1"/>
      <p:bldP spid="55" grpId="0"/>
      <p:bldP spid="57" grpId="0"/>
      <p:bldP spid="58" grpId="0"/>
      <p:bldP spid="59" grpId="0" animBg="1"/>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07D8D-C7D7-3066-6958-7C213F255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741887-05C1-2413-C9AC-78D31BC43C65}"/>
              </a:ext>
            </a:extLst>
          </p:cNvPr>
          <p:cNvSpPr>
            <a:spLocks noGrp="1"/>
          </p:cNvSpPr>
          <p:nvPr>
            <p:ph type="title"/>
          </p:nvPr>
        </p:nvSpPr>
        <p:spPr>
          <a:xfrm>
            <a:off x="588263" y="457200"/>
            <a:ext cx="11018520" cy="553998"/>
          </a:xfrm>
        </p:spPr>
        <p:txBody>
          <a:bodyPr/>
          <a:lstStyle/>
          <a:p>
            <a:r>
              <a:rPr lang="en-US"/>
              <a:t>Use Microsoft Entra for keyless auth to Azure services</a:t>
            </a:r>
          </a:p>
        </p:txBody>
      </p:sp>
      <p:sp>
        <p:nvSpPr>
          <p:cNvPr id="8" name="Rounded Rectangle 7">
            <a:extLst>
              <a:ext uri="{FF2B5EF4-FFF2-40B4-BE49-F238E27FC236}">
                <a16:creationId xmlns:a16="http://schemas.microsoft.com/office/drawing/2014/main" id="{66137C5F-2AF7-3A29-12B3-C7568551FBBB}"/>
              </a:ext>
              <a:ext uri="{C183D7F6-B498-43B3-948B-1728B52AA6E4}">
                <adec:decorative xmlns:adec="http://schemas.microsoft.com/office/drawing/2017/decorative" val="1"/>
              </a:ext>
            </a:extLst>
          </p:cNvPr>
          <p:cNvSpPr/>
          <p:nvPr/>
        </p:nvSpPr>
        <p:spPr bwMode="auto">
          <a:xfrm>
            <a:off x="588264" y="1436287"/>
            <a:ext cx="5652199" cy="3230963"/>
          </a:xfrm>
          <a:prstGeom prst="roundRect">
            <a:avLst>
              <a:gd name="adj" fmla="val 10756"/>
            </a:avLst>
          </a:prstGeom>
          <a:no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Rectangle: Rounded Corners 3">
            <a:extLst>
              <a:ext uri="{FF2B5EF4-FFF2-40B4-BE49-F238E27FC236}">
                <a16:creationId xmlns:a16="http://schemas.microsoft.com/office/drawing/2014/main" id="{8452A1C4-6FD8-101A-768E-AABFB01C4404}"/>
              </a:ext>
              <a:ext uri="{C183D7F6-B498-43B3-948B-1728B52AA6E4}">
                <adec:decorative xmlns:adec="http://schemas.microsoft.com/office/drawing/2017/decorative" val="1"/>
              </a:ext>
            </a:extLst>
          </p:cNvPr>
          <p:cNvSpPr/>
          <p:nvPr/>
        </p:nvSpPr>
        <p:spPr bwMode="auto">
          <a:xfrm>
            <a:off x="588264" y="4937760"/>
            <a:ext cx="5652199" cy="1331278"/>
          </a:xfrm>
          <a:prstGeom prst="roundRect">
            <a:avLst>
              <a:gd name="adj" fmla="val 25372"/>
            </a:avLst>
          </a:prstGeom>
          <a:gradFill flip="none" rotWithShape="1">
            <a:gsLst>
              <a:gs pos="80000">
                <a:srgbClr val="0A6BBA"/>
              </a:gs>
              <a:gs pos="0">
                <a:srgbClr val="7656AD"/>
              </a:gs>
            </a:gsLst>
            <a:path path="circle">
              <a:fillToRect l="100000" t="100000"/>
            </a:path>
            <a:tileRect r="-100000" b="-100000"/>
          </a:gra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10" name="Rounded Rectangle 9">
            <a:extLst>
              <a:ext uri="{FF2B5EF4-FFF2-40B4-BE49-F238E27FC236}">
                <a16:creationId xmlns:a16="http://schemas.microsoft.com/office/drawing/2014/main" id="{6FC83BD2-F5D4-B680-32A0-9C0947BC416B}"/>
              </a:ext>
              <a:ext uri="{C183D7F6-B498-43B3-948B-1728B52AA6E4}">
                <adec:decorative xmlns:adec="http://schemas.microsoft.com/office/drawing/2017/decorative" val="1"/>
              </a:ext>
            </a:extLst>
          </p:cNvPr>
          <p:cNvSpPr/>
          <p:nvPr/>
        </p:nvSpPr>
        <p:spPr bwMode="auto">
          <a:xfrm>
            <a:off x="6654800" y="1436286"/>
            <a:ext cx="4948937" cy="4832751"/>
          </a:xfrm>
          <a:prstGeom prst="roundRect">
            <a:avLst>
              <a:gd name="adj" fmla="val 7224"/>
            </a:avLst>
          </a:prstGeom>
          <a:solidFill>
            <a:schemeClr val="bg1"/>
          </a:solid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06595212-E485-F2BA-C80D-DB1E3618AB8B}"/>
              </a:ext>
            </a:extLst>
          </p:cNvPr>
          <p:cNvSpPr txBox="1"/>
          <p:nvPr/>
        </p:nvSpPr>
        <p:spPr>
          <a:xfrm>
            <a:off x="811205" y="1779625"/>
            <a:ext cx="5119242" cy="2544286"/>
          </a:xfrm>
          <a:prstGeom prst="rect">
            <a:avLst/>
          </a:prstGeom>
          <a:noFill/>
        </p:spPr>
        <p:txBody>
          <a:bodyPr wrap="square">
            <a:spAutoFit/>
          </a:bodyPr>
          <a:lstStyle/>
          <a:p>
            <a:pPr marL="361950" marR="0" lvl="0" indent="-361950" algn="l" defTabSz="914367" rtl="0" eaLnBrk="1" fontAlgn="auto" latinLnBrk="0" hangingPunct="1">
              <a:lnSpc>
                <a:spcPct val="100000"/>
              </a:lnSpc>
              <a:spcBef>
                <a:spcPts val="0"/>
              </a:spcBef>
              <a:spcAft>
                <a:spcPts val="1000"/>
              </a:spcAft>
              <a:buClrTx/>
              <a:buSzTx/>
              <a:buFont typeface="+mj-lt"/>
              <a:buAutoNum type="arabicPeriod"/>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Create the Azure OpenAI service</a:t>
            </a:r>
          </a:p>
          <a:p>
            <a:pPr marL="361950" marR="0" lvl="0" indent="-361950" algn="l" defTabSz="914367" rtl="0" eaLnBrk="1" fontAlgn="auto" latinLnBrk="0" hangingPunct="1">
              <a:lnSpc>
                <a:spcPct val="100000"/>
              </a:lnSpc>
              <a:spcBef>
                <a:spcPts val="0"/>
              </a:spcBef>
              <a:spcAft>
                <a:spcPts val="1000"/>
              </a:spcAft>
              <a:buClrTx/>
              <a:buSzTx/>
              <a:buFont typeface="+mj-lt"/>
              <a:buAutoNum type="arabicPeriod"/>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Create the Azure Container App</a:t>
            </a:r>
          </a:p>
          <a:p>
            <a:pPr marL="361950" marR="0" lvl="0" indent="-361950" algn="l" defTabSz="914367" rtl="0" eaLnBrk="1" fontAlgn="auto" latinLnBrk="0" hangingPunct="1">
              <a:lnSpc>
                <a:spcPct val="100000"/>
              </a:lnSpc>
              <a:spcBef>
                <a:spcPts val="0"/>
              </a:spcBef>
              <a:spcAft>
                <a:spcPts val="1000"/>
              </a:spcAft>
              <a:buClrTx/>
              <a:buSzTx/>
              <a:buFont typeface="+mj-lt"/>
              <a:buAutoNum type="arabicPeriod"/>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Create an identity for the App to use</a:t>
            </a:r>
          </a:p>
          <a:p>
            <a:pPr marL="361950" marR="0" lvl="0" indent="-361950" algn="l" defTabSz="914367" rtl="0" eaLnBrk="1" fontAlgn="auto" latinLnBrk="0" hangingPunct="1">
              <a:lnSpc>
                <a:spcPct val="100000"/>
              </a:lnSpc>
              <a:spcBef>
                <a:spcPts val="0"/>
              </a:spcBef>
              <a:spcAft>
                <a:spcPts val="1000"/>
              </a:spcAft>
              <a:buClrTx/>
              <a:buSzTx/>
              <a:buFont typeface="+mj-lt"/>
              <a:buAutoNum type="arabicPeriod"/>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Give your App identity permissions to use the OpenAI service</a:t>
            </a:r>
          </a:p>
          <a:p>
            <a:pPr marL="361950" marR="0" lvl="0" indent="-361950" algn="l" defTabSz="914367" rtl="0" eaLnBrk="1" fontAlgn="auto" latinLnBrk="0" hangingPunct="1">
              <a:lnSpc>
                <a:spcPct val="100000"/>
              </a:lnSpc>
              <a:spcBef>
                <a:spcPts val="0"/>
              </a:spcBef>
              <a:spcAft>
                <a:spcPts val="1000"/>
              </a:spcAft>
              <a:buClrTx/>
              <a:buSzTx/>
              <a:buFont typeface="+mj-lt"/>
              <a:buAutoNum type="arabicPeriod"/>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an Azure Identity SDK to generate tokens for the OpenAI SDK</a:t>
            </a:r>
          </a:p>
        </p:txBody>
      </p:sp>
      <p:sp>
        <p:nvSpPr>
          <p:cNvPr id="6" name="TextBox 5">
            <a:extLst>
              <a:ext uri="{FF2B5EF4-FFF2-40B4-BE49-F238E27FC236}">
                <a16:creationId xmlns:a16="http://schemas.microsoft.com/office/drawing/2014/main" id="{4B0AD2F6-2C0D-CD1C-01A8-DF7AFCF3BCCC}"/>
              </a:ext>
            </a:extLst>
          </p:cNvPr>
          <p:cNvSpPr txBox="1"/>
          <p:nvPr/>
        </p:nvSpPr>
        <p:spPr>
          <a:xfrm>
            <a:off x="811205" y="5237483"/>
            <a:ext cx="5255768" cy="369332"/>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Example project:</a:t>
            </a:r>
          </a:p>
        </p:txBody>
      </p:sp>
      <p:sp>
        <p:nvSpPr>
          <p:cNvPr id="7" name="TextBox 6">
            <a:extLst>
              <a:ext uri="{FF2B5EF4-FFF2-40B4-BE49-F238E27FC236}">
                <a16:creationId xmlns:a16="http://schemas.microsoft.com/office/drawing/2014/main" id="{3DEBA5AD-B47E-C155-48AC-94F5627AF482}"/>
              </a:ext>
            </a:extLst>
          </p:cNvPr>
          <p:cNvSpPr txBox="1"/>
          <p:nvPr/>
        </p:nvSpPr>
        <p:spPr>
          <a:xfrm>
            <a:off x="811205" y="5606815"/>
            <a:ext cx="5255768" cy="369332"/>
          </a:xfrm>
          <a:prstGeom prst="rect">
            <a:avLst/>
          </a:prstGeom>
          <a:noFill/>
        </p:spPr>
        <p:txBody>
          <a:bodyPr wrap="square" lIns="9144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chemeClr val="bg1"/>
                </a:solidFill>
                <a:effectLst/>
                <a:uLnTx/>
                <a:uFillTx/>
                <a:latin typeface="Segoe UI Semibold"/>
                <a:ea typeface="+mn-ea"/>
                <a:cs typeface="+mn-cs"/>
              </a:rPr>
              <a:t>aka.ms</a:t>
            </a:r>
            <a:r>
              <a:rPr kumimoji="0" lang="en-US" sz="2400" b="0" i="0" u="none" strike="noStrike" kern="1200" cap="none" spc="0" normalizeH="0" baseline="0" noProof="0" dirty="0">
                <a:ln>
                  <a:noFill/>
                </a:ln>
                <a:solidFill>
                  <a:schemeClr val="bg1"/>
                </a:solidFill>
                <a:effectLst/>
                <a:uLnTx/>
                <a:uFillTx/>
                <a:latin typeface="Segoe UI Semibold"/>
                <a:ea typeface="+mn-ea"/>
                <a:cs typeface="+mn-cs"/>
              </a:rPr>
              <a:t>/keyless-azure-</a:t>
            </a:r>
            <a:r>
              <a:rPr kumimoji="0" lang="en-US" sz="2400" b="0" i="0" u="none" strike="noStrike" kern="1200" cap="none" spc="0" normalizeH="0" baseline="0" noProof="0" dirty="0" err="1">
                <a:ln>
                  <a:noFill/>
                </a:ln>
                <a:solidFill>
                  <a:schemeClr val="bg1"/>
                </a:solidFill>
                <a:effectLst/>
                <a:uLnTx/>
                <a:uFillTx/>
                <a:latin typeface="Segoe UI Semibold"/>
                <a:ea typeface="+mn-ea"/>
                <a:cs typeface="+mn-cs"/>
              </a:rPr>
              <a:t>containerapps</a:t>
            </a:r>
            <a:endParaRPr kumimoji="0" lang="en-US" sz="2400" b="0" i="0" u="none" strike="noStrike" kern="1200" cap="none" spc="0" normalizeH="0" baseline="0" noProof="0" dirty="0">
              <a:ln>
                <a:noFill/>
              </a:ln>
              <a:solidFill>
                <a:schemeClr val="bg1"/>
              </a:solidFill>
              <a:effectLst/>
              <a:uLnTx/>
              <a:uFillTx/>
              <a:latin typeface="Segoe UI Semibold"/>
              <a:ea typeface="+mn-ea"/>
              <a:cs typeface="+mn-cs"/>
            </a:endParaRPr>
          </a:p>
        </p:txBody>
      </p:sp>
      <p:pic>
        <p:nvPicPr>
          <p:cNvPr id="11" name="Picture 10" descr="Diagram of using an Entra token for giving an Azure Container App app access to Azure OpenAI">
            <a:extLst>
              <a:ext uri="{FF2B5EF4-FFF2-40B4-BE49-F238E27FC236}">
                <a16:creationId xmlns:a16="http://schemas.microsoft.com/office/drawing/2014/main" id="{25187EBF-D402-92DC-8A6A-38DF1134A598}"/>
              </a:ext>
            </a:extLst>
          </p:cNvPr>
          <p:cNvPicPr>
            <a:picLocks noChangeAspect="1"/>
          </p:cNvPicPr>
          <p:nvPr/>
        </p:nvPicPr>
        <p:blipFill rotWithShape="1">
          <a:blip r:embed="rId3">
            <a:clrChange>
              <a:clrFrom>
                <a:srgbClr val="FFFFFF"/>
              </a:clrFrom>
              <a:clrTo>
                <a:srgbClr val="FFFFFF">
                  <a:alpha val="0"/>
                </a:srgbClr>
              </a:clrTo>
            </a:clrChange>
          </a:blip>
          <a:srcRect r="4935"/>
          <a:stretch/>
        </p:blipFill>
        <p:spPr>
          <a:xfrm>
            <a:off x="7184356" y="1941990"/>
            <a:ext cx="3889825" cy="3397931"/>
          </a:xfrm>
          <a:prstGeom prst="rect">
            <a:avLst/>
          </a:prstGeom>
        </p:spPr>
      </p:pic>
      <p:sp>
        <p:nvSpPr>
          <p:cNvPr id="14" name="TextBox 13">
            <a:extLst>
              <a:ext uri="{FF2B5EF4-FFF2-40B4-BE49-F238E27FC236}">
                <a16:creationId xmlns:a16="http://schemas.microsoft.com/office/drawing/2014/main" id="{6D3869E4-AF38-8C22-4B13-072AA51387AC}"/>
              </a:ext>
            </a:extLst>
          </p:cNvPr>
          <p:cNvSpPr txBox="1"/>
          <p:nvPr/>
        </p:nvSpPr>
        <p:spPr>
          <a:xfrm>
            <a:off x="7075521" y="4188581"/>
            <a:ext cx="1054103"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OpenAI </a:t>
            </a:r>
            <a:b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b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SDK</a:t>
            </a:r>
          </a:p>
        </p:txBody>
      </p:sp>
      <p:sp>
        <p:nvSpPr>
          <p:cNvPr id="12" name="TextBox 11">
            <a:extLst>
              <a:ext uri="{FF2B5EF4-FFF2-40B4-BE49-F238E27FC236}">
                <a16:creationId xmlns:a16="http://schemas.microsoft.com/office/drawing/2014/main" id="{F588FD76-E5D1-76E8-BCF7-93A50DAEB60F}"/>
              </a:ext>
            </a:extLst>
          </p:cNvPr>
          <p:cNvSpPr txBox="1"/>
          <p:nvPr/>
        </p:nvSpPr>
        <p:spPr>
          <a:xfrm>
            <a:off x="8173798" y="5175928"/>
            <a:ext cx="1910940"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App </a:t>
            </a:r>
            <a:b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b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Identity</a:t>
            </a:r>
          </a:p>
        </p:txBody>
      </p:sp>
      <p:sp>
        <p:nvSpPr>
          <p:cNvPr id="13" name="TextBox 12">
            <a:extLst>
              <a:ext uri="{FF2B5EF4-FFF2-40B4-BE49-F238E27FC236}">
                <a16:creationId xmlns:a16="http://schemas.microsoft.com/office/drawing/2014/main" id="{E61EB96C-B960-3766-713B-4831A4786E84}"/>
              </a:ext>
            </a:extLst>
          </p:cNvPr>
          <p:cNvSpPr txBox="1"/>
          <p:nvPr/>
        </p:nvSpPr>
        <p:spPr>
          <a:xfrm>
            <a:off x="10187832" y="4188581"/>
            <a:ext cx="1054103"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Azure </a:t>
            </a:r>
            <a:b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b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OpenAI</a:t>
            </a:r>
          </a:p>
        </p:txBody>
      </p:sp>
    </p:spTree>
    <p:extLst>
      <p:ext uri="{BB962C8B-B14F-4D97-AF65-F5344CB8AC3E}">
        <p14:creationId xmlns:p14="http://schemas.microsoft.com/office/powerpoint/2010/main" val="1107155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
                                        <p:tgtEl>
                                          <p:spTgt spid="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
                                        <p:tgtEl>
                                          <p:spTgt spid="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
                                        <p:tgtEl>
                                          <p:spTgt spid="9"/>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
                                        <p:tgtEl>
                                          <p:spTgt spid="7"/>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00"/>
                                        <p:tgtEl>
                                          <p:spTgt spid="10"/>
                                        </p:tgtEl>
                                      </p:cBhvr>
                                    </p:animEffect>
                                  </p:childTnLst>
                                </p:cTn>
                              </p:par>
                              <p:par>
                                <p:cTn id="26" presetID="10" presetClass="entr" presetSubtype="0" fill="hold" nodeType="withEffect">
                                  <p:stCondLst>
                                    <p:cond delay="3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200"/>
                                        <p:tgtEl>
                                          <p:spTgt spid="11"/>
                                        </p:tgtEl>
                                      </p:cBhvr>
                                    </p:animEffect>
                                  </p:childTnLst>
                                </p:cTn>
                              </p:par>
                              <p:par>
                                <p:cTn id="29" presetID="10" presetClass="entr" presetSubtype="0" fill="hold" grpId="0" nodeType="withEffect">
                                  <p:stCondLst>
                                    <p:cond delay="3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00"/>
                                        <p:tgtEl>
                                          <p:spTgt spid="14"/>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00"/>
                                        <p:tgtEl>
                                          <p:spTgt spid="13"/>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10" grpId="0" animBg="1"/>
      <p:bldP spid="5" grpId="0"/>
      <p:bldP spid="6" grpId="0"/>
      <p:bldP spid="7" grpId="0"/>
      <p:bldP spid="14"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5E9D5-1B3D-19AB-D058-55D2AE8EB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4D5D80-6282-2F90-7DC5-72C6271C7876}"/>
              </a:ext>
            </a:extLst>
          </p:cNvPr>
          <p:cNvSpPr>
            <a:spLocks noGrp="1"/>
          </p:cNvSpPr>
          <p:nvPr>
            <p:ph type="title"/>
          </p:nvPr>
        </p:nvSpPr>
        <p:spPr/>
        <p:txBody>
          <a:bodyPr/>
          <a:lstStyle/>
          <a:p>
            <a:pPr algn="ctr"/>
            <a:r>
              <a:rPr lang="en-US"/>
              <a:t>Accessing Azure services with managed identity</a:t>
            </a:r>
          </a:p>
        </p:txBody>
      </p:sp>
      <p:sp>
        <p:nvSpPr>
          <p:cNvPr id="27" name="Rectangle: Rounded Corners 26">
            <a:extLst>
              <a:ext uri="{FF2B5EF4-FFF2-40B4-BE49-F238E27FC236}">
                <a16:creationId xmlns:a16="http://schemas.microsoft.com/office/drawing/2014/main" id="{41EA4ABE-C88F-CC4B-01C6-C9D3B0C02E87}"/>
              </a:ext>
              <a:ext uri="{C183D7F6-B498-43B3-948B-1728B52AA6E4}">
                <adec:decorative xmlns:adec="http://schemas.microsoft.com/office/drawing/2017/decorative" val="1"/>
              </a:ext>
            </a:extLst>
          </p:cNvPr>
          <p:cNvSpPr/>
          <p:nvPr/>
        </p:nvSpPr>
        <p:spPr bwMode="auto">
          <a:xfrm>
            <a:off x="807505" y="1521752"/>
            <a:ext cx="10796232" cy="2216462"/>
          </a:xfrm>
          <a:prstGeom prst="roundRect">
            <a:avLst/>
          </a:prstGeom>
          <a:no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35B64227-4D06-23DA-6B58-0A19A1AEEFA4}"/>
              </a:ext>
              <a:ext uri="{C183D7F6-B498-43B3-948B-1728B52AA6E4}">
                <adec:decorative xmlns:adec="http://schemas.microsoft.com/office/drawing/2017/decorative" val="0"/>
              </a:ext>
            </a:extLst>
          </p:cNvPr>
          <p:cNvSpPr/>
          <p:nvPr/>
        </p:nvSpPr>
        <p:spPr bwMode="auto">
          <a:xfrm rot="16200000">
            <a:off x="138030" y="2410742"/>
            <a:ext cx="1338952" cy="438483"/>
          </a:xfrm>
          <a:prstGeom prst="roundRect">
            <a:avLst>
              <a:gd name="adj" fmla="val 42392"/>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Option 1</a:t>
            </a:r>
          </a:p>
        </p:txBody>
      </p:sp>
      <p:sp>
        <p:nvSpPr>
          <p:cNvPr id="49" name="Rectangle: Rounded Corners 48">
            <a:extLst>
              <a:ext uri="{FF2B5EF4-FFF2-40B4-BE49-F238E27FC236}">
                <a16:creationId xmlns:a16="http://schemas.microsoft.com/office/drawing/2014/main" id="{B2E3F8F8-EE04-0161-9EA5-C2D079DC385E}"/>
              </a:ext>
              <a:ext uri="{C183D7F6-B498-43B3-948B-1728B52AA6E4}">
                <adec:decorative xmlns:adec="http://schemas.microsoft.com/office/drawing/2017/decorative" val="1"/>
              </a:ext>
            </a:extLst>
          </p:cNvPr>
          <p:cNvSpPr/>
          <p:nvPr/>
        </p:nvSpPr>
        <p:spPr bwMode="auto">
          <a:xfrm>
            <a:off x="1228016" y="1790700"/>
            <a:ext cx="6642987" cy="1678566"/>
          </a:xfrm>
          <a:prstGeom prst="roundRect">
            <a:avLst/>
          </a:prstGeom>
          <a:solidFill>
            <a:srgbClr val="194449">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1" name="Graphic 50">
            <a:extLst>
              <a:ext uri="{FF2B5EF4-FFF2-40B4-BE49-F238E27FC236}">
                <a16:creationId xmlns:a16="http://schemas.microsoft.com/office/drawing/2014/main" id="{39141388-0B6E-48F9-4140-C5A297F4FEC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1775" y="2100196"/>
            <a:ext cx="1059575" cy="1059575"/>
          </a:xfrm>
          <a:prstGeom prst="rect">
            <a:avLst/>
          </a:prstGeom>
        </p:spPr>
      </p:pic>
      <p:sp>
        <p:nvSpPr>
          <p:cNvPr id="54" name="Text Placeholder 5">
            <a:extLst>
              <a:ext uri="{FF2B5EF4-FFF2-40B4-BE49-F238E27FC236}">
                <a16:creationId xmlns:a16="http://schemas.microsoft.com/office/drawing/2014/main" id="{2815A0E7-A5B6-49BE-6692-1EF545B604DC}"/>
              </a:ext>
              <a:ext uri="{C183D7F6-B498-43B3-948B-1728B52AA6E4}">
                <adec:decorative xmlns:adec="http://schemas.microsoft.com/office/drawing/2017/decorative" val="1"/>
              </a:ext>
            </a:extLst>
          </p:cNvPr>
          <p:cNvSpPr txBox="1">
            <a:spLocks/>
          </p:cNvSpPr>
          <p:nvPr/>
        </p:nvSpPr>
        <p:spPr>
          <a:xfrm>
            <a:off x="2733715" y="2352984"/>
            <a:ext cx="1536659" cy="55399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a:t>
            </a:r>
            <a:b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Container App</a:t>
            </a:r>
          </a:p>
        </p:txBody>
      </p:sp>
      <p:pic>
        <p:nvPicPr>
          <p:cNvPr id="52" name="Graphic 51">
            <a:extLst>
              <a:ext uri="{FF2B5EF4-FFF2-40B4-BE49-F238E27FC236}">
                <a16:creationId xmlns:a16="http://schemas.microsoft.com/office/drawing/2014/main" id="{13B311DF-D647-A5F3-1453-33401B9E729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3948" y="2100196"/>
            <a:ext cx="1059575" cy="1059575"/>
          </a:xfrm>
          <a:prstGeom prst="rect">
            <a:avLst/>
          </a:prstGeom>
        </p:spPr>
      </p:pic>
      <p:sp>
        <p:nvSpPr>
          <p:cNvPr id="53" name="Text Placeholder 5">
            <a:extLst>
              <a:ext uri="{FF2B5EF4-FFF2-40B4-BE49-F238E27FC236}">
                <a16:creationId xmlns:a16="http://schemas.microsoft.com/office/drawing/2014/main" id="{88251C65-491E-3092-20FB-8CBC460CDEAB}"/>
              </a:ext>
              <a:ext uri="{C183D7F6-B498-43B3-948B-1728B52AA6E4}">
                <adec:decorative xmlns:adec="http://schemas.microsoft.com/office/drawing/2017/decorative" val="1"/>
              </a:ext>
            </a:extLst>
          </p:cNvPr>
          <p:cNvSpPr txBox="1">
            <a:spLocks/>
          </p:cNvSpPr>
          <p:nvPr/>
        </p:nvSpPr>
        <p:spPr>
          <a:xfrm>
            <a:off x="6136323" y="2352984"/>
            <a:ext cx="1397938"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System</a:t>
            </a: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b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identity</a:t>
            </a:r>
          </a:p>
        </p:txBody>
      </p:sp>
      <p:sp>
        <p:nvSpPr>
          <p:cNvPr id="39" name="Rectangle: Rounded Corners 38">
            <a:extLst>
              <a:ext uri="{FF2B5EF4-FFF2-40B4-BE49-F238E27FC236}">
                <a16:creationId xmlns:a16="http://schemas.microsoft.com/office/drawing/2014/main" id="{3379A497-E97A-1D61-610A-3891A98A35DA}"/>
              </a:ext>
              <a:ext uri="{C183D7F6-B498-43B3-948B-1728B52AA6E4}">
                <adec:decorative xmlns:adec="http://schemas.microsoft.com/office/drawing/2017/decorative" val="1"/>
              </a:ext>
            </a:extLst>
          </p:cNvPr>
          <p:cNvSpPr/>
          <p:nvPr/>
        </p:nvSpPr>
        <p:spPr bwMode="auto">
          <a:xfrm>
            <a:off x="8128000" y="1790700"/>
            <a:ext cx="3192995" cy="1678566"/>
          </a:xfrm>
          <a:prstGeom prst="roundRect">
            <a:avLst/>
          </a:prstGeom>
          <a:solidFill>
            <a:srgbClr val="194449">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40" name="Graphic 39">
            <a:extLst>
              <a:ext uri="{FF2B5EF4-FFF2-40B4-BE49-F238E27FC236}">
                <a16:creationId xmlns:a16="http://schemas.microsoft.com/office/drawing/2014/main" id="{87575A57-6705-8A19-7751-2E8ED9765A9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09179" y="2136007"/>
            <a:ext cx="975394" cy="987953"/>
          </a:xfrm>
          <a:prstGeom prst="rect">
            <a:avLst/>
          </a:prstGeom>
        </p:spPr>
      </p:pic>
      <p:sp>
        <p:nvSpPr>
          <p:cNvPr id="41" name="Text Placeholder 5">
            <a:extLst>
              <a:ext uri="{FF2B5EF4-FFF2-40B4-BE49-F238E27FC236}">
                <a16:creationId xmlns:a16="http://schemas.microsoft.com/office/drawing/2014/main" id="{55D52AE7-476D-B20C-0757-B6072EF0D5ED}"/>
              </a:ext>
              <a:ext uri="{C183D7F6-B498-43B3-948B-1728B52AA6E4}">
                <adec:decorative xmlns:adec="http://schemas.microsoft.com/office/drawing/2017/decorative" val="1"/>
              </a:ext>
            </a:extLst>
          </p:cNvPr>
          <p:cNvSpPr txBox="1">
            <a:spLocks/>
          </p:cNvSpPr>
          <p:nvPr/>
        </p:nvSpPr>
        <p:spPr>
          <a:xfrm>
            <a:off x="9813436" y="2352984"/>
            <a:ext cx="1397938"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a:t>
            </a:r>
            <a:b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OpenAI</a:t>
            </a:r>
          </a:p>
        </p:txBody>
      </p:sp>
      <p:sp>
        <p:nvSpPr>
          <p:cNvPr id="32" name="Rectangle: Rounded Corners 31">
            <a:extLst>
              <a:ext uri="{FF2B5EF4-FFF2-40B4-BE49-F238E27FC236}">
                <a16:creationId xmlns:a16="http://schemas.microsoft.com/office/drawing/2014/main" id="{69206367-A3B6-A358-2B30-44352AFAF0A7}"/>
              </a:ext>
              <a:ext uri="{C183D7F6-B498-43B3-948B-1728B52AA6E4}">
                <adec:decorative xmlns:adec="http://schemas.microsoft.com/office/drawing/2017/decorative" val="1"/>
              </a:ext>
            </a:extLst>
          </p:cNvPr>
          <p:cNvSpPr/>
          <p:nvPr/>
        </p:nvSpPr>
        <p:spPr bwMode="auto">
          <a:xfrm>
            <a:off x="807505" y="4052576"/>
            <a:ext cx="10796232" cy="2216462"/>
          </a:xfrm>
          <a:prstGeom prst="roundRect">
            <a:avLst/>
          </a:prstGeom>
          <a:no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C5F34AFE-D5D8-737B-ABF5-A058FE765DA6}"/>
              </a:ext>
              <a:ext uri="{C183D7F6-B498-43B3-948B-1728B52AA6E4}">
                <adec:decorative xmlns:adec="http://schemas.microsoft.com/office/drawing/2017/decorative" val="0"/>
              </a:ext>
            </a:extLst>
          </p:cNvPr>
          <p:cNvSpPr/>
          <p:nvPr/>
        </p:nvSpPr>
        <p:spPr bwMode="auto">
          <a:xfrm rot="16200000">
            <a:off x="138029" y="4941566"/>
            <a:ext cx="1338952" cy="438483"/>
          </a:xfrm>
          <a:prstGeom prst="roundRect">
            <a:avLst>
              <a:gd name="adj" fmla="val 42392"/>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Option 2</a:t>
            </a:r>
          </a:p>
        </p:txBody>
      </p:sp>
      <p:sp>
        <p:nvSpPr>
          <p:cNvPr id="50" name="Rectangle: Rounded Corners 49">
            <a:extLst>
              <a:ext uri="{FF2B5EF4-FFF2-40B4-BE49-F238E27FC236}">
                <a16:creationId xmlns:a16="http://schemas.microsoft.com/office/drawing/2014/main" id="{6ED2CB27-FE7C-9303-6764-EC58426F21F6}"/>
              </a:ext>
              <a:ext uri="{C183D7F6-B498-43B3-948B-1728B52AA6E4}">
                <adec:decorative xmlns:adec="http://schemas.microsoft.com/office/drawing/2017/decorative" val="1"/>
              </a:ext>
            </a:extLst>
          </p:cNvPr>
          <p:cNvSpPr/>
          <p:nvPr/>
        </p:nvSpPr>
        <p:spPr bwMode="auto">
          <a:xfrm>
            <a:off x="1228016" y="4321524"/>
            <a:ext cx="3192995" cy="1678566"/>
          </a:xfrm>
          <a:prstGeom prst="roundRect">
            <a:avLst/>
          </a:prstGeom>
          <a:solidFill>
            <a:srgbClr val="194449">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5" name="Graphic 54">
            <a:extLst>
              <a:ext uri="{FF2B5EF4-FFF2-40B4-BE49-F238E27FC236}">
                <a16:creationId xmlns:a16="http://schemas.microsoft.com/office/drawing/2014/main" id="{B30FA518-5DB0-4482-6492-6E93E05BA55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1775" y="4631020"/>
            <a:ext cx="1059575" cy="1059575"/>
          </a:xfrm>
          <a:prstGeom prst="rect">
            <a:avLst/>
          </a:prstGeom>
        </p:spPr>
      </p:pic>
      <p:sp>
        <p:nvSpPr>
          <p:cNvPr id="58" name="Text Placeholder 5">
            <a:extLst>
              <a:ext uri="{FF2B5EF4-FFF2-40B4-BE49-F238E27FC236}">
                <a16:creationId xmlns:a16="http://schemas.microsoft.com/office/drawing/2014/main" id="{E88940DE-F403-4201-0AD2-213C82DDF3CE}"/>
              </a:ext>
              <a:ext uri="{C183D7F6-B498-43B3-948B-1728B52AA6E4}">
                <adec:decorative xmlns:adec="http://schemas.microsoft.com/office/drawing/2017/decorative" val="1"/>
              </a:ext>
            </a:extLst>
          </p:cNvPr>
          <p:cNvSpPr txBox="1">
            <a:spLocks/>
          </p:cNvSpPr>
          <p:nvPr/>
        </p:nvSpPr>
        <p:spPr>
          <a:xfrm>
            <a:off x="2733715" y="4883808"/>
            <a:ext cx="1536659" cy="55399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a:t>
            </a:r>
            <a:b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Container App</a:t>
            </a:r>
          </a:p>
        </p:txBody>
      </p:sp>
      <p:sp>
        <p:nvSpPr>
          <p:cNvPr id="48" name="Rectangle: Rounded Corners 47">
            <a:extLst>
              <a:ext uri="{FF2B5EF4-FFF2-40B4-BE49-F238E27FC236}">
                <a16:creationId xmlns:a16="http://schemas.microsoft.com/office/drawing/2014/main" id="{E03CA71F-F555-E568-591E-4C0FD11D02EA}"/>
              </a:ext>
              <a:ext uri="{C183D7F6-B498-43B3-948B-1728B52AA6E4}">
                <adec:decorative xmlns:adec="http://schemas.microsoft.com/office/drawing/2017/decorative" val="1"/>
              </a:ext>
            </a:extLst>
          </p:cNvPr>
          <p:cNvSpPr/>
          <p:nvPr/>
        </p:nvSpPr>
        <p:spPr bwMode="auto">
          <a:xfrm>
            <a:off x="4678008" y="4321524"/>
            <a:ext cx="3192995" cy="1678566"/>
          </a:xfrm>
          <a:prstGeom prst="roundRect">
            <a:avLst/>
          </a:prstGeom>
          <a:solidFill>
            <a:srgbClr val="194449">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BE6B24B9-92BF-1687-5E56-E92A38128E7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13948" y="4631020"/>
            <a:ext cx="1059575" cy="1059575"/>
          </a:xfrm>
          <a:prstGeom prst="rect">
            <a:avLst/>
          </a:prstGeom>
        </p:spPr>
      </p:pic>
      <p:sp>
        <p:nvSpPr>
          <p:cNvPr id="57" name="Text Placeholder 5">
            <a:extLst>
              <a:ext uri="{FF2B5EF4-FFF2-40B4-BE49-F238E27FC236}">
                <a16:creationId xmlns:a16="http://schemas.microsoft.com/office/drawing/2014/main" id="{647F5BED-BB52-46E0-9D94-BB5ECF28FCC0}"/>
              </a:ext>
              <a:ext uri="{C183D7F6-B498-43B3-948B-1728B52AA6E4}">
                <adec:decorative xmlns:adec="http://schemas.microsoft.com/office/drawing/2017/decorative" val="1"/>
              </a:ext>
            </a:extLst>
          </p:cNvPr>
          <p:cNvSpPr txBox="1">
            <a:spLocks/>
          </p:cNvSpPr>
          <p:nvPr/>
        </p:nvSpPr>
        <p:spPr>
          <a:xfrm>
            <a:off x="6136323" y="4883808"/>
            <a:ext cx="1571374"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User-assigned </a:t>
            </a:r>
            <a:br>
              <a:rPr kumimoji="0" lang="en-US" sz="18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identity</a:t>
            </a:r>
          </a:p>
        </p:txBody>
      </p:sp>
      <p:sp>
        <p:nvSpPr>
          <p:cNvPr id="42" name="Rectangle: Rounded Corners 41">
            <a:extLst>
              <a:ext uri="{FF2B5EF4-FFF2-40B4-BE49-F238E27FC236}">
                <a16:creationId xmlns:a16="http://schemas.microsoft.com/office/drawing/2014/main" id="{A2DCC1FB-DFC2-8EF0-76AD-F791501024A8}"/>
              </a:ext>
              <a:ext uri="{C183D7F6-B498-43B3-948B-1728B52AA6E4}">
                <adec:decorative xmlns:adec="http://schemas.microsoft.com/office/drawing/2017/decorative" val="1"/>
              </a:ext>
            </a:extLst>
          </p:cNvPr>
          <p:cNvSpPr/>
          <p:nvPr/>
        </p:nvSpPr>
        <p:spPr bwMode="auto">
          <a:xfrm>
            <a:off x="8128000" y="4321524"/>
            <a:ext cx="3192995" cy="1678566"/>
          </a:xfrm>
          <a:prstGeom prst="roundRect">
            <a:avLst/>
          </a:prstGeom>
          <a:solidFill>
            <a:srgbClr val="194449">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43" name="Graphic 42">
            <a:extLst>
              <a:ext uri="{FF2B5EF4-FFF2-40B4-BE49-F238E27FC236}">
                <a16:creationId xmlns:a16="http://schemas.microsoft.com/office/drawing/2014/main" id="{076612F8-3383-FF34-23D5-AC64886CF45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09179" y="4666831"/>
            <a:ext cx="975394" cy="987953"/>
          </a:xfrm>
          <a:prstGeom prst="rect">
            <a:avLst/>
          </a:prstGeom>
        </p:spPr>
      </p:pic>
      <p:sp>
        <p:nvSpPr>
          <p:cNvPr id="44" name="Text Placeholder 5">
            <a:extLst>
              <a:ext uri="{FF2B5EF4-FFF2-40B4-BE49-F238E27FC236}">
                <a16:creationId xmlns:a16="http://schemas.microsoft.com/office/drawing/2014/main" id="{90E5CF4C-BF1A-4266-ABE1-6F8AF3EE93CF}"/>
              </a:ext>
              <a:ext uri="{C183D7F6-B498-43B3-948B-1728B52AA6E4}">
                <adec:decorative xmlns:adec="http://schemas.microsoft.com/office/drawing/2017/decorative" val="1"/>
              </a:ext>
            </a:extLst>
          </p:cNvPr>
          <p:cNvSpPr txBox="1">
            <a:spLocks/>
          </p:cNvSpPr>
          <p:nvPr/>
        </p:nvSpPr>
        <p:spPr>
          <a:xfrm>
            <a:off x="9813436" y="4883808"/>
            <a:ext cx="1397938"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a:t>
            </a:r>
            <a:b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OpenAI</a:t>
            </a:r>
          </a:p>
        </p:txBody>
      </p:sp>
    </p:spTree>
    <p:extLst>
      <p:ext uri="{BB962C8B-B14F-4D97-AF65-F5344CB8AC3E}">
        <p14:creationId xmlns:p14="http://schemas.microsoft.com/office/powerpoint/2010/main" val="3752215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00"/>
                                        <p:tgtEl>
                                          <p:spTgt spid="27"/>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200"/>
                                        <p:tgtEl>
                                          <p:spTgt spid="25"/>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200"/>
                                        <p:tgtEl>
                                          <p:spTgt spid="3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00"/>
                                        <p:tgtEl>
                                          <p:spTgt spid="33"/>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200"/>
                                        <p:tgtEl>
                                          <p:spTgt spid="39"/>
                                        </p:tgtEl>
                                      </p:cBhvr>
                                    </p:animEffect>
                                  </p:childTnLst>
                                </p:cTn>
                              </p:par>
                              <p:par>
                                <p:cTn id="23" presetID="10" presetClass="entr" presetSubtype="0" fill="hold" nodeType="withEffect">
                                  <p:stCondLst>
                                    <p:cond delay="10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200"/>
                                        <p:tgtEl>
                                          <p:spTgt spid="4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200"/>
                                        <p:tgtEl>
                                          <p:spTgt spid="41"/>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200"/>
                                        <p:tgtEl>
                                          <p:spTgt spid="42"/>
                                        </p:tgtEl>
                                      </p:cBhvr>
                                    </p:animEffect>
                                  </p:childTnLst>
                                </p:cTn>
                              </p:par>
                              <p:par>
                                <p:cTn id="32" presetID="10" presetClass="entr" presetSubtype="0" fill="hold" nodeType="withEffect">
                                  <p:stCondLst>
                                    <p:cond delay="2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200"/>
                                        <p:tgtEl>
                                          <p:spTgt spid="43"/>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200"/>
                                        <p:tgtEl>
                                          <p:spTgt spid="44"/>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200"/>
                                        <p:tgtEl>
                                          <p:spTgt spid="48"/>
                                        </p:tgtEl>
                                      </p:cBhvr>
                                    </p:animEffect>
                                  </p:childTnLst>
                                </p:cTn>
                              </p:par>
                              <p:par>
                                <p:cTn id="41" presetID="10" presetClass="entr" presetSubtype="0" fill="hold" grpId="0" nodeType="withEffect">
                                  <p:stCondLst>
                                    <p:cond delay="10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200"/>
                                        <p:tgtEl>
                                          <p:spTgt spid="49"/>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200"/>
                                        <p:tgtEl>
                                          <p:spTgt spid="50"/>
                                        </p:tgtEl>
                                      </p:cBhvr>
                                    </p:animEffect>
                                  </p:childTnLst>
                                </p:cTn>
                              </p:par>
                              <p:par>
                                <p:cTn id="47" presetID="10" presetClass="entr" presetSubtype="0" fill="hold" nodeType="withEffect">
                                  <p:stCondLst>
                                    <p:cond delay="10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200"/>
                                        <p:tgtEl>
                                          <p:spTgt spid="51"/>
                                        </p:tgtEl>
                                      </p:cBhvr>
                                    </p:animEffect>
                                  </p:childTnLst>
                                </p:cTn>
                              </p:par>
                              <p:par>
                                <p:cTn id="50" presetID="10" presetClass="entr" presetSubtype="0" fill="hold" nodeType="withEffect">
                                  <p:stCondLst>
                                    <p:cond delay="10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200"/>
                                        <p:tgtEl>
                                          <p:spTgt spid="52"/>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200"/>
                                        <p:tgtEl>
                                          <p:spTgt spid="5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200"/>
                                        <p:tgtEl>
                                          <p:spTgt spid="54"/>
                                        </p:tgtEl>
                                      </p:cBhvr>
                                    </p:animEffect>
                                  </p:childTnLst>
                                </p:cTn>
                              </p:par>
                              <p:par>
                                <p:cTn id="59" presetID="10" presetClass="entr" presetSubtype="0" fill="hold" nodeType="withEffect">
                                  <p:stCondLst>
                                    <p:cond delay="200"/>
                                  </p:stCondLst>
                                  <p:childTnLst>
                                    <p:set>
                                      <p:cBhvr>
                                        <p:cTn id="60" dur="1" fill="hold">
                                          <p:stCondLst>
                                            <p:cond delay="0"/>
                                          </p:stCondLst>
                                        </p:cTn>
                                        <p:tgtEl>
                                          <p:spTgt spid="55"/>
                                        </p:tgtEl>
                                        <p:attrNameLst>
                                          <p:attrName>style.visibility</p:attrName>
                                        </p:attrNameLst>
                                      </p:cBhvr>
                                      <p:to>
                                        <p:strVal val="visible"/>
                                      </p:to>
                                    </p:set>
                                    <p:animEffect transition="in" filter="fade">
                                      <p:cBhvr>
                                        <p:cTn id="61" dur="200"/>
                                        <p:tgtEl>
                                          <p:spTgt spid="55"/>
                                        </p:tgtEl>
                                      </p:cBhvr>
                                    </p:animEffect>
                                  </p:childTnLst>
                                </p:cTn>
                              </p:par>
                              <p:par>
                                <p:cTn id="62" presetID="10" presetClass="entr" presetSubtype="0" fill="hold" nodeType="withEffect">
                                  <p:stCondLst>
                                    <p:cond delay="20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200"/>
                                        <p:tgtEl>
                                          <p:spTgt spid="56"/>
                                        </p:tgtEl>
                                      </p:cBhvr>
                                    </p:animEffect>
                                  </p:childTnLst>
                                </p:cTn>
                              </p:par>
                              <p:par>
                                <p:cTn id="65" presetID="10" presetClass="entr" presetSubtype="0" fill="hold" grpId="0" nodeType="withEffect">
                                  <p:stCondLst>
                                    <p:cond delay="200"/>
                                  </p:stCondLst>
                                  <p:childTnLst>
                                    <p:set>
                                      <p:cBhvr>
                                        <p:cTn id="66" dur="1" fill="hold">
                                          <p:stCondLst>
                                            <p:cond delay="0"/>
                                          </p:stCondLst>
                                        </p:cTn>
                                        <p:tgtEl>
                                          <p:spTgt spid="57"/>
                                        </p:tgtEl>
                                        <p:attrNameLst>
                                          <p:attrName>style.visibility</p:attrName>
                                        </p:attrNameLst>
                                      </p:cBhvr>
                                      <p:to>
                                        <p:strVal val="visible"/>
                                      </p:to>
                                    </p:set>
                                    <p:animEffect transition="in" filter="fade">
                                      <p:cBhvr>
                                        <p:cTn id="67" dur="200"/>
                                        <p:tgtEl>
                                          <p:spTgt spid="57"/>
                                        </p:tgtEl>
                                      </p:cBhvr>
                                    </p:animEffect>
                                  </p:childTnLst>
                                </p:cTn>
                              </p:par>
                              <p:par>
                                <p:cTn id="68" presetID="10" presetClass="entr" presetSubtype="0" fill="hold" grpId="0" nodeType="withEffect">
                                  <p:stCondLst>
                                    <p:cond delay="20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2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animBg="1"/>
      <p:bldP spid="25" grpId="0" animBg="1"/>
      <p:bldP spid="49" grpId="0" animBg="1"/>
      <p:bldP spid="54" grpId="0"/>
      <p:bldP spid="53" grpId="0"/>
      <p:bldP spid="39" grpId="0" animBg="1"/>
      <p:bldP spid="41" grpId="0"/>
      <p:bldP spid="32" grpId="0" animBg="1"/>
      <p:bldP spid="33" grpId="0" animBg="1"/>
      <p:bldP spid="50" grpId="0" animBg="1"/>
      <p:bldP spid="58" grpId="0"/>
      <p:bldP spid="48" grpId="0" animBg="1"/>
      <p:bldP spid="57" grpId="0"/>
      <p:bldP spid="42" grpId="0" animBg="1"/>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A5850-A1FA-1213-C500-06D1D0CA5F41}"/>
            </a:ext>
          </a:extLst>
        </p:cNvPr>
        <p:cNvGrpSpPr/>
        <p:nvPr/>
      </p:nvGrpSpPr>
      <p:grpSpPr>
        <a:xfrm>
          <a:off x="0" y="0"/>
          <a:ext cx="0" cy="0"/>
          <a:chOff x="0" y="0"/>
          <a:chExt cx="0" cy="0"/>
        </a:xfrm>
      </p:grpSpPr>
      <p:sp>
        <p:nvSpPr>
          <p:cNvPr id="2" name="Oval 6">
            <a:extLst>
              <a:ext uri="{FF2B5EF4-FFF2-40B4-BE49-F238E27FC236}">
                <a16:creationId xmlns:a16="http://schemas.microsoft.com/office/drawing/2014/main" id="{28922BA0-AEE4-6264-9B23-B75AAA563604}"/>
              </a:ext>
              <a:ext uri="{C183D7F6-B498-43B3-948B-1728B52AA6E4}">
                <adec:decorative xmlns:adec="http://schemas.microsoft.com/office/drawing/2017/decorative" val="1"/>
              </a:ext>
            </a:extLst>
          </p:cNvPr>
          <p:cNvSpPr/>
          <p:nvPr/>
        </p:nvSpPr>
        <p:spPr bwMode="auto">
          <a:xfrm>
            <a:off x="-7442321" y="-2432117"/>
            <a:ext cx="12894459" cy="11722235"/>
          </a:xfrm>
          <a:prstGeom prst="ellipse">
            <a:avLst/>
          </a:prstGeom>
          <a:solidFill>
            <a:srgbClr val="C6E3F3">
              <a:alpha val="25000"/>
            </a:srgbClr>
          </a:solidFill>
          <a:ln>
            <a:noFill/>
            <a:headEnd type="none" w="med" len="med"/>
            <a:tailEnd type="none" w="med" len="med"/>
          </a:ln>
          <a:effectLst>
            <a:softEdge rad="444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2321502" rtl="0" eaLnBrk="1" fontAlgn="base" latinLnBrk="0" hangingPunct="1">
              <a:lnSpc>
                <a:spcPct val="100000"/>
              </a:lnSpc>
              <a:spcBef>
                <a:spcPct val="0"/>
              </a:spcBef>
              <a:spcAft>
                <a:spcPts val="2987"/>
              </a:spcAft>
              <a:buClrTx/>
              <a:buSzTx/>
              <a:buFontTx/>
              <a:buNone/>
              <a:tabLst/>
              <a:defRPr/>
            </a:pPr>
            <a:endParaRPr kumimoji="0" lang="en-US" sz="1600" b="1" i="0" u="none" strike="noStrike" kern="1200" cap="none" spc="0" normalizeH="0" baseline="0" noProof="0">
              <a:ln w="3175">
                <a:noFill/>
              </a:ln>
              <a:gradFill>
                <a:gsLst>
                  <a:gs pos="3670">
                    <a:srgbClr val="000000"/>
                  </a:gs>
                  <a:gs pos="22936">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3" name="Title 1">
            <a:extLst>
              <a:ext uri="{FF2B5EF4-FFF2-40B4-BE49-F238E27FC236}">
                <a16:creationId xmlns:a16="http://schemas.microsoft.com/office/drawing/2014/main" id="{8A078836-577E-8905-D584-13524E0119D9}"/>
              </a:ext>
            </a:extLst>
          </p:cNvPr>
          <p:cNvSpPr txBox="1">
            <a:spLocks noGrp="1"/>
          </p:cNvSpPr>
          <p:nvPr>
            <p:ph type="title" idx="4294967295"/>
          </p:nvPr>
        </p:nvSpPr>
        <p:spPr>
          <a:xfrm>
            <a:off x="1712649" y="3152001"/>
            <a:ext cx="2160104"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Agenda</a:t>
            </a:r>
          </a:p>
        </p:txBody>
      </p:sp>
      <p:sp>
        <p:nvSpPr>
          <p:cNvPr id="6" name="Oval 5">
            <a:extLst>
              <a:ext uri="{FF2B5EF4-FFF2-40B4-BE49-F238E27FC236}">
                <a16:creationId xmlns:a16="http://schemas.microsoft.com/office/drawing/2014/main" id="{66111329-D0F1-8B80-CB19-8F7C3211AA11}"/>
              </a:ext>
              <a:ext uri="{C183D7F6-B498-43B3-948B-1728B52AA6E4}">
                <adec:decorative xmlns:adec="http://schemas.microsoft.com/office/drawing/2017/decorative" val="1"/>
              </a:ext>
            </a:extLst>
          </p:cNvPr>
          <p:cNvSpPr/>
          <p:nvPr/>
        </p:nvSpPr>
        <p:spPr bwMode="auto">
          <a:xfrm>
            <a:off x="5452138" y="1079559"/>
            <a:ext cx="498729" cy="49872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1</a:t>
            </a:r>
          </a:p>
        </p:txBody>
      </p:sp>
      <p:sp>
        <p:nvSpPr>
          <p:cNvPr id="4" name="Text Placeholder 6">
            <a:extLst>
              <a:ext uri="{FF2B5EF4-FFF2-40B4-BE49-F238E27FC236}">
                <a16:creationId xmlns:a16="http://schemas.microsoft.com/office/drawing/2014/main" id="{F33EA6AC-B256-8F0E-8160-CAB3ECC9160A}"/>
              </a:ext>
            </a:extLst>
          </p:cNvPr>
          <p:cNvSpPr txBox="1">
            <a:spLocks/>
          </p:cNvSpPr>
          <p:nvPr/>
        </p:nvSpPr>
        <p:spPr>
          <a:xfrm>
            <a:off x="6202896" y="904552"/>
            <a:ext cx="5017112" cy="848742"/>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500"/>
              </a:spcBef>
              <a:spcAft>
                <a:spcPts val="15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Introduction</a:t>
            </a:r>
          </a:p>
        </p:txBody>
      </p:sp>
      <p:sp>
        <p:nvSpPr>
          <p:cNvPr id="7" name="Oval 6">
            <a:extLst>
              <a:ext uri="{FF2B5EF4-FFF2-40B4-BE49-F238E27FC236}">
                <a16:creationId xmlns:a16="http://schemas.microsoft.com/office/drawing/2014/main" id="{3DD4BED3-7E28-3EC7-B8AD-1C06D878161D}"/>
              </a:ext>
              <a:ext uri="{C183D7F6-B498-43B3-948B-1728B52AA6E4}">
                <adec:decorative xmlns:adec="http://schemas.microsoft.com/office/drawing/2017/decorative" val="1"/>
              </a:ext>
            </a:extLst>
          </p:cNvPr>
          <p:cNvSpPr/>
          <p:nvPr/>
        </p:nvSpPr>
        <p:spPr bwMode="auto">
          <a:xfrm>
            <a:off x="5452138" y="1919590"/>
            <a:ext cx="498729" cy="49872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2</a:t>
            </a:r>
          </a:p>
        </p:txBody>
      </p:sp>
      <p:sp>
        <p:nvSpPr>
          <p:cNvPr id="13" name="Text Placeholder 6">
            <a:extLst>
              <a:ext uri="{FF2B5EF4-FFF2-40B4-BE49-F238E27FC236}">
                <a16:creationId xmlns:a16="http://schemas.microsoft.com/office/drawing/2014/main" id="{0E602893-DD70-E2C9-CF08-DF1EA2AF7B1D}"/>
              </a:ext>
            </a:extLst>
          </p:cNvPr>
          <p:cNvSpPr txBox="1">
            <a:spLocks/>
          </p:cNvSpPr>
          <p:nvPr/>
        </p:nvSpPr>
        <p:spPr>
          <a:xfrm>
            <a:off x="6202896" y="1744583"/>
            <a:ext cx="5017112" cy="848742"/>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AI safety</a:t>
            </a:r>
          </a:p>
        </p:txBody>
      </p:sp>
      <p:sp>
        <p:nvSpPr>
          <p:cNvPr id="8" name="Oval 7">
            <a:extLst>
              <a:ext uri="{FF2B5EF4-FFF2-40B4-BE49-F238E27FC236}">
                <a16:creationId xmlns:a16="http://schemas.microsoft.com/office/drawing/2014/main" id="{61D4CB9E-F7A6-0011-7449-EC027324E1BF}"/>
              </a:ext>
              <a:ext uri="{C183D7F6-B498-43B3-948B-1728B52AA6E4}">
                <adec:decorative xmlns:adec="http://schemas.microsoft.com/office/drawing/2017/decorative" val="1"/>
              </a:ext>
            </a:extLst>
          </p:cNvPr>
          <p:cNvSpPr/>
          <p:nvPr/>
        </p:nvSpPr>
        <p:spPr bwMode="auto">
          <a:xfrm>
            <a:off x="5452138" y="2759621"/>
            <a:ext cx="498729" cy="49872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3</a:t>
            </a:r>
          </a:p>
        </p:txBody>
      </p:sp>
      <p:sp>
        <p:nvSpPr>
          <p:cNvPr id="14" name="Text Placeholder 6">
            <a:extLst>
              <a:ext uri="{FF2B5EF4-FFF2-40B4-BE49-F238E27FC236}">
                <a16:creationId xmlns:a16="http://schemas.microsoft.com/office/drawing/2014/main" id="{FEB999D3-0103-9CF6-CE8C-4594FDC10326}"/>
              </a:ext>
            </a:extLst>
          </p:cNvPr>
          <p:cNvSpPr txBox="1">
            <a:spLocks/>
          </p:cNvSpPr>
          <p:nvPr/>
        </p:nvSpPr>
        <p:spPr>
          <a:xfrm>
            <a:off x="6202896" y="2584614"/>
            <a:ext cx="5017112" cy="848742"/>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500"/>
              </a:spcBef>
              <a:spcAft>
                <a:spcPts val="15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Authentication and authorization with Microsoft Entra</a:t>
            </a:r>
          </a:p>
        </p:txBody>
      </p:sp>
      <p:sp>
        <p:nvSpPr>
          <p:cNvPr id="9" name="Oval 8">
            <a:extLst>
              <a:ext uri="{FF2B5EF4-FFF2-40B4-BE49-F238E27FC236}">
                <a16:creationId xmlns:a16="http://schemas.microsoft.com/office/drawing/2014/main" id="{C8E02562-DD36-CCAC-73A2-4BAA96C78CF7}"/>
              </a:ext>
              <a:ext uri="{C183D7F6-B498-43B3-948B-1728B52AA6E4}">
                <adec:decorative xmlns:adec="http://schemas.microsoft.com/office/drawing/2017/decorative" val="1"/>
              </a:ext>
            </a:extLst>
          </p:cNvPr>
          <p:cNvSpPr/>
          <p:nvPr/>
        </p:nvSpPr>
        <p:spPr bwMode="auto">
          <a:xfrm>
            <a:off x="5452138" y="3599652"/>
            <a:ext cx="498729" cy="49872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4</a:t>
            </a:r>
          </a:p>
        </p:txBody>
      </p:sp>
      <p:sp>
        <p:nvSpPr>
          <p:cNvPr id="15" name="Text Placeholder 6">
            <a:extLst>
              <a:ext uri="{FF2B5EF4-FFF2-40B4-BE49-F238E27FC236}">
                <a16:creationId xmlns:a16="http://schemas.microsoft.com/office/drawing/2014/main" id="{5F54436A-59DF-DB97-2A98-374132AD630B}"/>
              </a:ext>
            </a:extLst>
          </p:cNvPr>
          <p:cNvSpPr txBox="1">
            <a:spLocks/>
          </p:cNvSpPr>
          <p:nvPr/>
        </p:nvSpPr>
        <p:spPr>
          <a:xfrm>
            <a:off x="6202896" y="3424645"/>
            <a:ext cx="5017112" cy="848742"/>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500"/>
              </a:spcBef>
              <a:spcAft>
                <a:spcPts val="15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Network security for AI apps</a:t>
            </a:r>
          </a:p>
        </p:txBody>
      </p:sp>
      <p:sp>
        <p:nvSpPr>
          <p:cNvPr id="10" name="Oval 9">
            <a:extLst>
              <a:ext uri="{FF2B5EF4-FFF2-40B4-BE49-F238E27FC236}">
                <a16:creationId xmlns:a16="http://schemas.microsoft.com/office/drawing/2014/main" id="{D8A2C84C-E0E6-CD06-56BC-592E08478A5D}"/>
              </a:ext>
              <a:ext uri="{C183D7F6-B498-43B3-948B-1728B52AA6E4}">
                <adec:decorative xmlns:adec="http://schemas.microsoft.com/office/drawing/2017/decorative" val="1"/>
              </a:ext>
            </a:extLst>
          </p:cNvPr>
          <p:cNvSpPr/>
          <p:nvPr/>
        </p:nvSpPr>
        <p:spPr bwMode="auto">
          <a:xfrm>
            <a:off x="5452138" y="4439683"/>
            <a:ext cx="498729" cy="49872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5</a:t>
            </a:r>
          </a:p>
        </p:txBody>
      </p:sp>
      <p:sp>
        <p:nvSpPr>
          <p:cNvPr id="16" name="Text Placeholder 6">
            <a:extLst>
              <a:ext uri="{FF2B5EF4-FFF2-40B4-BE49-F238E27FC236}">
                <a16:creationId xmlns:a16="http://schemas.microsoft.com/office/drawing/2014/main" id="{0012F28C-649F-FD2D-F08F-77DB0F9FE969}"/>
              </a:ext>
            </a:extLst>
          </p:cNvPr>
          <p:cNvSpPr txBox="1">
            <a:spLocks/>
          </p:cNvSpPr>
          <p:nvPr/>
        </p:nvSpPr>
        <p:spPr>
          <a:xfrm>
            <a:off x="6202896" y="4264676"/>
            <a:ext cx="5017112" cy="848742"/>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500"/>
              </a:spcBef>
              <a:spcAft>
                <a:spcPts val="15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Continuous security for AI</a:t>
            </a:r>
          </a:p>
        </p:txBody>
      </p:sp>
      <p:sp>
        <p:nvSpPr>
          <p:cNvPr id="11" name="Oval 10">
            <a:extLst>
              <a:ext uri="{FF2B5EF4-FFF2-40B4-BE49-F238E27FC236}">
                <a16:creationId xmlns:a16="http://schemas.microsoft.com/office/drawing/2014/main" id="{2CDA7238-C669-688A-8728-8153650AD497}"/>
              </a:ext>
              <a:ext uri="{C183D7F6-B498-43B3-948B-1728B52AA6E4}">
                <adec:decorative xmlns:adec="http://schemas.microsoft.com/office/drawing/2017/decorative" val="1"/>
              </a:ext>
            </a:extLst>
          </p:cNvPr>
          <p:cNvSpPr/>
          <p:nvPr/>
        </p:nvSpPr>
        <p:spPr bwMode="auto">
          <a:xfrm>
            <a:off x="5452138" y="5279715"/>
            <a:ext cx="498729" cy="498729"/>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6</a:t>
            </a:r>
          </a:p>
        </p:txBody>
      </p:sp>
      <p:sp>
        <p:nvSpPr>
          <p:cNvPr id="17" name="Text Placeholder 6">
            <a:extLst>
              <a:ext uri="{FF2B5EF4-FFF2-40B4-BE49-F238E27FC236}">
                <a16:creationId xmlns:a16="http://schemas.microsoft.com/office/drawing/2014/main" id="{7F7ADD0C-8E03-FC87-C2AD-9ECC1D84F21F}"/>
              </a:ext>
            </a:extLst>
          </p:cNvPr>
          <p:cNvSpPr txBox="1">
            <a:spLocks/>
          </p:cNvSpPr>
          <p:nvPr/>
        </p:nvSpPr>
        <p:spPr>
          <a:xfrm>
            <a:off x="6202896" y="5104706"/>
            <a:ext cx="5017112" cy="848742"/>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500"/>
              </a:spcBef>
              <a:spcAft>
                <a:spcPts val="15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Wrap up</a:t>
            </a:r>
          </a:p>
        </p:txBody>
      </p:sp>
    </p:spTree>
    <p:extLst>
      <p:ext uri="{BB962C8B-B14F-4D97-AF65-F5344CB8AC3E}">
        <p14:creationId xmlns:p14="http://schemas.microsoft.com/office/powerpoint/2010/main" val="2378547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200"/>
                                        <p:tgtEl>
                                          <p:spTgt spid="4">
                                            <p:txEl>
                                              <p:pRg st="0" end="0"/>
                                            </p:txEl>
                                          </p:spTgt>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
                                        <p:tgtEl>
                                          <p:spTgt spid="6"/>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
                                        <p:tgtEl>
                                          <p:spTgt spid="7"/>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200"/>
                                        <p:tgtEl>
                                          <p:spTgt spid="13">
                                            <p:txEl>
                                              <p:pRg st="0" end="0"/>
                                            </p:txEl>
                                          </p:spTgt>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
                                        <p:tgtEl>
                                          <p:spTgt spid="8"/>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200"/>
                                        <p:tgtEl>
                                          <p:spTgt spid="14">
                                            <p:txEl>
                                              <p:pRg st="0" end="0"/>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200"/>
                                        <p:tgtEl>
                                          <p:spTgt spid="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200"/>
                                        <p:tgtEl>
                                          <p:spTgt spid="15">
                                            <p:txEl>
                                              <p:pRg st="0" end="0"/>
                                            </p:txEl>
                                          </p:spTgt>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
                                        <p:tgtEl>
                                          <p:spTgt spid="10"/>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6">
                                            <p:txEl>
                                              <p:pRg st="0" end="0"/>
                                            </p:txEl>
                                          </p:spTgt>
                                        </p:tgtEl>
                                        <p:attrNameLst>
                                          <p:attrName>style.visibility</p:attrName>
                                        </p:attrNameLst>
                                      </p:cBhvr>
                                      <p:to>
                                        <p:strVal val="visible"/>
                                      </p:to>
                                    </p:set>
                                    <p:animEffect transition="in" filter="fade">
                                      <p:cBhvr>
                                        <p:cTn id="37" dur="200"/>
                                        <p:tgtEl>
                                          <p:spTgt spid="16">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00"/>
                                        <p:tgtEl>
                                          <p:spTgt spid="11"/>
                                        </p:tgtEl>
                                      </p:cBhvr>
                                    </p:animEffect>
                                  </p:childTnLst>
                                </p:cTn>
                              </p:par>
                              <p:par>
                                <p:cTn id="41" presetID="10" presetClass="entr" presetSubtype="0" fill="hold" grpId="0" nodeType="withEffect">
                                  <p:stCondLst>
                                    <p:cond delay="700"/>
                                  </p:stCondLst>
                                  <p:childTnLst>
                                    <p:set>
                                      <p:cBhvr>
                                        <p:cTn id="42" dur="1" fill="hold">
                                          <p:stCondLst>
                                            <p:cond delay="0"/>
                                          </p:stCondLst>
                                        </p:cTn>
                                        <p:tgtEl>
                                          <p:spTgt spid="17">
                                            <p:txEl>
                                              <p:pRg st="0" end="0"/>
                                            </p:txEl>
                                          </p:spTgt>
                                        </p:tgtEl>
                                        <p:attrNameLst>
                                          <p:attrName>style.visibility</p:attrName>
                                        </p:attrNameLst>
                                      </p:cBhvr>
                                      <p:to>
                                        <p:strVal val="visible"/>
                                      </p:to>
                                    </p:set>
                                    <p:animEffect transition="in" filter="fade">
                                      <p:cBhvr>
                                        <p:cTn id="43" dur="200"/>
                                        <p:tgtEl>
                                          <p:spTgt spid="17">
                                            <p:txEl>
                                              <p:pRg st="0" end="0"/>
                                            </p:txEl>
                                          </p:spTgt>
                                        </p:tgtEl>
                                      </p:cBhvr>
                                    </p:animEffect>
                                  </p:childTnLst>
                                </p:cTn>
                              </p:par>
                              <p:par>
                                <p:cTn id="44" presetID="2" presetClass="entr" presetSubtype="1" decel="100000" fill="hold" grpId="0" nodeType="with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800" fill="hold"/>
                                        <p:tgtEl>
                                          <p:spTgt spid="2"/>
                                        </p:tgtEl>
                                        <p:attrNameLst>
                                          <p:attrName>ppt_x</p:attrName>
                                        </p:attrNameLst>
                                      </p:cBhvr>
                                      <p:tavLst>
                                        <p:tav tm="0">
                                          <p:val>
                                            <p:strVal val="#ppt_x"/>
                                          </p:val>
                                        </p:tav>
                                        <p:tav tm="100000">
                                          <p:val>
                                            <p:strVal val="#ppt_x"/>
                                          </p:val>
                                        </p:tav>
                                      </p:tavLst>
                                    </p:anim>
                                    <p:anim calcmode="lin" valueType="num">
                                      <p:cBhvr additive="base">
                                        <p:cTn id="47" dur="8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animBg="1"/>
      <p:bldP spid="4" grpId="0" build="allAtOnce"/>
      <p:bldP spid="7" grpId="0" animBg="1"/>
      <p:bldP spid="13" grpId="0" build="allAtOnce"/>
      <p:bldP spid="8" grpId="0" animBg="1"/>
      <p:bldP spid="14" grpId="0" build="allAtOnce"/>
      <p:bldP spid="9" grpId="0" animBg="1"/>
      <p:bldP spid="15" grpId="0" build="allAtOnce"/>
      <p:bldP spid="10" grpId="0" animBg="1"/>
      <p:bldP spid="16" grpId="0" build="allAtOnce"/>
      <p:bldP spid="11" grpId="0" animBg="1"/>
      <p:bldP spid="17"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97953-FB2C-5819-6F65-AAE7FA83BA51}"/>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6DFF930-9A23-0ABC-9966-E9FCC10EADD8}"/>
              </a:ext>
            </a:extLst>
          </p:cNvPr>
          <p:cNvSpPr>
            <a:spLocks noGrp="1"/>
          </p:cNvSpPr>
          <p:nvPr>
            <p:ph type="title"/>
          </p:nvPr>
        </p:nvSpPr>
        <p:spPr>
          <a:xfrm>
            <a:off x="588263" y="457200"/>
            <a:ext cx="11018520" cy="553998"/>
          </a:xfrm>
        </p:spPr>
        <p:txBody>
          <a:bodyPr/>
          <a:lstStyle/>
          <a:p>
            <a:r>
              <a:rPr lang="en-US"/>
              <a:t>Configuring role-based access to Azure OpenAI</a:t>
            </a:r>
          </a:p>
        </p:txBody>
      </p:sp>
      <p:sp>
        <p:nvSpPr>
          <p:cNvPr id="2" name="Text Placeholder 10">
            <a:extLst>
              <a:ext uri="{FF2B5EF4-FFF2-40B4-BE49-F238E27FC236}">
                <a16:creationId xmlns:a16="http://schemas.microsoft.com/office/drawing/2014/main" id="{830FB7FA-7CBF-1FD4-2682-8816708111E3}"/>
              </a:ext>
            </a:extLst>
          </p:cNvPr>
          <p:cNvSpPr txBox="1">
            <a:spLocks/>
          </p:cNvSpPr>
          <p:nvPr/>
        </p:nvSpPr>
        <p:spPr>
          <a:xfrm>
            <a:off x="588264" y="1764772"/>
            <a:ext cx="2499493"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8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Give role-based access control to users or applications</a:t>
            </a:r>
          </a:p>
        </p:txBody>
      </p:sp>
      <p:sp>
        <p:nvSpPr>
          <p:cNvPr id="10" name="Rectangle 9">
            <a:extLst>
              <a:ext uri="{FF2B5EF4-FFF2-40B4-BE49-F238E27FC236}">
                <a16:creationId xmlns:a16="http://schemas.microsoft.com/office/drawing/2014/main" id="{14812236-2D78-104D-9F34-E4CF748C5CD3}"/>
              </a:ext>
              <a:ext uri="{C183D7F6-B498-43B3-948B-1728B52AA6E4}">
                <adec:decorative xmlns:adec="http://schemas.microsoft.com/office/drawing/2017/decorative" val="1"/>
              </a:ext>
            </a:extLst>
          </p:cNvPr>
          <p:cNvSpPr/>
          <p:nvPr/>
        </p:nvSpPr>
        <p:spPr bwMode="auto">
          <a:xfrm>
            <a:off x="3775076" y="1274993"/>
            <a:ext cx="8416924" cy="55830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 Placeholder 8">
            <a:extLst>
              <a:ext uri="{FF2B5EF4-FFF2-40B4-BE49-F238E27FC236}">
                <a16:creationId xmlns:a16="http://schemas.microsoft.com/office/drawing/2014/main" id="{050D8C49-C335-B188-CD6A-5334D9FC9538}"/>
              </a:ext>
              <a:ext uri="{C183D7F6-B498-43B3-948B-1728B52AA6E4}">
                <adec:decorative xmlns:adec="http://schemas.microsoft.com/office/drawing/2017/decorative" val="1"/>
              </a:ext>
            </a:extLst>
          </p:cNvPr>
          <p:cNvSpPr txBox="1">
            <a:spLocks/>
          </p:cNvSpPr>
          <p:nvPr/>
        </p:nvSpPr>
        <p:spPr>
          <a:xfrm>
            <a:off x="3775076" y="1274993"/>
            <a:ext cx="2174876" cy="363048"/>
          </a:xfrm>
          <a:prstGeom prst="rect">
            <a:avLst/>
          </a:prstGeom>
          <a:gradFill flip="none" rotWithShape="1">
            <a:gsLst>
              <a:gs pos="0">
                <a:srgbClr val="000000"/>
              </a:gs>
              <a:gs pos="99000">
                <a:srgbClr val="000000"/>
              </a:gs>
              <a:gs pos="99000">
                <a:srgbClr val="0A6BBA"/>
              </a:gs>
            </a:gsLst>
            <a:lin ang="10800000" scaled="1"/>
            <a:tileRect/>
          </a:gradFill>
        </p:spPr>
        <p:txBody>
          <a:bodyPr vert="horz" wrap="square" lIns="365760" tIns="27432" rIns="0" bIns="27432"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solidFill>
                  <a:srgbClr val="FFFFFF"/>
                </a:soli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Bicep</a:t>
            </a:r>
          </a:p>
        </p:txBody>
      </p:sp>
      <p:sp>
        <p:nvSpPr>
          <p:cNvPr id="3" name="Text Placeholder 7">
            <a:extLst>
              <a:ext uri="{FF2B5EF4-FFF2-40B4-BE49-F238E27FC236}">
                <a16:creationId xmlns:a16="http://schemas.microsoft.com/office/drawing/2014/main" id="{B2A8D0C9-8293-2679-C0A2-A7B0CB5EE555}"/>
              </a:ext>
              <a:ext uri="{C183D7F6-B498-43B3-948B-1728B52AA6E4}">
                <adec:decorative xmlns:adec="http://schemas.microsoft.com/office/drawing/2017/decorative" val="1"/>
              </a:ext>
            </a:extLst>
          </p:cNvPr>
          <p:cNvSpPr txBox="1">
            <a:spLocks/>
          </p:cNvSpPr>
          <p:nvPr/>
        </p:nvSpPr>
        <p:spPr>
          <a:xfrm>
            <a:off x="4065588" y="1764772"/>
            <a:ext cx="7791450" cy="4882784"/>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 Cognitive Services OpenAI User</a:t>
            </a:r>
            <a:endParaRPr kumimoji="0" lang="en-US" sz="1800" b="0" i="0" u="none" strike="noStrike" kern="1200" cap="none" spc="0" normalizeH="0" baseline="0" noProof="0">
              <a:ln>
                <a:noFill/>
              </a:ln>
              <a:solidFill>
                <a:srgbClr val="AF00DB"/>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err="1">
                <a:ln>
                  <a:noFill/>
                </a:ln>
                <a:solidFill>
                  <a:srgbClr val="AF00DB"/>
                </a:solidFill>
                <a:effectLst/>
                <a:uLnTx/>
                <a:uFillTx/>
                <a:latin typeface="Consolas" panose="020B0609020204030204" pitchFamily="49" charset="0"/>
                <a:ea typeface="+mn-ea"/>
                <a:cs typeface="Consolas" panose="020B0609020204030204" pitchFamily="49" charset="0"/>
              </a:rPr>
              <a:t>roleDefinitionId</a:t>
            </a:r>
            <a:r>
              <a:rPr kumimoji="0" lang="en-US" sz="1800" b="0" i="0" u="none" strike="noStrike" kern="1200" cap="none" spc="0" normalizeH="0" baseline="0" noProof="0">
                <a:ln>
                  <a:noFill/>
                </a:ln>
                <a:solidFill>
                  <a:srgbClr val="AF00DB"/>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'5e0bd9bd-7b93-4f28-af87-19fc36ad61bd'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AF00DB"/>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AF00DB"/>
                </a:solidFill>
                <a:effectLst/>
                <a:uLnTx/>
                <a:uFillTx/>
                <a:latin typeface="Consolas" panose="020B0609020204030204" pitchFamily="49" charset="0"/>
                <a:ea typeface="+mn-ea"/>
                <a:cs typeface="Consolas" panose="020B0609020204030204" pitchFamily="49" charset="0"/>
              </a:rPr>
              <a:t>resource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1080"/>
                </a:solidFill>
                <a:effectLst/>
                <a:uLnTx/>
                <a:uFillTx/>
                <a:latin typeface="Consolas" panose="020B0609020204030204" pitchFamily="49" charset="0"/>
                <a:ea typeface="+mn-ea"/>
                <a:cs typeface="Consolas" panose="020B0609020204030204" pitchFamily="49" charset="0"/>
              </a:rPr>
              <a:t>role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Consolas" panose="020B0609020204030204" pitchFamily="49" charset="0"/>
              </a:rPr>
              <a:t>Microsoft.Authorization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Consolas" panose="020B0609020204030204" pitchFamily="49" charset="0"/>
              </a:rPr>
              <a:t>roleAssignments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267F99"/>
                </a:solidFill>
                <a:effectLst/>
                <a:uLnTx/>
                <a:uFillTx/>
                <a:latin typeface="Consolas" panose="020B0609020204030204" pitchFamily="49" charset="0"/>
                <a:ea typeface="+mn-ea"/>
                <a:cs typeface="Consolas" panose="020B0609020204030204" pitchFamily="49" charset="0"/>
              </a:rPr>
              <a:t>name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795E26"/>
                </a:solidFill>
                <a:effectLst/>
                <a:uLnTx/>
                <a:uFillTx/>
                <a:latin typeface="Consolas" panose="020B0609020204030204" pitchFamily="49" charset="0"/>
                <a:ea typeface="+mn-ea"/>
                <a:cs typeface="Consolas" panose="020B0609020204030204" pitchFamily="49" charset="0"/>
              </a:rPr>
              <a:t>guid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795E26"/>
                </a:solidFill>
                <a:effectLst/>
                <a:uLnTx/>
                <a:uFillTx/>
                <a:latin typeface="Consolas" panose="020B0609020204030204" pitchFamily="49" charset="0"/>
                <a:ea typeface="+mn-ea"/>
                <a:cs typeface="Consolas" panose="020B0609020204030204" pitchFamily="49" charset="0"/>
              </a:rPr>
              <a:t>subscription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001080"/>
                </a:solidFill>
                <a:effectLst/>
                <a:uLnTx/>
                <a:uFillTx/>
                <a:latin typeface="Consolas" panose="020B0609020204030204" pitchFamily="49" charset="0"/>
                <a:ea typeface="+mn-ea"/>
                <a:cs typeface="Consolas" panose="020B0609020204030204" pitchFamily="49" charset="0"/>
              </a:rPr>
              <a:t>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795E26"/>
                </a:solidFill>
                <a:effectLst/>
                <a:uLnTx/>
                <a:uFillTx/>
                <a:latin typeface="Consolas" panose="020B0609020204030204" pitchFamily="49" charset="0"/>
                <a:ea typeface="+mn-ea"/>
                <a:cs typeface="Consolas" panose="020B0609020204030204" pitchFamily="49" charset="0"/>
              </a:rPr>
              <a:t>resourceGroup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001080"/>
                </a:solidFill>
                <a:effectLst/>
                <a:uLnTx/>
                <a:uFillTx/>
                <a:latin typeface="Consolas" panose="020B0609020204030204" pitchFamily="49" charset="0"/>
                <a:ea typeface="+mn-ea"/>
                <a:cs typeface="Consolas" panose="020B0609020204030204" pitchFamily="49" charset="0"/>
              </a:rPr>
              <a:t>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principalId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roleDefinitionId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267F99"/>
                </a:solidFill>
                <a:effectLst/>
                <a:uLnTx/>
                <a:uFillTx/>
                <a:latin typeface="Consolas" panose="020B0609020204030204" pitchFamily="49" charset="0"/>
                <a:ea typeface="+mn-ea"/>
                <a:cs typeface="Consolas" panose="020B0609020204030204" pitchFamily="49" charset="0"/>
              </a:rPr>
              <a:t>properties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267F99"/>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267F99"/>
                </a:solidFill>
                <a:effectLst/>
                <a:uLnTx/>
                <a:uFillTx/>
                <a:latin typeface="Consolas" panose="020B0609020204030204" pitchFamily="49" charset="0"/>
                <a:ea typeface="+mn-ea"/>
                <a:cs typeface="Consolas" panose="020B0609020204030204" pitchFamily="49" charset="0"/>
              </a:rPr>
              <a:t>principalId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appIdentityId</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267F99"/>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267F99"/>
                </a:solidFill>
                <a:effectLst/>
                <a:uLnTx/>
                <a:uFillTx/>
                <a:latin typeface="Consolas" panose="020B0609020204030204" pitchFamily="49" charset="0"/>
                <a:ea typeface="+mn-ea"/>
                <a:cs typeface="Consolas" panose="020B0609020204030204" pitchFamily="49" charset="0"/>
              </a:rPr>
              <a:t>principalType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Consolas" panose="020B0609020204030204" pitchFamily="49" charset="0"/>
              </a:rPr>
              <a:t>ServicePrincipal</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267F99"/>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267F99"/>
                </a:solidFill>
                <a:effectLst/>
                <a:uLnTx/>
                <a:uFillTx/>
                <a:latin typeface="Consolas" panose="020B0609020204030204" pitchFamily="49" charset="0"/>
                <a:ea typeface="+mn-ea"/>
                <a:cs typeface="Consolas" panose="020B0609020204030204" pitchFamily="49" charset="0"/>
              </a:rPr>
              <a:t>roleDefinitionId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795E26"/>
                </a:solidFill>
                <a:effectLst/>
                <a:uLnTx/>
                <a:uFillTx/>
                <a:latin typeface="Consolas" panose="020B0609020204030204" pitchFamily="49" charset="0"/>
                <a:ea typeface="+mn-ea"/>
                <a:cs typeface="Consolas" panose="020B0609020204030204" pitchFamily="49" charset="0"/>
              </a:rPr>
              <a:t>resourceId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Consolas" panose="020B0609020204030204" pitchFamily="49" charset="0"/>
              </a:rPr>
              <a:t>Microsoft.Authorization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Consolas" panose="020B0609020204030204" pitchFamily="49" charset="0"/>
              </a:rPr>
              <a:t>roleDefinitions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roleDefinitionId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p:txBody>
      </p:sp>
      <p:sp>
        <p:nvSpPr>
          <p:cNvPr id="6" name="TextBox 5">
            <a:extLst>
              <a:ext uri="{FF2B5EF4-FFF2-40B4-BE49-F238E27FC236}">
                <a16:creationId xmlns:a16="http://schemas.microsoft.com/office/drawing/2014/main" id="{BCA15A85-F2A0-E315-62C9-3710A0E2730F}"/>
              </a:ext>
            </a:extLst>
          </p:cNvPr>
          <p:cNvSpPr txBox="1"/>
          <p:nvPr/>
        </p:nvSpPr>
        <p:spPr>
          <a:xfrm>
            <a:off x="452339" y="4087269"/>
            <a:ext cx="2960786"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8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Use managed identities for deployed apps</a:t>
            </a:r>
          </a:p>
        </p:txBody>
      </p:sp>
      <p:cxnSp>
        <p:nvCxnSpPr>
          <p:cNvPr id="7" name="Straight Arrow Connector 6" descr="Black line arrow">
            <a:extLst>
              <a:ext uri="{FF2B5EF4-FFF2-40B4-BE49-F238E27FC236}">
                <a16:creationId xmlns:a16="http://schemas.microsoft.com/office/drawing/2014/main" id="{4C293CE9-088A-29AC-EE9D-04065A89DD85}"/>
              </a:ext>
              <a:ext uri="{C183D7F6-B498-43B3-948B-1728B52AA6E4}">
                <adec:decorative xmlns:adec="http://schemas.microsoft.com/office/drawing/2017/decorative" val="0"/>
              </a:ext>
            </a:extLst>
          </p:cNvPr>
          <p:cNvCxnSpPr>
            <a:cxnSpLocks/>
            <a:stCxn id="6" idx="3"/>
          </p:cNvCxnSpPr>
          <p:nvPr/>
        </p:nvCxnSpPr>
        <p:spPr>
          <a:xfrm>
            <a:off x="3413125" y="4441212"/>
            <a:ext cx="1134270" cy="0"/>
          </a:xfrm>
          <a:prstGeom prst="straightConnector1">
            <a:avLst/>
          </a:prstGeom>
          <a:ln w="19050" cap="flat">
            <a:solidFill>
              <a:srgbClr val="0078D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 name="Rectangle: Rounded Corners 3" descr="Circle around code:&#10;principalId: appIdentityId&#10;principalType: ‘ServicePrincipal’">
            <a:extLst>
              <a:ext uri="{FF2B5EF4-FFF2-40B4-BE49-F238E27FC236}">
                <a16:creationId xmlns:a16="http://schemas.microsoft.com/office/drawing/2014/main" id="{C7B6D40C-278C-CDFE-BEBB-41CAA175E085}"/>
              </a:ext>
            </a:extLst>
          </p:cNvPr>
          <p:cNvSpPr/>
          <p:nvPr/>
        </p:nvSpPr>
        <p:spPr bwMode="auto">
          <a:xfrm>
            <a:off x="4547395" y="4124686"/>
            <a:ext cx="4495800" cy="633053"/>
          </a:xfrm>
          <a:prstGeom prst="roundRect">
            <a:avLst>
              <a:gd name="adj" fmla="val 30409"/>
            </a:avLst>
          </a:prstGeom>
          <a:ln w="19050" cap="rnd">
            <a:gradFill flip="none" rotWithShape="1">
              <a:gsLst>
                <a:gs pos="0">
                  <a:srgbClr val="7656AD"/>
                </a:gs>
                <a:gs pos="89000">
                  <a:srgbClr val="0A6BBA"/>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BBE0EFDC-B9CF-7799-4D4F-6D348ADF9F3A}"/>
              </a:ext>
            </a:extLst>
          </p:cNvPr>
          <p:cNvSpPr txBox="1"/>
          <p:nvPr/>
        </p:nvSpPr>
        <p:spPr>
          <a:xfrm>
            <a:off x="452339" y="5227575"/>
            <a:ext cx="2960786" cy="707886"/>
          </a:xfrm>
          <a:prstGeom prst="rect">
            <a:avLst/>
          </a:prstGeom>
          <a:noFill/>
        </p:spPr>
        <p:txBody>
          <a:bodyPr wrap="square">
            <a:spAutoFit/>
          </a:bodyPr>
          <a:lstStyle/>
          <a:p>
            <a:pPr marL="0" marR="0" lvl="0" indent="0" algn="l" defTabSz="914367" rtl="0" eaLnBrk="1" fontAlgn="auto" latinLnBrk="0" hangingPunct="1">
              <a:lnSpc>
                <a:spcPct val="100000"/>
              </a:lnSpc>
              <a:spcBef>
                <a:spcPts val="600"/>
              </a:spcBef>
              <a:spcAft>
                <a:spcPts val="8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Use built-in roles with desired permissions</a:t>
            </a:r>
          </a:p>
        </p:txBody>
      </p:sp>
      <p:cxnSp>
        <p:nvCxnSpPr>
          <p:cNvPr id="15" name="Straight Arrow Connector 14" descr="Black line arrow">
            <a:extLst>
              <a:ext uri="{FF2B5EF4-FFF2-40B4-BE49-F238E27FC236}">
                <a16:creationId xmlns:a16="http://schemas.microsoft.com/office/drawing/2014/main" id="{08CD5E04-14B1-3312-AB12-6362E05D2B61}"/>
              </a:ext>
              <a:ext uri="{C183D7F6-B498-43B3-948B-1728B52AA6E4}">
                <adec:decorative xmlns:adec="http://schemas.microsoft.com/office/drawing/2017/decorative" val="0"/>
              </a:ext>
            </a:extLst>
          </p:cNvPr>
          <p:cNvCxnSpPr>
            <a:cxnSpLocks/>
          </p:cNvCxnSpPr>
          <p:nvPr/>
        </p:nvCxnSpPr>
        <p:spPr>
          <a:xfrm>
            <a:off x="3413125" y="5581518"/>
            <a:ext cx="1134270" cy="0"/>
          </a:xfrm>
          <a:prstGeom prst="straightConnector1">
            <a:avLst/>
          </a:prstGeom>
          <a:ln w="19050" cap="flat">
            <a:solidFill>
              <a:srgbClr val="0078D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5" name="Rectangle: Rounded Corners 4" descr="Circle around code:&#10;roleDefinitionId)">
            <a:extLst>
              <a:ext uri="{FF2B5EF4-FFF2-40B4-BE49-F238E27FC236}">
                <a16:creationId xmlns:a16="http://schemas.microsoft.com/office/drawing/2014/main" id="{9F12FC81-2A01-AF70-028B-BD922F3BFD9C}"/>
              </a:ext>
            </a:extLst>
          </p:cNvPr>
          <p:cNvSpPr/>
          <p:nvPr/>
        </p:nvSpPr>
        <p:spPr bwMode="auto">
          <a:xfrm>
            <a:off x="4547395" y="5386122"/>
            <a:ext cx="2805113" cy="390792"/>
          </a:xfrm>
          <a:prstGeom prst="roundRect">
            <a:avLst>
              <a:gd name="adj" fmla="val 44334"/>
            </a:avLst>
          </a:prstGeom>
          <a:ln w="19050" cap="rnd">
            <a:gradFill flip="none" rotWithShape="1">
              <a:gsLst>
                <a:gs pos="0">
                  <a:srgbClr val="7656AD"/>
                </a:gs>
                <a:gs pos="89000">
                  <a:srgbClr val="0A6BBA"/>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894352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
                                        <p:tgtEl>
                                          <p:spTgt spid="8"/>
                                        </p:tgtEl>
                                      </p:cBhvr>
                                    </p:animEffect>
                                  </p:childTnLst>
                                </p:cTn>
                              </p:par>
                            </p:childTnLst>
                          </p:cTn>
                        </p:par>
                        <p:par>
                          <p:cTn id="17" fill="hold">
                            <p:stCondLst>
                              <p:cond delay="4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00"/>
                                        <p:tgtEl>
                                          <p:spTgt spid="2"/>
                                        </p:tgtEl>
                                      </p:cBhvr>
                                    </p:animEffect>
                                  </p:childTnLst>
                                </p:cTn>
                              </p:par>
                              <p:par>
                                <p:cTn id="21" presetID="42" presetClass="path" presetSubtype="0" decel="100000" fill="hold" grpId="1" nodeType="withEffect">
                                  <p:stCondLst>
                                    <p:cond delay="0"/>
                                  </p:stCondLst>
                                  <p:childTnLst>
                                    <p:animMotion origin="layout" path="M -1.25E-6 0.03889 L -1.25E-6 2.96296E-6 " pathEditMode="relative" rAng="0" ptsTypes="AA">
                                      <p:cBhvr>
                                        <p:cTn id="22" dur="500" fill="hold"/>
                                        <p:tgtEl>
                                          <p:spTgt spid="2"/>
                                        </p:tgtEl>
                                        <p:attrNameLst>
                                          <p:attrName>ppt_x</p:attrName>
                                          <p:attrName>ppt_y</p:attrName>
                                        </p:attrNameLst>
                                      </p:cBhvr>
                                      <p:rCtr x="0" y="-1944"/>
                                    </p:animMotion>
                                  </p:childTnLst>
                                </p:cTn>
                              </p:par>
                            </p:childTnLst>
                          </p:cTn>
                        </p:par>
                        <p:par>
                          <p:cTn id="23" fill="hold">
                            <p:stCondLst>
                              <p:cond delay="9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
                                        <p:tgtEl>
                                          <p:spTgt spid="6"/>
                                        </p:tgtEl>
                                      </p:cBhvr>
                                    </p:animEffect>
                                  </p:childTnLst>
                                </p:cTn>
                              </p:par>
                              <p:par>
                                <p:cTn id="27" presetID="42" presetClass="path" presetSubtype="0" decel="100000" fill="hold" grpId="1" nodeType="withEffect">
                                  <p:stCondLst>
                                    <p:cond delay="0"/>
                                  </p:stCondLst>
                                  <p:childTnLst>
                                    <p:animMotion origin="layout" path="M -2.08333E-6 0.03889 L -2.08333E-6 2.59259E-6 " pathEditMode="relative" rAng="0" ptsTypes="AA">
                                      <p:cBhvr>
                                        <p:cTn id="28" dur="500" fill="hold"/>
                                        <p:tgtEl>
                                          <p:spTgt spid="6"/>
                                        </p:tgtEl>
                                        <p:attrNameLst>
                                          <p:attrName>ppt_x</p:attrName>
                                          <p:attrName>ppt_y</p:attrName>
                                        </p:attrNameLst>
                                      </p:cBhvr>
                                      <p:rCtr x="0" y="-1944"/>
                                    </p:animMotion>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
                                        <p:tgtEl>
                                          <p:spTgt spid="7"/>
                                        </p:tgtEl>
                                      </p:cBhvr>
                                    </p:animEffect>
                                  </p:childTnLst>
                                </p:cTn>
                              </p:par>
                              <p:par>
                                <p:cTn id="32" presetID="42" presetClass="path" presetSubtype="0" decel="100000" fill="hold" nodeType="withEffect">
                                  <p:stCondLst>
                                    <p:cond delay="0"/>
                                  </p:stCondLst>
                                  <p:childTnLst>
                                    <p:animMotion origin="layout" path="M -2.08333E-6 0.03889 L -2.08333E-6 2.59259E-6 " pathEditMode="relative" rAng="0" ptsTypes="AA">
                                      <p:cBhvr>
                                        <p:cTn id="33" dur="500" fill="hold"/>
                                        <p:tgtEl>
                                          <p:spTgt spid="7"/>
                                        </p:tgtEl>
                                        <p:attrNameLst>
                                          <p:attrName>ppt_x</p:attrName>
                                          <p:attrName>ppt_y</p:attrName>
                                        </p:attrNameLst>
                                      </p:cBhvr>
                                      <p:rCtr x="0" y="-1944"/>
                                    </p:animMotion>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200"/>
                                        <p:tgtEl>
                                          <p:spTgt spid="4"/>
                                        </p:tgtEl>
                                      </p:cBhvr>
                                    </p:animEffect>
                                  </p:childTnLst>
                                </p:cTn>
                              </p:par>
                              <p:par>
                                <p:cTn id="37" presetID="42" presetClass="path" presetSubtype="0" decel="100000" fill="hold" grpId="1" nodeType="withEffect">
                                  <p:stCondLst>
                                    <p:cond delay="0"/>
                                  </p:stCondLst>
                                  <p:childTnLst>
                                    <p:animMotion origin="layout" path="M -2.08333E-6 0.03889 L -2.08333E-6 2.59259E-6 " pathEditMode="relative" rAng="0" ptsTypes="AA">
                                      <p:cBhvr>
                                        <p:cTn id="38" dur="500" fill="hold"/>
                                        <p:tgtEl>
                                          <p:spTgt spid="4"/>
                                        </p:tgtEl>
                                        <p:attrNameLst>
                                          <p:attrName>ppt_x</p:attrName>
                                          <p:attrName>ppt_y</p:attrName>
                                        </p:attrNameLst>
                                      </p:cBhvr>
                                      <p:rCtr x="0" y="-1944"/>
                                    </p:animMotion>
                                  </p:childTnLst>
                                </p:cTn>
                              </p:par>
                            </p:childTnLst>
                          </p:cTn>
                        </p:par>
                        <p:par>
                          <p:cTn id="39" fill="hold">
                            <p:stCondLst>
                              <p:cond delay="1400"/>
                            </p:stCondLst>
                            <p:childTnLst>
                              <p:par>
                                <p:cTn id="40" presetID="10"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
                                        <p:tgtEl>
                                          <p:spTgt spid="16"/>
                                        </p:tgtEl>
                                      </p:cBhvr>
                                    </p:animEffect>
                                  </p:childTnLst>
                                </p:cTn>
                              </p:par>
                              <p:par>
                                <p:cTn id="43" presetID="42" presetClass="path" presetSubtype="0" decel="100000" fill="hold" grpId="1" nodeType="withEffect">
                                  <p:stCondLst>
                                    <p:cond delay="0"/>
                                  </p:stCondLst>
                                  <p:childTnLst>
                                    <p:animMotion origin="layout" path="M -2.08333E-6 0.03889 L -2.08333E-6 2.59259E-6 " pathEditMode="relative" rAng="0" ptsTypes="AA">
                                      <p:cBhvr>
                                        <p:cTn id="44" dur="500" fill="hold"/>
                                        <p:tgtEl>
                                          <p:spTgt spid="16"/>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00"/>
                                        <p:tgtEl>
                                          <p:spTgt spid="15"/>
                                        </p:tgtEl>
                                      </p:cBhvr>
                                    </p:animEffect>
                                  </p:childTnLst>
                                </p:cTn>
                              </p:par>
                              <p:par>
                                <p:cTn id="48" presetID="42" presetClass="path" presetSubtype="0" decel="100000" fill="hold" nodeType="withEffect">
                                  <p:stCondLst>
                                    <p:cond delay="0"/>
                                  </p:stCondLst>
                                  <p:childTnLst>
                                    <p:animMotion origin="layout" path="M -2.08333E-6 0.03889 L -2.08333E-6 2.59259E-6 " pathEditMode="relative" rAng="0" ptsTypes="AA">
                                      <p:cBhvr>
                                        <p:cTn id="49" dur="500" fill="hold"/>
                                        <p:tgtEl>
                                          <p:spTgt spid="15"/>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200"/>
                                        <p:tgtEl>
                                          <p:spTgt spid="5"/>
                                        </p:tgtEl>
                                      </p:cBhvr>
                                    </p:animEffect>
                                  </p:childTnLst>
                                </p:cTn>
                              </p:par>
                              <p:par>
                                <p:cTn id="53" presetID="42" presetClass="path" presetSubtype="0" decel="100000" fill="hold" grpId="1" nodeType="withEffect">
                                  <p:stCondLst>
                                    <p:cond delay="0"/>
                                  </p:stCondLst>
                                  <p:childTnLst>
                                    <p:animMotion origin="layout" path="M -2.08333E-6 0.03889 L -2.08333E-6 2.59259E-6 " pathEditMode="relative" rAng="0" ptsTypes="AA">
                                      <p:cBhvr>
                                        <p:cTn id="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P spid="2" grpId="1"/>
      <p:bldP spid="10" grpId="0" animBg="1"/>
      <p:bldP spid="8" grpId="0" animBg="1"/>
      <p:bldP spid="3" grpId="0"/>
      <p:bldP spid="6" grpId="0"/>
      <p:bldP spid="6" grpId="1"/>
      <p:bldP spid="4" grpId="0" animBg="1"/>
      <p:bldP spid="4" grpId="1" animBg="1"/>
      <p:bldP spid="16" grpId="0"/>
      <p:bldP spid="16" grpId="1"/>
      <p:bldP spid="5" grpId="0" animBg="1"/>
      <p:bldP spid="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8A76D-433F-8A50-54B6-313A49BB428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CEEAB856-2A7F-6474-CE69-DE519233CE3A}"/>
              </a:ext>
            </a:extLst>
          </p:cNvPr>
          <p:cNvSpPr>
            <a:spLocks noGrp="1"/>
          </p:cNvSpPr>
          <p:nvPr>
            <p:ph type="title"/>
          </p:nvPr>
        </p:nvSpPr>
        <p:spPr>
          <a:xfrm>
            <a:off x="588263" y="457200"/>
            <a:ext cx="11018520" cy="553998"/>
          </a:xfrm>
        </p:spPr>
        <p:txBody>
          <a:bodyPr/>
          <a:lstStyle/>
          <a:p>
            <a:r>
              <a:rPr lang="en-US"/>
              <a:t>Connecting to Azure OpenAI with app credential</a:t>
            </a:r>
          </a:p>
        </p:txBody>
      </p:sp>
      <p:sp>
        <p:nvSpPr>
          <p:cNvPr id="2" name="Text Placeholder 10">
            <a:extLst>
              <a:ext uri="{FF2B5EF4-FFF2-40B4-BE49-F238E27FC236}">
                <a16:creationId xmlns:a16="http://schemas.microsoft.com/office/drawing/2014/main" id="{39B7B1F3-FDB9-7CFB-81BC-7A79EC010D84}"/>
              </a:ext>
            </a:extLst>
          </p:cNvPr>
          <p:cNvSpPr txBox="1">
            <a:spLocks/>
          </p:cNvSpPr>
          <p:nvPr/>
        </p:nvSpPr>
        <p:spPr>
          <a:xfrm>
            <a:off x="588263" y="1765787"/>
            <a:ext cx="2824862" cy="276998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 the Azure Identity SDK to get a credential</a:t>
            </a:r>
          </a:p>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Pass a credential or token provider to the OpenAI SDK</a:t>
            </a:r>
          </a:p>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Token refresh is taken care of for you!</a:t>
            </a:r>
          </a:p>
        </p:txBody>
      </p:sp>
      <p:grpSp>
        <p:nvGrpSpPr>
          <p:cNvPr id="21" name="Group 20">
            <a:extLst>
              <a:ext uri="{FF2B5EF4-FFF2-40B4-BE49-F238E27FC236}">
                <a16:creationId xmlns:a16="http://schemas.microsoft.com/office/drawing/2014/main" id="{ACB033F0-E790-F8E7-C989-BA42CF412049}"/>
              </a:ext>
              <a:ext uri="{C183D7F6-B498-43B3-948B-1728B52AA6E4}">
                <adec:decorative xmlns:adec="http://schemas.microsoft.com/office/drawing/2017/decorative" val="1"/>
              </a:ext>
            </a:extLst>
          </p:cNvPr>
          <p:cNvGrpSpPr/>
          <p:nvPr/>
        </p:nvGrpSpPr>
        <p:grpSpPr>
          <a:xfrm>
            <a:off x="588263" y="2528315"/>
            <a:ext cx="2713737" cy="1231900"/>
            <a:chOff x="588263" y="2527300"/>
            <a:chExt cx="2713737" cy="1231900"/>
          </a:xfrm>
        </p:grpSpPr>
        <p:cxnSp>
          <p:nvCxnSpPr>
            <p:cNvPr id="11" name="Straight Connector 10">
              <a:extLst>
                <a:ext uri="{FF2B5EF4-FFF2-40B4-BE49-F238E27FC236}">
                  <a16:creationId xmlns:a16="http://schemas.microsoft.com/office/drawing/2014/main" id="{3F4B7D29-E21D-A326-F297-D54FB9A72850}"/>
                </a:ext>
              </a:extLst>
            </p:cNvPr>
            <p:cNvCxnSpPr/>
            <p:nvPr/>
          </p:nvCxnSpPr>
          <p:spPr>
            <a:xfrm>
              <a:off x="588263" y="2527300"/>
              <a:ext cx="2713737"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017E73-11DB-3D40-1D76-FAB1AB8D95B3}"/>
                </a:ext>
              </a:extLst>
            </p:cNvPr>
            <p:cNvCxnSpPr/>
            <p:nvPr/>
          </p:nvCxnSpPr>
          <p:spPr>
            <a:xfrm>
              <a:off x="588263" y="3759200"/>
              <a:ext cx="2713737"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C401704C-3493-C515-B093-D3567CAD9F25}"/>
              </a:ext>
              <a:ext uri="{C183D7F6-B498-43B3-948B-1728B52AA6E4}">
                <adec:decorative xmlns:adec="http://schemas.microsoft.com/office/drawing/2017/decorative" val="1"/>
              </a:ext>
            </a:extLst>
          </p:cNvPr>
          <p:cNvSpPr/>
          <p:nvPr/>
        </p:nvSpPr>
        <p:spPr bwMode="auto">
          <a:xfrm>
            <a:off x="3775076" y="1274993"/>
            <a:ext cx="8416924" cy="15215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 Placeholder 8">
            <a:extLst>
              <a:ext uri="{FF2B5EF4-FFF2-40B4-BE49-F238E27FC236}">
                <a16:creationId xmlns:a16="http://schemas.microsoft.com/office/drawing/2014/main" id="{59E9D062-C459-A818-16A8-602DDEBE5A67}"/>
              </a:ext>
              <a:ext uri="{C183D7F6-B498-43B3-948B-1728B52AA6E4}">
                <adec:decorative xmlns:adec="http://schemas.microsoft.com/office/drawing/2017/decorative" val="1"/>
              </a:ext>
            </a:extLst>
          </p:cNvPr>
          <p:cNvSpPr txBox="1">
            <a:spLocks/>
          </p:cNvSpPr>
          <p:nvPr/>
        </p:nvSpPr>
        <p:spPr>
          <a:xfrm>
            <a:off x="3775076" y="1274993"/>
            <a:ext cx="2174876" cy="363048"/>
          </a:xfrm>
          <a:prstGeom prst="rect">
            <a:avLst/>
          </a:prstGeom>
          <a:gradFill flip="none" rotWithShape="1">
            <a:gsLst>
              <a:gs pos="0">
                <a:srgbClr val="000000"/>
              </a:gs>
              <a:gs pos="99000">
                <a:srgbClr val="000000"/>
              </a:gs>
              <a:gs pos="99000">
                <a:srgbClr val="0A6BBA"/>
              </a:gs>
            </a:gsLst>
            <a:lin ang="10800000" scaled="1"/>
            <a:tileRect/>
          </a:gradFill>
        </p:spPr>
        <p:txBody>
          <a:bodyPr vert="horz" wrap="square" lIns="365760" tIns="27432" rIns="0" bIns="27432"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solidFill>
                  <a:srgbClr val="FFFFFF"/>
                </a:soli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.NET</a:t>
            </a:r>
          </a:p>
        </p:txBody>
      </p:sp>
      <p:sp>
        <p:nvSpPr>
          <p:cNvPr id="13" name="TextBox 12">
            <a:extLst>
              <a:ext uri="{FF2B5EF4-FFF2-40B4-BE49-F238E27FC236}">
                <a16:creationId xmlns:a16="http://schemas.microsoft.com/office/drawing/2014/main" id="{051FC274-FC8D-DAB4-73B8-12C04C204874}"/>
              </a:ext>
              <a:ext uri="{C183D7F6-B498-43B3-948B-1728B52AA6E4}">
                <adec:decorative xmlns:adec="http://schemas.microsoft.com/office/drawing/2017/decorative" val="1"/>
              </a:ext>
            </a:extLst>
          </p:cNvPr>
          <p:cNvSpPr txBox="1"/>
          <p:nvPr/>
        </p:nvSpPr>
        <p:spPr>
          <a:xfrm>
            <a:off x="4065588" y="1765787"/>
            <a:ext cx="7802272" cy="863570"/>
          </a:xfrm>
          <a:prstGeom prst="rect">
            <a:avLst/>
          </a:prstGeom>
          <a:noFill/>
        </p:spPr>
        <p:txBody>
          <a:bodyPr wrap="square">
            <a:spAutoFit/>
          </a:bodyPr>
          <a:lstStyle/>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OpenAIClient</a:t>
            </a: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client </a:t>
            </a:r>
            <a:r>
              <a:rPr kumimoji="0" lang="en-US" sz="2000" b="0" i="0" u="none" strike="noStrike" kern="1200" cap="none" spc="0" normalizeH="0" baseline="0" noProof="0">
                <a:ln>
                  <a:noFill/>
                </a:ln>
                <a:solidFill>
                  <a:srgbClr val="7C4DFF"/>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a:ln>
                  <a:noFill/>
                </a:ln>
                <a:solidFill>
                  <a:srgbClr val="7C4DFF"/>
                </a:solidFill>
                <a:effectLst/>
                <a:uLnTx/>
                <a:uFillTx/>
                <a:latin typeface="Consolas" panose="020B0609020204030204" pitchFamily="49" charset="0"/>
                <a:ea typeface="+mn-ea"/>
                <a:cs typeface="Consolas" panose="020B0609020204030204" pitchFamily="49" charset="0"/>
              </a:rPr>
              <a:t>new</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endPar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a:ln>
                  <a:noFill/>
                </a:ln>
                <a:solidFill>
                  <a:srgbClr val="7C4DFF"/>
                </a:solidFill>
                <a:effectLst/>
                <a:uLnTx/>
                <a:uFillTx/>
                <a:latin typeface="Consolas" panose="020B0609020204030204" pitchFamily="49" charset="0"/>
                <a:ea typeface="+mn-ea"/>
                <a:cs typeface="Consolas" panose="020B0609020204030204" pitchFamily="49" charset="0"/>
              </a:rPr>
              <a:t>new</a:t>
            </a: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a:ln>
                  <a:noFill/>
                </a:ln>
                <a:solidFill>
                  <a:srgbClr val="165AC6"/>
                </a:solidFill>
                <a:effectLst/>
                <a:uLnTx/>
                <a:uFillTx/>
                <a:latin typeface="Consolas" panose="020B0609020204030204" pitchFamily="49" charset="0"/>
                <a:ea typeface="+mn-ea"/>
                <a:cs typeface="Consolas" panose="020B0609020204030204" pitchFamily="49" charset="0"/>
              </a:rPr>
              <a:t>Uri</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err="1">
                <a:ln>
                  <a:noFill/>
                </a:ln>
                <a:solidFill>
                  <a:srgbClr val="165AC6"/>
                </a:solidFill>
                <a:effectLst/>
                <a:uLnTx/>
                <a:uFillTx/>
                <a:latin typeface="Consolas" panose="020B0609020204030204" pitchFamily="49" charset="0"/>
                <a:ea typeface="+mn-ea"/>
                <a:cs typeface="Consolas" panose="020B0609020204030204" pitchFamily="49" charset="0"/>
              </a:rPr>
              <a:t>GetEnvironmentVariable</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OPENAI_ENDPOINT</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endPar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a:ln>
                  <a:noFill/>
                </a:ln>
                <a:solidFill>
                  <a:srgbClr val="7C4DFF"/>
                </a:solidFill>
                <a:effectLst/>
                <a:uLnTx/>
                <a:uFillTx/>
                <a:latin typeface="Consolas" panose="020B0609020204030204" pitchFamily="49" charset="0"/>
                <a:ea typeface="+mn-ea"/>
                <a:cs typeface="Consolas" panose="020B0609020204030204" pitchFamily="49" charset="0"/>
              </a:rPr>
              <a:t>new</a:t>
            </a: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err="1">
                <a:ln>
                  <a:noFill/>
                </a:ln>
                <a:solidFill>
                  <a:srgbClr val="165AC6"/>
                </a:solidFill>
                <a:effectLst/>
                <a:uLnTx/>
                <a:uFillTx/>
                <a:latin typeface="Consolas" panose="020B0609020204030204" pitchFamily="49" charset="0"/>
                <a:ea typeface="+mn-ea"/>
                <a:cs typeface="Consolas" panose="020B0609020204030204" pitchFamily="49" charset="0"/>
              </a:rPr>
              <a:t>ManagedIdentityCredential</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endPar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p:txBody>
      </p:sp>
      <p:sp>
        <p:nvSpPr>
          <p:cNvPr id="14" name="Rectangle 13">
            <a:extLst>
              <a:ext uri="{FF2B5EF4-FFF2-40B4-BE49-F238E27FC236}">
                <a16:creationId xmlns:a16="http://schemas.microsoft.com/office/drawing/2014/main" id="{AD29AE89-B1CD-75E9-FAED-3838C80D721D}"/>
              </a:ext>
              <a:ext uri="{C183D7F6-B498-43B3-948B-1728B52AA6E4}">
                <adec:decorative xmlns:adec="http://schemas.microsoft.com/office/drawing/2017/decorative" val="1"/>
              </a:ext>
            </a:extLst>
          </p:cNvPr>
          <p:cNvSpPr/>
          <p:nvPr/>
        </p:nvSpPr>
        <p:spPr bwMode="auto">
          <a:xfrm>
            <a:off x="3775076" y="3060334"/>
            <a:ext cx="8416924" cy="3797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ext Placeholder 8">
            <a:extLst>
              <a:ext uri="{FF2B5EF4-FFF2-40B4-BE49-F238E27FC236}">
                <a16:creationId xmlns:a16="http://schemas.microsoft.com/office/drawing/2014/main" id="{311393BF-04DA-FEA2-CD2D-469352A1BF69}"/>
              </a:ext>
              <a:ext uri="{C183D7F6-B498-43B3-948B-1728B52AA6E4}">
                <adec:decorative xmlns:adec="http://schemas.microsoft.com/office/drawing/2017/decorative" val="1"/>
              </a:ext>
            </a:extLst>
          </p:cNvPr>
          <p:cNvSpPr txBox="1">
            <a:spLocks/>
          </p:cNvSpPr>
          <p:nvPr/>
        </p:nvSpPr>
        <p:spPr>
          <a:xfrm>
            <a:off x="3775076" y="3060335"/>
            <a:ext cx="2174876" cy="363048"/>
          </a:xfrm>
          <a:prstGeom prst="rect">
            <a:avLst/>
          </a:prstGeom>
          <a:gradFill flip="none" rotWithShape="1">
            <a:gsLst>
              <a:gs pos="0">
                <a:srgbClr val="000000"/>
              </a:gs>
              <a:gs pos="99000">
                <a:srgbClr val="000000"/>
              </a:gs>
              <a:gs pos="99000">
                <a:srgbClr val="0A6BBA"/>
              </a:gs>
            </a:gsLst>
            <a:lin ang="10800000" scaled="1"/>
            <a:tileRect/>
          </a:gradFill>
        </p:spPr>
        <p:txBody>
          <a:bodyPr vert="horz" wrap="square" lIns="365760" tIns="27432" rIns="0" bIns="27432"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solidFill>
                  <a:srgbClr val="FFFFFF"/>
                </a:soli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Python</a:t>
            </a:r>
          </a:p>
        </p:txBody>
      </p:sp>
      <p:sp>
        <p:nvSpPr>
          <p:cNvPr id="20" name="Text Placeholder 7">
            <a:extLst>
              <a:ext uri="{FF2B5EF4-FFF2-40B4-BE49-F238E27FC236}">
                <a16:creationId xmlns:a16="http://schemas.microsoft.com/office/drawing/2014/main" id="{D4A920D9-3668-9C19-E2A3-BE803E83E4D0}"/>
              </a:ext>
              <a:ext uri="{C183D7F6-B498-43B3-948B-1728B52AA6E4}">
                <adec:decorative xmlns:adec="http://schemas.microsoft.com/office/drawing/2017/decorative" val="1"/>
              </a:ext>
            </a:extLst>
          </p:cNvPr>
          <p:cNvSpPr txBox="1">
            <a:spLocks/>
          </p:cNvSpPr>
          <p:nvPr/>
        </p:nvSpPr>
        <p:spPr>
          <a:xfrm>
            <a:off x="4065588" y="3555593"/>
            <a:ext cx="7802272" cy="2944396"/>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azure_credential</a:t>
            </a: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a:ln>
                  <a:noFill/>
                </a:ln>
                <a:solidFill>
                  <a:srgbClr val="7C4DFF"/>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err="1">
                <a:ln>
                  <a:noFill/>
                </a:ln>
                <a:solidFill>
                  <a:srgbClr val="165AC6"/>
                </a:solidFill>
                <a:effectLst/>
                <a:uLnTx/>
                <a:uFillTx/>
                <a:latin typeface="Consolas" panose="020B0609020204030204" pitchFamily="49" charset="0"/>
                <a:ea typeface="+mn-ea"/>
                <a:cs typeface="Consolas" panose="020B0609020204030204" pitchFamily="49" charset="0"/>
              </a:rPr>
              <a:t>ManagedIdentityCredential</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endPar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token_provider</a:t>
            </a: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a:ln>
                  <a:noFill/>
                </a:ln>
                <a:solidFill>
                  <a:srgbClr val="7C4DFF"/>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err="1">
                <a:ln>
                  <a:noFill/>
                </a:ln>
                <a:solidFill>
                  <a:srgbClr val="165AC6"/>
                </a:solidFill>
                <a:effectLst/>
                <a:uLnTx/>
                <a:uFillTx/>
                <a:latin typeface="Consolas" panose="020B0609020204030204" pitchFamily="49" charset="0"/>
                <a:ea typeface="+mn-ea"/>
                <a:cs typeface="Consolas" panose="020B0609020204030204" pitchFamily="49" charset="0"/>
              </a:rPr>
              <a:t>get_bearer_token_provider</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endPar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azure_credential</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endPar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https://cognitiveservices.azure.com/.default</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endPar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b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b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client </a:t>
            </a:r>
            <a:r>
              <a:rPr kumimoji="0" lang="en-US" sz="2000" b="0" i="0" u="none" strike="noStrike" kern="1200" cap="none" spc="0" normalizeH="0" baseline="0" noProof="0">
                <a:ln>
                  <a:noFill/>
                </a:ln>
                <a:solidFill>
                  <a:srgbClr val="7C4DFF"/>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err="1">
                <a:ln>
                  <a:noFill/>
                </a:ln>
                <a:solidFill>
                  <a:srgbClr val="165AC6"/>
                </a:solidFill>
                <a:effectLst/>
                <a:uLnTx/>
                <a:uFillTx/>
                <a:latin typeface="Consolas" panose="020B0609020204030204" pitchFamily="49" charset="0"/>
                <a:ea typeface="+mn-ea"/>
                <a:cs typeface="Consolas" panose="020B0609020204030204" pitchFamily="49" charset="0"/>
              </a:rPr>
              <a:t>AzureOpenAI</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endPar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azure_endpoint</a:t>
            </a:r>
            <a:r>
              <a:rPr kumimoji="0" lang="en-US" sz="2000" b="0" i="0" u="none" strike="noStrike" kern="1200" cap="none" spc="0" normalizeH="0" baseline="0" noProof="0">
                <a:ln>
                  <a:noFill/>
                </a:ln>
                <a:solidFill>
                  <a:srgbClr val="7C4DFF"/>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os</a:t>
            </a:r>
            <a:r>
              <a:rPr kumimoji="0" lang="en-US" sz="2000" b="0" i="0" u="none" strike="noStrike" kern="1200" cap="none" spc="0" normalizeH="0" baseline="0" noProof="0" err="1">
                <a:ln>
                  <a:noFill/>
                </a:ln>
                <a:solidFill>
                  <a:srgbClr val="5C4DFF"/>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err="1">
                <a:ln>
                  <a:noFill/>
                </a:ln>
                <a:solidFill>
                  <a:srgbClr val="165AC6"/>
                </a:solidFill>
                <a:effectLst/>
                <a:uLnTx/>
                <a:uFillTx/>
                <a:latin typeface="Consolas" panose="020B0609020204030204" pitchFamily="49" charset="0"/>
                <a:ea typeface="+mn-ea"/>
                <a:cs typeface="Consolas" panose="020B0609020204030204" pitchFamily="49" charset="0"/>
              </a:rPr>
              <a:t>getenv</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OPENAI_ENDPOINT</a:t>
            </a: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endPar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20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azure_ad_token_provider</a:t>
            </a:r>
            <a:r>
              <a:rPr kumimoji="0" lang="en-US" sz="2000" b="0" i="0" u="none" strike="noStrike" kern="1200" cap="none" spc="0" normalizeH="0" baseline="0" noProof="0">
                <a:ln>
                  <a:noFill/>
                </a:ln>
                <a:solidFill>
                  <a:srgbClr val="7C4DFF"/>
                </a:solidFill>
                <a:effectLst/>
                <a:uLnTx/>
                <a:uFillTx/>
                <a:latin typeface="Consolas" panose="020B0609020204030204" pitchFamily="49" charset="0"/>
                <a:ea typeface="+mn-ea"/>
                <a:cs typeface="Consolas" panose="020B0609020204030204" pitchFamily="49" charset="0"/>
              </a:rPr>
              <a:t>=</a:t>
            </a:r>
            <a:r>
              <a:rPr kumimoji="0" lang="en-US" sz="20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token_provider</a:t>
            </a:r>
            <a:endPar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endParaRPr kumimoji="0" lang="en-US" sz="20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2708010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
                                        <p:tgtEl>
                                          <p:spTgt spid="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
                                        <p:tgtEl>
                                          <p:spTgt spid="14"/>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
                                        <p:tgtEl>
                                          <p:spTgt spid="1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00"/>
                                        <p:tgtEl>
                                          <p:spTgt spid="20"/>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200"/>
                                        <p:tgtEl>
                                          <p:spTgt spid="2"/>
                                        </p:tgtEl>
                                      </p:cBhvr>
                                    </p:animEffect>
                                  </p:childTnLst>
                                </p:cTn>
                              </p:par>
                              <p:par>
                                <p:cTn id="29" presetID="42" presetClass="path" presetSubtype="0" decel="100000" fill="hold" grpId="1" nodeType="withEffect">
                                  <p:stCondLst>
                                    <p:cond delay="200"/>
                                  </p:stCondLst>
                                  <p:childTnLst>
                                    <p:animMotion origin="layout" path="M -2.08333E-6 0.03889 L -2.08333E-6 2.59259E-6 " pathEditMode="relative" rAng="0" ptsTypes="AA">
                                      <p:cBhvr>
                                        <p:cTn id="30" dur="500" fill="hold"/>
                                        <p:tgtEl>
                                          <p:spTgt spid="2"/>
                                        </p:tgtEl>
                                        <p:attrNameLst>
                                          <p:attrName>ppt_x</p:attrName>
                                          <p:attrName>ppt_y</p:attrName>
                                        </p:attrNameLst>
                                      </p:cBhvr>
                                      <p:rCtr x="0" y="-1944"/>
                                    </p:animMotion>
                                  </p:childTnLst>
                                </p:cTn>
                              </p:par>
                              <p:par>
                                <p:cTn id="31" presetID="10" presetClass="entr" presetSubtype="0" fill="hold" nodeType="withEffect">
                                  <p:stCondLst>
                                    <p:cond delay="2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200"/>
                                        <p:tgtEl>
                                          <p:spTgt spid="21"/>
                                        </p:tgtEl>
                                      </p:cBhvr>
                                    </p:animEffect>
                                  </p:childTnLst>
                                </p:cTn>
                              </p:par>
                              <p:par>
                                <p:cTn id="34" presetID="42" presetClass="path" presetSubtype="0" decel="100000" fill="hold" nodeType="withEffect">
                                  <p:stCondLst>
                                    <p:cond delay="200"/>
                                  </p:stCondLst>
                                  <p:childTnLst>
                                    <p:animMotion origin="layout" path="M -2.08333E-6 0.03889 L -2.08333E-6 2.59259E-6 " pathEditMode="relative" rAng="0" ptsTypes="AA">
                                      <p:cBhvr>
                                        <p:cTn id="35" dur="500" fill="hold"/>
                                        <p:tgtEl>
                                          <p:spTgt spid="2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P spid="2" grpId="1"/>
      <p:bldP spid="10" grpId="0" animBg="1"/>
      <p:bldP spid="8" grpId="0" animBg="1"/>
      <p:bldP spid="13" grpId="0"/>
      <p:bldP spid="14" grpId="0" animBg="1"/>
      <p:bldP spid="18" grpId="0" animBg="1"/>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Adding user authentication</a:t>
            </a:r>
          </a:p>
        </p:txBody>
      </p:sp>
    </p:spTree>
    <p:extLst>
      <p:ext uri="{BB962C8B-B14F-4D97-AF65-F5344CB8AC3E}">
        <p14:creationId xmlns:p14="http://schemas.microsoft.com/office/powerpoint/2010/main" val="614664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F62EA-71D0-018E-C07C-CBDCC1FDDEBE}"/>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B30939B-8D92-87AA-EF68-6F879DBC47D1}"/>
              </a:ext>
              <a:ext uri="{C183D7F6-B498-43B3-948B-1728B52AA6E4}">
                <adec:decorative xmlns:adec="http://schemas.microsoft.com/office/drawing/2017/decorative" val="1"/>
              </a:ext>
            </a:extLst>
          </p:cNvPr>
          <p:cNvSpPr/>
          <p:nvPr/>
        </p:nvSpPr>
        <p:spPr bwMode="auto">
          <a:xfrm>
            <a:off x="786489" y="1649896"/>
            <a:ext cx="10619022" cy="4352304"/>
          </a:xfrm>
          <a:prstGeom prst="roundRect">
            <a:avLst>
              <a:gd name="adj" fmla="val 8480"/>
            </a:avLst>
          </a:prstGeom>
          <a:solidFill>
            <a:srgbClr val="194449">
              <a:alpha val="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Title 16">
            <a:extLst>
              <a:ext uri="{FF2B5EF4-FFF2-40B4-BE49-F238E27FC236}">
                <a16:creationId xmlns:a16="http://schemas.microsoft.com/office/drawing/2014/main" id="{94E32309-4DCC-27E9-643F-44598F0E4834}"/>
              </a:ext>
            </a:extLst>
          </p:cNvPr>
          <p:cNvSpPr>
            <a:spLocks noGrp="1"/>
          </p:cNvSpPr>
          <p:nvPr>
            <p:ph type="title"/>
          </p:nvPr>
        </p:nvSpPr>
        <p:spPr>
          <a:xfrm>
            <a:off x="588263" y="457200"/>
            <a:ext cx="11018520" cy="553998"/>
          </a:xfrm>
        </p:spPr>
        <p:txBody>
          <a:bodyPr/>
          <a:lstStyle/>
          <a:p>
            <a:r>
              <a:rPr lang="en-US"/>
              <a:t>Goal: Require authentication for an AI app</a:t>
            </a:r>
          </a:p>
        </p:txBody>
      </p:sp>
      <p:pic>
        <p:nvPicPr>
          <p:cNvPr id="4" name="Picture 3" descr="Screenshot of someone asking an AI assistant the difference between Auth 2 and Auth 1">
            <a:extLst>
              <a:ext uri="{FF2B5EF4-FFF2-40B4-BE49-F238E27FC236}">
                <a16:creationId xmlns:a16="http://schemas.microsoft.com/office/drawing/2014/main" id="{C5C1DCDF-1F0D-91CE-6CC8-CBFF09FAE002}"/>
              </a:ext>
              <a:ext uri="{C183D7F6-B498-43B3-948B-1728B52AA6E4}">
                <adec:decorative xmlns:adec="http://schemas.microsoft.com/office/drawing/2017/decorative" val="0"/>
              </a:ext>
            </a:extLst>
          </p:cNvPr>
          <p:cNvPicPr>
            <a:picLocks noChangeAspect="1"/>
          </p:cNvPicPr>
          <p:nvPr/>
        </p:nvPicPr>
        <p:blipFill>
          <a:blip r:embed="rId3"/>
          <a:srcRect r="24718" b="40923"/>
          <a:stretch/>
        </p:blipFill>
        <p:spPr>
          <a:xfrm>
            <a:off x="585538" y="1316389"/>
            <a:ext cx="6829416" cy="2858484"/>
          </a:xfrm>
          <a:prstGeom prst="roundRect">
            <a:avLst>
              <a:gd name="adj" fmla="val 4938"/>
            </a:avLst>
          </a:prstGeom>
          <a:ln>
            <a:noFill/>
            <a:prstDash val="solid"/>
          </a:ln>
          <a:effectLst>
            <a:outerShdw blurRad="254000" algn="ctr" rotWithShape="0">
              <a:prstClr val="black">
                <a:alpha val="20000"/>
              </a:prstClr>
            </a:outerShdw>
          </a:effectLst>
        </p:spPr>
      </p:pic>
      <p:sp>
        <p:nvSpPr>
          <p:cNvPr id="5" name="Rounded Rectangle 4">
            <a:extLst>
              <a:ext uri="{FF2B5EF4-FFF2-40B4-BE49-F238E27FC236}">
                <a16:creationId xmlns:a16="http://schemas.microsoft.com/office/drawing/2014/main" id="{530ED75C-1E96-3277-52AC-6C0CFDFF39D7}"/>
              </a:ext>
              <a:ext uri="{C183D7F6-B498-43B3-948B-1728B52AA6E4}">
                <adec:decorative xmlns:adec="http://schemas.microsoft.com/office/drawing/2017/decorative" val="1"/>
              </a:ext>
            </a:extLst>
          </p:cNvPr>
          <p:cNvSpPr/>
          <p:nvPr/>
        </p:nvSpPr>
        <p:spPr bwMode="auto">
          <a:xfrm>
            <a:off x="2964581" y="1588167"/>
            <a:ext cx="953852" cy="288759"/>
          </a:xfrm>
          <a:prstGeom prst="roundRect">
            <a:avLst/>
          </a:prstGeom>
          <a:gradFill>
            <a:gsLst>
              <a:gs pos="0">
                <a:srgbClr val="C5B4E3">
                  <a:alpha val="23130"/>
                </a:srgbClr>
              </a:gs>
              <a:gs pos="88000">
                <a:srgbClr val="8DC8E8">
                  <a:alpha val="21871"/>
                </a:srgbClr>
              </a:gs>
            </a:gsLst>
            <a:path path="circle">
              <a:fillToRect l="100000" t="100000"/>
            </a:path>
          </a:gradFill>
          <a:ln w="19050" cap="rnd">
            <a:gradFill flip="none" rotWithShape="1">
              <a:gsLst>
                <a:gs pos="0">
                  <a:srgbClr val="C5B4E3"/>
                </a:gs>
                <a:gs pos="89000">
                  <a:srgbClr val="8DC8E8"/>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05FAC5AA-BB07-5941-8FF7-FCA5379496B5}"/>
              </a:ext>
            </a:extLst>
          </p:cNvPr>
          <p:cNvSpPr txBox="1"/>
          <p:nvPr/>
        </p:nvSpPr>
        <p:spPr>
          <a:xfrm>
            <a:off x="1072771" y="4360611"/>
            <a:ext cx="3682180" cy="1346522"/>
          </a:xfrm>
          <a:prstGeom prst="rect">
            <a:avLst/>
          </a:prstGeom>
          <a:noFill/>
        </p:spPr>
        <p:txBody>
          <a:bodyPr wrap="square" lIns="0" tIns="0" rIns="0" bIns="0">
            <a:spAutoFit/>
          </a:bodyPr>
          <a:lstStyle/>
          <a:p>
            <a:pPr marL="0" marR="0" lvl="0" indent="0" algn="l" defTabSz="1371600" rtl="0" eaLnBrk="1" fontAlgn="auto" latinLnBrk="0" hangingPunct="1">
              <a:lnSpc>
                <a:spcPct val="100000"/>
              </a:lnSpc>
              <a:spcBef>
                <a:spcPts val="900"/>
              </a:spcBef>
              <a:spcAft>
                <a:spcPts val="0"/>
              </a:spcAft>
              <a:buClrTx/>
              <a:buSzTx/>
              <a:buFontTx/>
              <a:buNone/>
              <a:tabLst>
                <a:tab pos="1371600" algn="l"/>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Code:</a:t>
            </a:r>
            <a:b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aka.ms/azai/auth-</a:t>
            </a:r>
            <a:r>
              <a:rPr kumimoji="0" lang="en-US" sz="2000" b="0" i="0" u="none" strike="noStrike" kern="1200" cap="none" spc="0" normalizeH="0" baseline="0" noProof="0" err="1">
                <a:ln>
                  <a:noFill/>
                </a:ln>
                <a:gradFill>
                  <a:gsLst>
                    <a:gs pos="80000">
                      <a:srgbClr val="0A6BBA"/>
                    </a:gs>
                    <a:gs pos="0">
                      <a:srgbClr val="7656AD"/>
                    </a:gs>
                  </a:gsLst>
                  <a:path path="circle">
                    <a:fillToRect l="100000" t="100000"/>
                  </a:path>
                </a:gradFill>
                <a:effectLst/>
                <a:uLnTx/>
                <a:uFillTx/>
                <a:latin typeface="Segoe UI Semibold"/>
                <a:ea typeface="+mn-ea"/>
                <a:cs typeface="+mn-cs"/>
              </a:rPr>
              <a:t>builtin</a:t>
            </a:r>
            <a:endParaRPr kumimoji="0" lang="en-US" sz="2000" b="0" i="0" u="none" strike="noStrike" kern="1200" cap="none" spc="0" normalizeH="0" baseline="0" noProof="0">
              <a:ln>
                <a:noFill/>
              </a:ln>
              <a:gradFill flip="none" rotWithShape="1">
                <a:gsLst>
                  <a:gs pos="0">
                    <a:srgbClr val="C03BC4"/>
                  </a:gs>
                  <a:gs pos="68000">
                    <a:srgbClr val="0078D4"/>
                  </a:gs>
                </a:gsLst>
                <a:lin ang="10800000" scaled="1"/>
                <a:tileRect/>
              </a:gradFill>
              <a:effectLst/>
              <a:uLnTx/>
              <a:uFillTx/>
              <a:latin typeface="Segoe UI Semibold"/>
              <a:ea typeface="+mn-ea"/>
              <a:cs typeface="+mn-cs"/>
            </a:endParaRPr>
          </a:p>
          <a:p>
            <a:pPr marL="0" marR="0" lvl="0" indent="0" algn="l" defTabSz="1371600" rtl="0" eaLnBrk="1" fontAlgn="auto" latinLnBrk="0" hangingPunct="1">
              <a:lnSpc>
                <a:spcPct val="100000"/>
              </a:lnSpc>
              <a:spcBef>
                <a:spcPts val="900"/>
              </a:spcBef>
              <a:spcAft>
                <a:spcPts val="0"/>
              </a:spcAft>
              <a:buClrTx/>
              <a:buSzTx/>
              <a:buFontTx/>
              <a:buNone/>
              <a:tabLst>
                <a:tab pos="1371600" algn="l"/>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Demo:</a:t>
            </a:r>
            <a:b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aka.ms/azai/auth-builtin/demo</a:t>
            </a:r>
            <a:endParaRPr kumimoji="0" lang="uk-UA"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hlinkClick r:id="" action="ppaction://noaction">
                <a:extLst>
                  <a:ext uri="{A12FA001-AC4F-418D-AE19-62706E023703}">
                    <ahyp:hlinkClr xmlns:ahyp="http://schemas.microsoft.com/office/drawing/2018/hyperlinkcolor" val="tx"/>
                  </a:ext>
                </a:extLst>
              </a:hlinkClick>
            </a:endParaRPr>
          </a:p>
        </p:txBody>
      </p:sp>
      <p:sp>
        <p:nvSpPr>
          <p:cNvPr id="8" name="TextBox 7">
            <a:extLst>
              <a:ext uri="{FF2B5EF4-FFF2-40B4-BE49-F238E27FC236}">
                <a16:creationId xmlns:a16="http://schemas.microsoft.com/office/drawing/2014/main" id="{D79828D9-E094-C8BC-813B-B530B4410824}"/>
              </a:ext>
            </a:extLst>
          </p:cNvPr>
          <p:cNvSpPr txBox="1"/>
          <p:nvPr/>
        </p:nvSpPr>
        <p:spPr>
          <a:xfrm>
            <a:off x="7838788" y="1803644"/>
            <a:ext cx="3245174" cy="615553"/>
          </a:xfrm>
          <a:prstGeom prst="rect">
            <a:avLst/>
          </a:prstGeom>
          <a:noFill/>
        </p:spPr>
        <p:txBody>
          <a:bodyPr wrap="square" lIns="0" tIns="0" rIns="0" bIns="0">
            <a:spAutoFit/>
          </a:bodyPr>
          <a:lstStyle/>
          <a:p>
            <a:pPr marL="0" marR="0" lvl="0" indent="0" algn="r" defTabSz="1371600" rtl="0" eaLnBrk="1" fontAlgn="auto" latinLnBrk="0" hangingPunct="1">
              <a:lnSpc>
                <a:spcPct val="100000"/>
              </a:lnSpc>
              <a:spcBef>
                <a:spcPts val="0"/>
              </a:spcBef>
              <a:spcAft>
                <a:spcPts val="0"/>
              </a:spcAft>
              <a:buClrTx/>
              <a:buSzTx/>
              <a:buFontTx/>
              <a:buNone/>
              <a:tabLst>
                <a:tab pos="1371600" algn="l"/>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Code:</a:t>
            </a:r>
            <a:endParaRPr kumimoji="0" lang="en-US" sz="2000" b="0" i="0" u="none" strike="noStrike" kern="1200" cap="none" spc="0" normalizeH="0" baseline="0" noProof="0">
              <a:ln>
                <a:noFill/>
              </a:ln>
              <a:gradFill flip="none" rotWithShape="1">
                <a:gsLst>
                  <a:gs pos="0">
                    <a:srgbClr val="C03BC4"/>
                  </a:gs>
                  <a:gs pos="68000">
                    <a:srgbClr val="0078D4"/>
                  </a:gs>
                </a:gsLst>
                <a:lin ang="10800000" scaled="1"/>
                <a:tileRect/>
              </a:gradFill>
              <a:effectLst/>
              <a:uLnTx/>
              <a:uFillTx/>
              <a:latin typeface="Segoe UI Semibold"/>
              <a:ea typeface="+mn-ea"/>
              <a:cs typeface="+mn-cs"/>
            </a:endParaRPr>
          </a:p>
          <a:p>
            <a:pPr marL="0" marR="0" lvl="0" indent="0" algn="r" defTabSz="1371600" rtl="0" eaLnBrk="1" fontAlgn="auto" latinLnBrk="0" hangingPunct="1">
              <a:lnSpc>
                <a:spcPct val="100000"/>
              </a:lnSpc>
              <a:spcBef>
                <a:spcPts val="0"/>
              </a:spcBef>
              <a:spcAft>
                <a:spcPts val="0"/>
              </a:spcAft>
              <a:buClrTx/>
              <a:buSzTx/>
              <a:buFontTx/>
              <a:buNone/>
              <a:tabLst>
                <a:tab pos="1371600" algn="l"/>
              </a:tabLst>
              <a:defRPr/>
            </a:pPr>
            <a:r>
              <a:rPr kumimoji="0" lang="en-US" sz="2000" b="0" i="0" u="none" strike="noStrike" kern="1200" cap="none" spc="0" normalizeH="0" baseline="0" noProof="0">
                <a:ln>
                  <a:noFill/>
                </a:ln>
                <a:gradFill>
                  <a:gsLst>
                    <a:gs pos="0">
                      <a:srgbClr val="7656AD"/>
                    </a:gs>
                    <a:gs pos="80000">
                      <a:srgbClr val="0A6BBA"/>
                    </a:gs>
                  </a:gsLst>
                  <a:lin ang="10800000" scaled="1"/>
                </a:gradFill>
                <a:effectLst/>
                <a:uLnTx/>
                <a:uFillTx/>
                <a:latin typeface="Segoe UI Semibold"/>
                <a:ea typeface="+mn-ea"/>
                <a:cs typeface="+mn-cs"/>
              </a:rPr>
              <a:t>aka.ms/</a:t>
            </a:r>
            <a:r>
              <a:rPr kumimoji="0" lang="en-US" sz="2000" b="0" i="0" u="none" strike="noStrike" kern="1200" cap="none" spc="0" normalizeH="0" baseline="0" noProof="0" err="1">
                <a:ln>
                  <a:noFill/>
                </a:ln>
                <a:gradFill>
                  <a:gsLst>
                    <a:gs pos="0">
                      <a:srgbClr val="7656AD"/>
                    </a:gs>
                    <a:gs pos="80000">
                      <a:srgbClr val="0A6BBA"/>
                    </a:gs>
                  </a:gsLst>
                  <a:lin ang="10800000" scaled="1"/>
                </a:gradFill>
                <a:effectLst/>
                <a:uLnTx/>
                <a:uFillTx/>
                <a:latin typeface="Segoe UI Semibold"/>
                <a:ea typeface="+mn-ea"/>
                <a:cs typeface="+mn-cs"/>
              </a:rPr>
              <a:t>ragchat</a:t>
            </a:r>
            <a:r>
              <a:rPr kumimoji="0" lang="en-US" sz="2000" b="0" i="0" u="none" strike="noStrike" kern="1200" cap="none" spc="0" normalizeH="0" baseline="0" noProof="0">
                <a:ln>
                  <a:noFill/>
                </a:ln>
                <a:gradFill>
                  <a:gsLst>
                    <a:gs pos="0">
                      <a:srgbClr val="7656AD"/>
                    </a:gs>
                    <a:gs pos="80000">
                      <a:srgbClr val="0A6BBA"/>
                    </a:gs>
                  </a:gsLst>
                  <a:lin ang="10800000" scaled="1"/>
                </a:gradFill>
                <a:effectLst/>
                <a:uLnTx/>
                <a:uFillTx/>
                <a:latin typeface="Segoe UI Semibold"/>
                <a:ea typeface="+mn-ea"/>
                <a:cs typeface="+mn-cs"/>
              </a:rPr>
              <a:t>/acl</a:t>
            </a:r>
          </a:p>
        </p:txBody>
      </p:sp>
      <p:pic>
        <p:nvPicPr>
          <p:cNvPr id="2" name="Picture 1" descr="Screenshot of GPT + Enterprise data example that uses the user details to provide answers that only they have access to.">
            <a:extLst>
              <a:ext uri="{FF2B5EF4-FFF2-40B4-BE49-F238E27FC236}">
                <a16:creationId xmlns:a16="http://schemas.microsoft.com/office/drawing/2014/main" id="{23B6AB7E-DF1D-F998-21FD-B56CBAD56664}"/>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5180516" y="2638545"/>
            <a:ext cx="6427484" cy="3630493"/>
          </a:xfrm>
          <a:prstGeom prst="roundRect">
            <a:avLst>
              <a:gd name="adj" fmla="val 4938"/>
            </a:avLst>
          </a:prstGeom>
          <a:ln>
            <a:noFill/>
            <a:prstDash val="solid"/>
          </a:ln>
          <a:effectLst>
            <a:outerShdw blurRad="254000" algn="ctr" rotWithShape="0">
              <a:prstClr val="black">
                <a:alpha val="20000"/>
              </a:prstClr>
            </a:outerShdw>
          </a:effectLst>
        </p:spPr>
      </p:pic>
      <p:sp>
        <p:nvSpPr>
          <p:cNvPr id="3" name="Rounded Rectangle 2">
            <a:extLst>
              <a:ext uri="{FF2B5EF4-FFF2-40B4-BE49-F238E27FC236}">
                <a16:creationId xmlns:a16="http://schemas.microsoft.com/office/drawing/2014/main" id="{80260397-F245-58BE-D308-D295C95E58D6}"/>
              </a:ext>
              <a:ext uri="{C183D7F6-B498-43B3-948B-1728B52AA6E4}">
                <adec:decorative xmlns:adec="http://schemas.microsoft.com/office/drawing/2017/decorative" val="1"/>
              </a:ext>
            </a:extLst>
          </p:cNvPr>
          <p:cNvSpPr/>
          <p:nvPr/>
        </p:nvSpPr>
        <p:spPr bwMode="auto">
          <a:xfrm>
            <a:off x="9952522" y="2669257"/>
            <a:ext cx="1432641" cy="268997"/>
          </a:xfrm>
          <a:prstGeom prst="roundRect">
            <a:avLst/>
          </a:prstGeom>
          <a:gradFill>
            <a:gsLst>
              <a:gs pos="0">
                <a:srgbClr val="C5B4E3">
                  <a:alpha val="23130"/>
                </a:srgbClr>
              </a:gs>
              <a:gs pos="88000">
                <a:srgbClr val="8DC8E8">
                  <a:alpha val="21871"/>
                </a:srgbClr>
              </a:gs>
            </a:gsLst>
            <a:path path="circle">
              <a:fillToRect l="100000" t="100000"/>
            </a:path>
          </a:gradFill>
          <a:ln w="19050" cap="rnd">
            <a:gradFill flip="none" rotWithShape="1">
              <a:gsLst>
                <a:gs pos="0">
                  <a:srgbClr val="C5B4E3"/>
                </a:gs>
                <a:gs pos="89000">
                  <a:srgbClr val="8DC8E8"/>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ounded Rectangle 5">
            <a:extLst>
              <a:ext uri="{FF2B5EF4-FFF2-40B4-BE49-F238E27FC236}">
                <a16:creationId xmlns:a16="http://schemas.microsoft.com/office/drawing/2014/main" id="{94BA557F-9361-69D6-4D7A-1F5D6FF274B5}"/>
              </a:ext>
              <a:ext uri="{C183D7F6-B498-43B3-948B-1728B52AA6E4}">
                <adec:decorative xmlns:adec="http://schemas.microsoft.com/office/drawing/2017/decorative" val="1"/>
              </a:ext>
            </a:extLst>
          </p:cNvPr>
          <p:cNvSpPr/>
          <p:nvPr/>
        </p:nvSpPr>
        <p:spPr bwMode="auto">
          <a:xfrm>
            <a:off x="9590637" y="3002764"/>
            <a:ext cx="1006778" cy="268997"/>
          </a:xfrm>
          <a:prstGeom prst="roundRect">
            <a:avLst/>
          </a:prstGeom>
          <a:gradFill>
            <a:gsLst>
              <a:gs pos="0">
                <a:srgbClr val="C5B4E3">
                  <a:alpha val="23130"/>
                </a:srgbClr>
              </a:gs>
              <a:gs pos="88000">
                <a:srgbClr val="8DC8E8">
                  <a:alpha val="21871"/>
                </a:srgbClr>
              </a:gs>
            </a:gsLst>
            <a:path path="circle">
              <a:fillToRect l="100000" t="100000"/>
            </a:path>
          </a:gradFill>
          <a:ln w="19050" cap="rnd">
            <a:gradFill flip="none" rotWithShape="1">
              <a:gsLst>
                <a:gs pos="0">
                  <a:srgbClr val="C5B4E3"/>
                </a:gs>
                <a:gs pos="89000">
                  <a:srgbClr val="8DC8E8"/>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ounded Rectangle 6">
            <a:extLst>
              <a:ext uri="{FF2B5EF4-FFF2-40B4-BE49-F238E27FC236}">
                <a16:creationId xmlns:a16="http://schemas.microsoft.com/office/drawing/2014/main" id="{EF943EF1-1F8A-63AF-1274-BC9F40AAE12D}"/>
              </a:ext>
              <a:ext uri="{C183D7F6-B498-43B3-948B-1728B52AA6E4}">
                <adec:decorative xmlns:adec="http://schemas.microsoft.com/office/drawing/2017/decorative" val="1"/>
              </a:ext>
            </a:extLst>
          </p:cNvPr>
          <p:cNvSpPr/>
          <p:nvPr/>
        </p:nvSpPr>
        <p:spPr bwMode="auto">
          <a:xfrm>
            <a:off x="9057372" y="5794408"/>
            <a:ext cx="2454443" cy="231006"/>
          </a:xfrm>
          <a:prstGeom prst="roundRect">
            <a:avLst/>
          </a:prstGeom>
          <a:gradFill>
            <a:gsLst>
              <a:gs pos="0">
                <a:srgbClr val="C5B4E3">
                  <a:alpha val="23130"/>
                </a:srgbClr>
              </a:gs>
              <a:gs pos="88000">
                <a:srgbClr val="8DC8E8">
                  <a:alpha val="21871"/>
                </a:srgbClr>
              </a:gs>
            </a:gsLst>
            <a:path path="circle">
              <a:fillToRect l="100000" t="100000"/>
            </a:path>
          </a:gradFill>
          <a:ln w="19050" cap="rnd">
            <a:gradFill flip="none" rotWithShape="1">
              <a:gsLst>
                <a:gs pos="0">
                  <a:srgbClr val="C5B4E3"/>
                </a:gs>
                <a:gs pos="89000">
                  <a:srgbClr val="8DC8E8"/>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29821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42" presetClass="path" presetSubtype="0" decel="100000" fill="hold" nodeType="withEffect">
                                  <p:stCondLst>
                                    <p:cond delay="200"/>
                                  </p:stCondLst>
                                  <p:childTnLst>
                                    <p:animMotion origin="layout" path="M -2.08333E-6 0.03889 L -2.08333E-6 2.59259E-6 " pathEditMode="relative" rAng="0" ptsTypes="AA">
                                      <p:cBhvr>
                                        <p:cTn id="12" dur="500" fill="hold"/>
                                        <p:tgtEl>
                                          <p:spTgt spid="4"/>
                                        </p:tgtEl>
                                        <p:attrNameLst>
                                          <p:attrName>ppt_x</p:attrName>
                                          <p:attrName>ppt_y</p:attrName>
                                        </p:attrNameLst>
                                      </p:cBhvr>
                                      <p:rCtr x="0" y="-1944"/>
                                    </p:animMotion>
                                  </p:childTnLst>
                                </p:cTn>
                              </p:par>
                              <p:par>
                                <p:cTn id="13" presetID="10" presetClass="entr" presetSubtype="0"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
                                        <p:tgtEl>
                                          <p:spTgt spid="5"/>
                                        </p:tgtEl>
                                      </p:cBhvr>
                                    </p:animEffect>
                                  </p:childTnLst>
                                </p:cTn>
                              </p:par>
                              <p:par>
                                <p:cTn id="16" presetID="42" presetClass="path" presetSubtype="0" decel="100000" fill="hold" grpId="1" nodeType="withEffect">
                                  <p:stCondLst>
                                    <p:cond delay="200"/>
                                  </p:stCondLst>
                                  <p:childTnLst>
                                    <p:animMotion origin="layout" path="M -1.45833E-6 0.03889 L -1.45833E-6 3.7037E-6 " pathEditMode="relative" rAng="0" ptsTypes="AA">
                                      <p:cBhvr>
                                        <p:cTn id="17" dur="500" fill="hold"/>
                                        <p:tgtEl>
                                          <p:spTgt spid="5"/>
                                        </p:tgtEl>
                                        <p:attrNameLst>
                                          <p:attrName>ppt_x</p:attrName>
                                          <p:attrName>ppt_y</p:attrName>
                                        </p:attrNameLst>
                                      </p:cBhvr>
                                      <p:rCtr x="0" y="-1944"/>
                                    </p:animMotion>
                                  </p:childTnLst>
                                </p:cTn>
                              </p:par>
                              <p:par>
                                <p:cTn id="18" presetID="10" presetClass="entr" presetSubtype="0" fill="hold" grpId="0" nodeType="withEffect">
                                  <p:stCondLst>
                                    <p:cond delay="1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00"/>
                                        <p:tgtEl>
                                          <p:spTgt spid="10"/>
                                        </p:tgtEl>
                                      </p:cBhvr>
                                    </p:animEffect>
                                  </p:childTnLst>
                                </p:cTn>
                              </p:par>
                              <p:par>
                                <p:cTn id="21" presetID="42" presetClass="path" presetSubtype="0" decel="100000" fill="hold" grpId="1" nodeType="withEffect">
                                  <p:stCondLst>
                                    <p:cond delay="100"/>
                                  </p:stCondLst>
                                  <p:childTnLst>
                                    <p:animMotion origin="layout" path="M -2.08333E-6 0.03889 L -2.08333E-6 2.59259E-6 " pathEditMode="relative" rAng="0" ptsTypes="AA">
                                      <p:cBhvr>
                                        <p:cTn id="22" dur="500" fill="hold"/>
                                        <p:tgtEl>
                                          <p:spTgt spid="10"/>
                                        </p:tgtEl>
                                        <p:attrNameLst>
                                          <p:attrName>ppt_x</p:attrName>
                                          <p:attrName>ppt_y</p:attrName>
                                        </p:attrNameLst>
                                      </p:cBhvr>
                                      <p:rCtr x="0" y="-1944"/>
                                    </p:animMotion>
                                  </p:childTnLst>
                                </p:cTn>
                              </p:par>
                              <p:par>
                                <p:cTn id="23" presetID="10" presetClass="entr" presetSubtype="0" fill="hold" grpId="0" nodeType="withEffect">
                                  <p:stCondLst>
                                    <p:cond delay="3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00"/>
                                        <p:tgtEl>
                                          <p:spTgt spid="8"/>
                                        </p:tgtEl>
                                      </p:cBhvr>
                                    </p:animEffect>
                                  </p:childTnLst>
                                </p:cTn>
                              </p:par>
                              <p:par>
                                <p:cTn id="26" presetID="42" presetClass="path" presetSubtype="0" decel="100000" fill="hold" grpId="1" nodeType="withEffect">
                                  <p:stCondLst>
                                    <p:cond delay="300"/>
                                  </p:stCondLst>
                                  <p:childTnLst>
                                    <p:animMotion origin="layout" path="M -2.08333E-6 0.03889 L -2.08333E-6 2.59259E-6 " pathEditMode="relative" rAng="0" ptsTypes="AA">
                                      <p:cBhvr>
                                        <p:cTn id="27" dur="500" fill="hold"/>
                                        <p:tgtEl>
                                          <p:spTgt spid="8"/>
                                        </p:tgtEl>
                                        <p:attrNameLst>
                                          <p:attrName>ppt_x</p:attrName>
                                          <p:attrName>ppt_y</p:attrName>
                                        </p:attrNameLst>
                                      </p:cBhvr>
                                      <p:rCtr x="0" y="-1944"/>
                                    </p:animMotion>
                                  </p:childTnLst>
                                </p:cTn>
                              </p:par>
                              <p:par>
                                <p:cTn id="28" presetID="10" presetClass="entr" presetSubtype="0" fill="hold" grpId="0" nodeType="withEffect">
                                  <p:stCondLst>
                                    <p:cond delay="3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200"/>
                                        <p:tgtEl>
                                          <p:spTgt spid="9"/>
                                        </p:tgtEl>
                                      </p:cBhvr>
                                    </p:animEffect>
                                  </p:childTnLst>
                                </p:cTn>
                              </p:par>
                              <p:par>
                                <p:cTn id="31" presetID="42" presetClass="path" presetSubtype="0" decel="100000" fill="hold" grpId="1" nodeType="withEffect">
                                  <p:stCondLst>
                                    <p:cond delay="300"/>
                                  </p:stCondLst>
                                  <p:childTnLst>
                                    <p:animMotion origin="layout" path="M -2.08333E-6 0.03889 L -2.08333E-6 2.59259E-6 " pathEditMode="relative" rAng="0" ptsTypes="AA">
                                      <p:cBhvr>
                                        <p:cTn id="32" dur="500" fill="hold"/>
                                        <p:tgtEl>
                                          <p:spTgt spid="9"/>
                                        </p:tgtEl>
                                        <p:attrNameLst>
                                          <p:attrName>ppt_x</p:attrName>
                                          <p:attrName>ppt_y</p:attrName>
                                        </p:attrNameLst>
                                      </p:cBhvr>
                                      <p:rCtr x="0" y="-1944"/>
                                    </p:animMotion>
                                  </p:childTnLst>
                                </p:cTn>
                              </p:par>
                              <p:par>
                                <p:cTn id="33" presetID="10" presetClass="entr" presetSubtype="0" fill="hold" nodeType="withEffect">
                                  <p:stCondLst>
                                    <p:cond delay="4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00"/>
                                        <p:tgtEl>
                                          <p:spTgt spid="2"/>
                                        </p:tgtEl>
                                      </p:cBhvr>
                                    </p:animEffect>
                                  </p:childTnLst>
                                </p:cTn>
                              </p:par>
                              <p:par>
                                <p:cTn id="36" presetID="42" presetClass="path" presetSubtype="0" decel="100000" fill="hold" nodeType="withEffect">
                                  <p:stCondLst>
                                    <p:cond delay="400"/>
                                  </p:stCondLst>
                                  <p:childTnLst>
                                    <p:animMotion origin="layout" path="M -2.08333E-6 0.03889 L -2.08333E-6 2.59259E-6 " pathEditMode="relative" rAng="0" ptsTypes="AA">
                                      <p:cBhvr>
                                        <p:cTn id="37" dur="500" fill="hold"/>
                                        <p:tgtEl>
                                          <p:spTgt spid="2"/>
                                        </p:tgtEl>
                                        <p:attrNameLst>
                                          <p:attrName>ppt_x</p:attrName>
                                          <p:attrName>ppt_y</p:attrName>
                                        </p:attrNameLst>
                                      </p:cBhvr>
                                      <p:rCtr x="0" y="-1944"/>
                                    </p:animMotion>
                                  </p:childTnLst>
                                </p:cTn>
                              </p:par>
                              <p:par>
                                <p:cTn id="38" presetID="10" presetClass="entr" presetSubtype="0" fill="hold" grpId="0" nodeType="withEffect">
                                  <p:stCondLst>
                                    <p:cond delay="4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200"/>
                                        <p:tgtEl>
                                          <p:spTgt spid="3"/>
                                        </p:tgtEl>
                                      </p:cBhvr>
                                    </p:animEffect>
                                  </p:childTnLst>
                                </p:cTn>
                              </p:par>
                              <p:par>
                                <p:cTn id="41" presetID="42" presetClass="path" presetSubtype="0" decel="100000" fill="hold" grpId="1" nodeType="withEffect">
                                  <p:stCondLst>
                                    <p:cond delay="400"/>
                                  </p:stCondLst>
                                  <p:childTnLst>
                                    <p:animMotion origin="layout" path="M 0 0.03889 L 0 3.7037E-6 " pathEditMode="relative" rAng="0" ptsTypes="AA">
                                      <p:cBhvr>
                                        <p:cTn id="42" dur="500" fill="hold"/>
                                        <p:tgtEl>
                                          <p:spTgt spid="3"/>
                                        </p:tgtEl>
                                        <p:attrNameLst>
                                          <p:attrName>ppt_x</p:attrName>
                                          <p:attrName>ppt_y</p:attrName>
                                        </p:attrNameLst>
                                      </p:cBhvr>
                                      <p:rCtr x="0" y="-1944"/>
                                    </p:animMotion>
                                  </p:childTnLst>
                                </p:cTn>
                              </p:par>
                              <p:par>
                                <p:cTn id="43" presetID="10" presetClass="entr" presetSubtype="0" fill="hold" grpId="0" nodeType="withEffect">
                                  <p:stCondLst>
                                    <p:cond delay="40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200"/>
                                        <p:tgtEl>
                                          <p:spTgt spid="6"/>
                                        </p:tgtEl>
                                      </p:cBhvr>
                                    </p:animEffect>
                                  </p:childTnLst>
                                </p:cTn>
                              </p:par>
                              <p:par>
                                <p:cTn id="46" presetID="42" presetClass="path" presetSubtype="0" decel="100000" fill="hold" grpId="1" nodeType="withEffect">
                                  <p:stCondLst>
                                    <p:cond delay="400"/>
                                  </p:stCondLst>
                                  <p:childTnLst>
                                    <p:animMotion origin="layout" path="M -4.58333E-6 0.03889 L -4.58333E-6 2.59259E-6 " pathEditMode="relative" rAng="0" ptsTypes="AA">
                                      <p:cBhvr>
                                        <p:cTn id="47" dur="500" fill="hold"/>
                                        <p:tgtEl>
                                          <p:spTgt spid="6"/>
                                        </p:tgtEl>
                                        <p:attrNameLst>
                                          <p:attrName>ppt_x</p:attrName>
                                          <p:attrName>ppt_y</p:attrName>
                                        </p:attrNameLst>
                                      </p:cBhvr>
                                      <p:rCtr x="0" y="-1944"/>
                                    </p:animMotion>
                                  </p:childTnLst>
                                </p:cTn>
                              </p:par>
                              <p:par>
                                <p:cTn id="48" presetID="10" presetClass="entr" presetSubtype="0" fill="hold" grpId="0" nodeType="withEffect">
                                  <p:stCondLst>
                                    <p:cond delay="40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200"/>
                                        <p:tgtEl>
                                          <p:spTgt spid="7"/>
                                        </p:tgtEl>
                                      </p:cBhvr>
                                    </p:animEffect>
                                  </p:childTnLst>
                                </p:cTn>
                              </p:par>
                              <p:par>
                                <p:cTn id="51" presetID="42" presetClass="path" presetSubtype="0" decel="100000" fill="hold" grpId="1" nodeType="withEffect">
                                  <p:stCondLst>
                                    <p:cond delay="400"/>
                                  </p:stCondLst>
                                  <p:childTnLst>
                                    <p:animMotion origin="layout" path="M 4.16667E-7 0.03888 L 4.16667E-7 4.44444E-6 " pathEditMode="relative" rAng="0" ptsTypes="AA">
                                      <p:cBhvr>
                                        <p:cTn id="52"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p:bldP spid="5" grpId="0" animBg="1"/>
      <p:bldP spid="5" grpId="1" animBg="1"/>
      <p:bldP spid="9" grpId="0"/>
      <p:bldP spid="9" grpId="1"/>
      <p:bldP spid="8" grpId="0"/>
      <p:bldP spid="8" grpId="1"/>
      <p:bldP spid="3" grpId="0" animBg="1"/>
      <p:bldP spid="3" grpId="1" animBg="1"/>
      <p:bldP spid="6" grpId="0" animBg="1"/>
      <p:bldP spid="6" grpId="1" animBg="1"/>
      <p:bldP spid="7" grpId="0" animBg="1"/>
      <p:bldP spid="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A5A75-43A0-1F8D-300B-8E383D73C82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9101059-E42A-DEFD-20E7-FAF867D4C0F0}"/>
              </a:ext>
            </a:extLst>
          </p:cNvPr>
          <p:cNvSpPr>
            <a:spLocks noGrp="1"/>
          </p:cNvSpPr>
          <p:nvPr>
            <p:ph type="title"/>
          </p:nvPr>
        </p:nvSpPr>
        <p:spPr/>
        <p:txBody>
          <a:bodyPr/>
          <a:lstStyle/>
          <a:p>
            <a:pPr algn="ctr"/>
            <a:r>
              <a:rPr lang="en-US">
                <a:cs typeface="Segoe UI"/>
              </a:rPr>
              <a:t>Auth: Authorization and Authentication</a:t>
            </a:r>
            <a:endParaRPr lang="en-US"/>
          </a:p>
        </p:txBody>
      </p:sp>
      <p:sp>
        <p:nvSpPr>
          <p:cNvPr id="4" name="Content Placeholder 3">
            <a:extLst>
              <a:ext uri="{FF2B5EF4-FFF2-40B4-BE49-F238E27FC236}">
                <a16:creationId xmlns:a16="http://schemas.microsoft.com/office/drawing/2014/main" id="{C6C66634-9119-4D4F-6E3B-29459FF91838}"/>
              </a:ext>
            </a:extLst>
          </p:cNvPr>
          <p:cNvSpPr>
            <a:spLocks noGrp="1"/>
          </p:cNvSpPr>
          <p:nvPr>
            <p:ph sz="quarter" idx="4294967295"/>
          </p:nvPr>
        </p:nvSpPr>
        <p:spPr>
          <a:xfrm>
            <a:off x="585788" y="1176297"/>
            <a:ext cx="11020425" cy="307975"/>
          </a:xfrm>
          <a:noFill/>
          <a:effectLst/>
        </p:spPr>
        <p:txBody>
          <a:bodyPr wrap="square" lIns="0" tIns="0" rIns="0" bIns="0" rtlCol="0" anchor="t" anchorCtr="0">
            <a:spAutoFit/>
          </a:bodyPr>
          <a:lstStyle/>
          <a:p>
            <a:pPr marL="0" indent="0" algn="ctr" defTabSz="1371600">
              <a:spcBef>
                <a:spcPts val="0"/>
              </a:spcBef>
              <a:buSzTx/>
              <a:buNone/>
              <a:tabLst>
                <a:tab pos="1371600" algn="l"/>
              </a:tabLst>
            </a:pPr>
            <a:r>
              <a:rPr lang="en-US" sz="2000">
                <a:gradFill>
                  <a:gsLst>
                    <a:gs pos="80000">
                      <a:srgbClr val="0A6BBA"/>
                    </a:gs>
                    <a:gs pos="0">
                      <a:srgbClr val="7656AD"/>
                    </a:gs>
                  </a:gsLst>
                  <a:path path="circle">
                    <a:fillToRect l="100000" t="100000"/>
                  </a:path>
                </a:gradFill>
                <a:latin typeface="Segoe UI Semibold"/>
                <a:cs typeface="+mn-cs"/>
              </a:rPr>
              <a:t>Ensures the right user gets access to the right resource</a:t>
            </a:r>
          </a:p>
        </p:txBody>
      </p:sp>
      <p:sp>
        <p:nvSpPr>
          <p:cNvPr id="9" name="Rounded Rectangle 8">
            <a:extLst>
              <a:ext uri="{FF2B5EF4-FFF2-40B4-BE49-F238E27FC236}">
                <a16:creationId xmlns:a16="http://schemas.microsoft.com/office/drawing/2014/main" id="{4360B997-0F61-8F8E-93B4-F5E70A399B19}"/>
              </a:ext>
              <a:ext uri="{C183D7F6-B498-43B3-948B-1728B52AA6E4}">
                <adec:decorative xmlns:adec="http://schemas.microsoft.com/office/drawing/2017/decorative" val="1"/>
              </a:ext>
            </a:extLst>
          </p:cNvPr>
          <p:cNvSpPr/>
          <p:nvPr/>
        </p:nvSpPr>
        <p:spPr bwMode="auto">
          <a:xfrm>
            <a:off x="1528762" y="2146468"/>
            <a:ext cx="9134476" cy="4047286"/>
          </a:xfrm>
          <a:prstGeom prst="roundRect">
            <a:avLst>
              <a:gd name="adj" fmla="val 7494"/>
            </a:avLst>
          </a:prstGeom>
          <a:solidFill>
            <a:schemeClr val="tx1">
              <a:alpha val="5000"/>
            </a:schemeClr>
          </a:solidFill>
          <a:ln w="12700">
            <a:noFill/>
          </a:ln>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Rectangle: Rounded Corners 1">
            <a:extLst>
              <a:ext uri="{FF2B5EF4-FFF2-40B4-BE49-F238E27FC236}">
                <a16:creationId xmlns:a16="http://schemas.microsoft.com/office/drawing/2014/main" id="{981D86BF-E36F-949C-0942-AD39E869CD24}"/>
              </a:ext>
              <a:ext uri="{C183D7F6-B498-43B3-948B-1728B52AA6E4}">
                <adec:decorative xmlns:adec="http://schemas.microsoft.com/office/drawing/2017/decorative" val="0"/>
              </a:ext>
            </a:extLst>
          </p:cNvPr>
          <p:cNvSpPr/>
          <p:nvPr/>
        </p:nvSpPr>
        <p:spPr bwMode="auto">
          <a:xfrm>
            <a:off x="3041086" y="1927226"/>
            <a:ext cx="2002568" cy="438483"/>
          </a:xfrm>
          <a:prstGeom prst="roundRect">
            <a:avLst>
              <a:gd name="adj" fmla="val 42392"/>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Authorization</a:t>
            </a:r>
          </a:p>
        </p:txBody>
      </p:sp>
      <p:pic>
        <p:nvPicPr>
          <p:cNvPr id="14" name="Picture 13">
            <a:extLst>
              <a:ext uri="{FF2B5EF4-FFF2-40B4-BE49-F238E27FC236}">
                <a16:creationId xmlns:a16="http://schemas.microsoft.com/office/drawing/2014/main" id="{585BAE18-DA21-086B-CECB-8CF14BF9284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505075" y="2613979"/>
            <a:ext cx="3590925" cy="1447800"/>
          </a:xfrm>
          <a:prstGeom prst="rect">
            <a:avLst/>
          </a:prstGeom>
        </p:spPr>
      </p:pic>
      <p:sp>
        <p:nvSpPr>
          <p:cNvPr id="11" name="TextBox 10">
            <a:extLst>
              <a:ext uri="{FF2B5EF4-FFF2-40B4-BE49-F238E27FC236}">
                <a16:creationId xmlns:a16="http://schemas.microsoft.com/office/drawing/2014/main" id="{86EB6B8C-5B6C-FB32-AAE4-34212DF9425C}"/>
              </a:ext>
            </a:extLst>
          </p:cNvPr>
          <p:cNvSpPr txBox="1"/>
          <p:nvPr/>
        </p:nvSpPr>
        <p:spPr>
          <a:xfrm>
            <a:off x="2640532" y="4235052"/>
            <a:ext cx="2803676"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Validates users have permission to complete the attempted action</a:t>
            </a:r>
          </a:p>
        </p:txBody>
      </p:sp>
      <p:sp>
        <p:nvSpPr>
          <p:cNvPr id="18" name="Content Placeholder 3">
            <a:extLst>
              <a:ext uri="{FF2B5EF4-FFF2-40B4-BE49-F238E27FC236}">
                <a16:creationId xmlns:a16="http://schemas.microsoft.com/office/drawing/2014/main" id="{46EBCF48-8E9D-77BB-F02F-EDB037425A81}"/>
              </a:ext>
            </a:extLst>
          </p:cNvPr>
          <p:cNvSpPr txBox="1">
            <a:spLocks/>
          </p:cNvSpPr>
          <p:nvPr/>
        </p:nvSpPr>
        <p:spPr>
          <a:xfrm>
            <a:off x="3104115" y="5420737"/>
            <a:ext cx="1876510" cy="430887"/>
          </a:xfrm>
          <a:prstGeom prst="rect">
            <a:avLst/>
          </a:prstGeom>
          <a:noFill/>
          <a:effectLst/>
        </p:spPr>
        <p:txBody>
          <a:bodyPr vert="horz" wrap="square" lIns="0" tIns="0" rIns="0" bIns="0" rtlCol="0" anchor="t"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8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OAuth2</a:t>
            </a:r>
          </a:p>
        </p:txBody>
      </p:sp>
      <p:sp>
        <p:nvSpPr>
          <p:cNvPr id="10" name="Rectangle: Rounded Corners 9">
            <a:extLst>
              <a:ext uri="{FF2B5EF4-FFF2-40B4-BE49-F238E27FC236}">
                <a16:creationId xmlns:a16="http://schemas.microsoft.com/office/drawing/2014/main" id="{259D87B0-87BB-B770-6C1D-AAA579599FFD}"/>
              </a:ext>
              <a:ext uri="{C183D7F6-B498-43B3-948B-1728B52AA6E4}">
                <adec:decorative xmlns:adec="http://schemas.microsoft.com/office/drawing/2017/decorative" val="0"/>
              </a:ext>
            </a:extLst>
          </p:cNvPr>
          <p:cNvSpPr/>
          <p:nvPr/>
        </p:nvSpPr>
        <p:spPr bwMode="auto">
          <a:xfrm>
            <a:off x="7148348" y="1927226"/>
            <a:ext cx="2002568" cy="438483"/>
          </a:xfrm>
          <a:prstGeom prst="roundRect">
            <a:avLst>
              <a:gd name="adj" fmla="val 42392"/>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Authentication</a:t>
            </a:r>
          </a:p>
        </p:txBody>
      </p:sp>
      <p:pic>
        <p:nvPicPr>
          <p:cNvPr id="16" name="Picture 15">
            <a:extLst>
              <a:ext uri="{FF2B5EF4-FFF2-40B4-BE49-F238E27FC236}">
                <a16:creationId xmlns:a16="http://schemas.microsoft.com/office/drawing/2014/main" id="{3B1050EB-6124-EEEF-F509-BBF7FAF6973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480952" y="2626778"/>
            <a:ext cx="3543300" cy="1447800"/>
          </a:xfrm>
          <a:prstGeom prst="rect">
            <a:avLst/>
          </a:prstGeom>
        </p:spPr>
      </p:pic>
      <p:sp>
        <p:nvSpPr>
          <p:cNvPr id="12" name="TextBox 11">
            <a:extLst>
              <a:ext uri="{FF2B5EF4-FFF2-40B4-BE49-F238E27FC236}">
                <a16:creationId xmlns:a16="http://schemas.microsoft.com/office/drawing/2014/main" id="{279D2A1F-CEB5-EF79-D619-40141EDCBBDA}"/>
              </a:ext>
            </a:extLst>
          </p:cNvPr>
          <p:cNvSpPr txBox="1"/>
          <p:nvPr/>
        </p:nvSpPr>
        <p:spPr>
          <a:xfrm>
            <a:off x="7148350" y="4235052"/>
            <a:ext cx="2002566"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Confirms users are who they say they are</a:t>
            </a:r>
          </a:p>
        </p:txBody>
      </p:sp>
      <p:sp>
        <p:nvSpPr>
          <p:cNvPr id="19" name="Content Placeholder 3">
            <a:extLst>
              <a:ext uri="{FF2B5EF4-FFF2-40B4-BE49-F238E27FC236}">
                <a16:creationId xmlns:a16="http://schemas.microsoft.com/office/drawing/2014/main" id="{6E48E556-CC12-CB28-EC32-2C060F1D7C0C}"/>
              </a:ext>
            </a:extLst>
          </p:cNvPr>
          <p:cNvSpPr txBox="1">
            <a:spLocks/>
          </p:cNvSpPr>
          <p:nvPr/>
        </p:nvSpPr>
        <p:spPr>
          <a:xfrm>
            <a:off x="7421500" y="5420737"/>
            <a:ext cx="1456265" cy="430887"/>
          </a:xfrm>
          <a:prstGeom prst="rect">
            <a:avLst/>
          </a:prstGeom>
          <a:noFill/>
          <a:effectLst/>
        </p:spPr>
        <p:txBody>
          <a:bodyPr vert="horz" wrap="square" lIns="0" tIns="0" rIns="0" bIns="0" rtlCol="0" anchor="t"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8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OIDC</a:t>
            </a:r>
          </a:p>
        </p:txBody>
      </p:sp>
      <p:cxnSp>
        <p:nvCxnSpPr>
          <p:cNvPr id="21" name="Straight Connector 20">
            <a:extLst>
              <a:ext uri="{FF2B5EF4-FFF2-40B4-BE49-F238E27FC236}">
                <a16:creationId xmlns:a16="http://schemas.microsoft.com/office/drawing/2014/main" id="{C5D2977B-CA85-0BFA-CFAE-8D901600FCD5}"/>
              </a:ext>
              <a:ext uri="{C183D7F6-B498-43B3-948B-1728B52AA6E4}">
                <adec:decorative xmlns:adec="http://schemas.microsoft.com/office/drawing/2017/decorative" val="1"/>
              </a:ext>
            </a:extLst>
          </p:cNvPr>
          <p:cNvCxnSpPr>
            <a:cxnSpLocks/>
          </p:cNvCxnSpPr>
          <p:nvPr/>
        </p:nvCxnSpPr>
        <p:spPr>
          <a:xfrm>
            <a:off x="6096000" y="2613979"/>
            <a:ext cx="0" cy="3022201"/>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8906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100"/>
                                  </p:stCondLst>
                                  <p:iterate type="wd">
                                    <p:tmPct val="20000"/>
                                  </p:iterate>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
                                        <p:tgtEl>
                                          <p:spTgt spid="2"/>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10" presetClass="entr" presetSubtype="0" fill="hold"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
                                        <p:tgtEl>
                                          <p:spTgt spid="14"/>
                                        </p:tgtEl>
                                      </p:cBhvr>
                                    </p:animEffect>
                                  </p:childTnLst>
                                </p:cTn>
                              </p:par>
                              <p:par>
                                <p:cTn id="20" presetID="42" presetClass="path" presetSubtype="0" decel="100000" fill="hold" nodeType="withEffect">
                                  <p:stCondLst>
                                    <p:cond delay="400"/>
                                  </p:stCondLst>
                                  <p:childTnLst>
                                    <p:animMotion origin="layout" path="M -2.08333E-6 0.03889 L -2.08333E-6 2.59259E-6 " pathEditMode="relative" rAng="0" ptsTypes="AA">
                                      <p:cBhvr>
                                        <p:cTn id="21" dur="500" fill="hold"/>
                                        <p:tgtEl>
                                          <p:spTgt spid="14"/>
                                        </p:tgtEl>
                                        <p:attrNameLst>
                                          <p:attrName>ppt_x</p:attrName>
                                          <p:attrName>ppt_y</p:attrName>
                                        </p:attrNameLst>
                                      </p:cBhvr>
                                      <p:rCtr x="0" y="-1944"/>
                                    </p:animMotion>
                                  </p:childTnLst>
                                </p:cTn>
                              </p:par>
                              <p:par>
                                <p:cTn id="22" presetID="10" presetClass="entr" presetSubtype="0" fill="hold" grpId="0" nodeType="withEffect">
                                  <p:stCondLst>
                                    <p:cond delay="5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00"/>
                                        <p:tgtEl>
                                          <p:spTgt spid="11"/>
                                        </p:tgtEl>
                                      </p:cBhvr>
                                    </p:animEffect>
                                  </p:childTnLst>
                                </p:cTn>
                              </p:par>
                              <p:par>
                                <p:cTn id="25" presetID="42" presetClass="path" presetSubtype="0" decel="100000" fill="hold" grpId="1" nodeType="withEffect">
                                  <p:stCondLst>
                                    <p:cond delay="500"/>
                                  </p:stCondLst>
                                  <p:childTnLst>
                                    <p:animMotion origin="layout" path="M -2.08333E-6 0.03889 L -2.08333E-6 2.59259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6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00"/>
                                        <p:tgtEl>
                                          <p:spTgt spid="18"/>
                                        </p:tgtEl>
                                      </p:cBhvr>
                                    </p:animEffect>
                                  </p:childTnLst>
                                </p:cTn>
                              </p:par>
                              <p:par>
                                <p:cTn id="30" presetID="42" presetClass="path" presetSubtype="0" decel="100000" fill="hold" grpId="1" nodeType="withEffect">
                                  <p:stCondLst>
                                    <p:cond delay="600"/>
                                  </p:stCondLst>
                                  <p:childTnLst>
                                    <p:animMotion origin="layout" path="M -2.08333E-6 0.03889 L -2.08333E-6 2.59259E-6 " pathEditMode="relative" rAng="0" ptsTypes="AA">
                                      <p:cBhvr>
                                        <p:cTn id="31" dur="500" fill="hold"/>
                                        <p:tgtEl>
                                          <p:spTgt spid="18"/>
                                        </p:tgtEl>
                                        <p:attrNameLst>
                                          <p:attrName>ppt_x</p:attrName>
                                          <p:attrName>ppt_y</p:attrName>
                                        </p:attrNameLst>
                                      </p:cBhvr>
                                      <p:rCtr x="0" y="-1944"/>
                                    </p:animMotion>
                                  </p:childTnLst>
                                </p:cTn>
                              </p:par>
                              <p:par>
                                <p:cTn id="32" presetID="10" presetClass="entr" presetSubtype="0" fill="hold" nodeType="withEffect">
                                  <p:stCondLst>
                                    <p:cond delay="4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200"/>
                                        <p:tgtEl>
                                          <p:spTgt spid="16"/>
                                        </p:tgtEl>
                                      </p:cBhvr>
                                    </p:animEffect>
                                  </p:childTnLst>
                                </p:cTn>
                              </p:par>
                              <p:par>
                                <p:cTn id="35" presetID="42" presetClass="path" presetSubtype="0" decel="100000" fill="hold" nodeType="withEffect">
                                  <p:stCondLst>
                                    <p:cond delay="400"/>
                                  </p:stCondLst>
                                  <p:childTnLst>
                                    <p:animMotion origin="layout" path="M -2.08333E-6 0.03889 L -2.08333E-6 2.59259E-6 " pathEditMode="relative" rAng="0" ptsTypes="AA">
                                      <p:cBhvr>
                                        <p:cTn id="36" dur="500" fill="hold"/>
                                        <p:tgtEl>
                                          <p:spTgt spid="16"/>
                                        </p:tgtEl>
                                        <p:attrNameLst>
                                          <p:attrName>ppt_x</p:attrName>
                                          <p:attrName>ppt_y</p:attrName>
                                        </p:attrNameLst>
                                      </p:cBhvr>
                                      <p:rCtr x="0" y="-1944"/>
                                    </p:animMotion>
                                  </p:childTnLst>
                                </p:cTn>
                              </p:par>
                              <p:par>
                                <p:cTn id="37" presetID="10" presetClass="entr" presetSubtype="0" fill="hold" grpId="0" nodeType="withEffect">
                                  <p:stCondLst>
                                    <p:cond delay="5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200"/>
                                        <p:tgtEl>
                                          <p:spTgt spid="12"/>
                                        </p:tgtEl>
                                      </p:cBhvr>
                                    </p:animEffect>
                                  </p:childTnLst>
                                </p:cTn>
                              </p:par>
                              <p:par>
                                <p:cTn id="40" presetID="42" presetClass="path" presetSubtype="0" decel="100000" fill="hold" grpId="1" nodeType="withEffect">
                                  <p:stCondLst>
                                    <p:cond delay="500"/>
                                  </p:stCondLst>
                                  <p:childTnLst>
                                    <p:animMotion origin="layout" path="M -2.08333E-6 0.03889 L -2.08333E-6 2.59259E-6 " pathEditMode="relative" rAng="0" ptsTypes="AA">
                                      <p:cBhvr>
                                        <p:cTn id="41" dur="500" fill="hold"/>
                                        <p:tgtEl>
                                          <p:spTgt spid="12"/>
                                        </p:tgtEl>
                                        <p:attrNameLst>
                                          <p:attrName>ppt_x</p:attrName>
                                          <p:attrName>ppt_y</p:attrName>
                                        </p:attrNameLst>
                                      </p:cBhvr>
                                      <p:rCtr x="0" y="-1944"/>
                                    </p:animMotion>
                                  </p:childTnLst>
                                </p:cTn>
                              </p:par>
                              <p:par>
                                <p:cTn id="42" presetID="10" presetClass="entr" presetSubtype="0" fill="hold" grpId="0" nodeType="withEffect">
                                  <p:stCondLst>
                                    <p:cond delay="60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200"/>
                                        <p:tgtEl>
                                          <p:spTgt spid="19"/>
                                        </p:tgtEl>
                                      </p:cBhvr>
                                    </p:animEffect>
                                  </p:childTnLst>
                                </p:cTn>
                              </p:par>
                              <p:par>
                                <p:cTn id="45" presetID="42" presetClass="path" presetSubtype="0" decel="100000" fill="hold" grpId="1" nodeType="withEffect">
                                  <p:stCondLst>
                                    <p:cond delay="600"/>
                                  </p:stCondLst>
                                  <p:childTnLst>
                                    <p:animMotion origin="layout" path="M -2.08333E-6 0.03889 L -2.08333E-6 2.59259E-6 " pathEditMode="relative" rAng="0" ptsTypes="AA">
                                      <p:cBhvr>
                                        <p:cTn id="46" dur="500" fill="hold"/>
                                        <p:tgtEl>
                                          <p:spTgt spid="19"/>
                                        </p:tgtEl>
                                        <p:attrNameLst>
                                          <p:attrName>ppt_x</p:attrName>
                                          <p:attrName>ppt_y</p:attrName>
                                        </p:attrNameLst>
                                      </p:cBhvr>
                                      <p:rCtr x="0" y="-1944"/>
                                    </p:animMotion>
                                  </p:childTnLst>
                                </p:cTn>
                              </p:par>
                              <p:par>
                                <p:cTn id="47" presetID="10" presetClass="entr" presetSubtype="0" fill="hold" grpId="0" nodeType="withEffect">
                                  <p:stCondLst>
                                    <p:cond delay="30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200"/>
                                        <p:tgtEl>
                                          <p:spTgt spid="9"/>
                                        </p:tgtEl>
                                      </p:cBhvr>
                                    </p:animEffect>
                                  </p:childTnLst>
                                </p:cTn>
                              </p:par>
                              <p:par>
                                <p:cTn id="50" presetID="42" presetClass="path" presetSubtype="0" decel="100000" fill="hold" grpId="1" nodeType="withEffect">
                                  <p:stCondLst>
                                    <p:cond delay="300"/>
                                  </p:stCondLst>
                                  <p:childTnLst>
                                    <p:animMotion origin="layout" path="M -2.08333E-6 0.03889 L -2.08333E-6 2.59259E-6 " pathEditMode="relative" rAng="0" ptsTypes="AA">
                                      <p:cBhvr>
                                        <p:cTn id="51" dur="500" fill="hold"/>
                                        <p:tgtEl>
                                          <p:spTgt spid="9"/>
                                        </p:tgtEl>
                                        <p:attrNameLst>
                                          <p:attrName>ppt_x</p:attrName>
                                          <p:attrName>ppt_y</p:attrName>
                                        </p:attrNameLst>
                                      </p:cBhvr>
                                      <p:rCtr x="0" y="-1944"/>
                                    </p:animMotion>
                                  </p:childTnLst>
                                </p:cTn>
                              </p:par>
                              <p:par>
                                <p:cTn id="52" presetID="10" presetClass="entr" presetSubtype="0" fill="hold" nodeType="withEffect">
                                  <p:stCondLst>
                                    <p:cond delay="40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200"/>
                                        <p:tgtEl>
                                          <p:spTgt spid="21"/>
                                        </p:tgtEl>
                                      </p:cBhvr>
                                    </p:animEffect>
                                  </p:childTnLst>
                                </p:cTn>
                              </p:par>
                              <p:par>
                                <p:cTn id="55" presetID="42" presetClass="path" presetSubtype="0" decel="100000" fill="hold" nodeType="withEffect">
                                  <p:stCondLst>
                                    <p:cond delay="400"/>
                                  </p:stCondLst>
                                  <p:childTnLst>
                                    <p:animMotion origin="layout" path="M -2.08333E-6 0.03889 L -2.08333E-6 2.59259E-6 " pathEditMode="relative" rAng="0" ptsTypes="AA">
                                      <p:cBhvr>
                                        <p:cTn id="56" dur="500" fill="hold"/>
                                        <p:tgtEl>
                                          <p:spTgt spid="2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9" grpId="0" animBg="1"/>
      <p:bldP spid="9" grpId="1" animBg="1"/>
      <p:bldP spid="2" grpId="0" animBg="1"/>
      <p:bldP spid="11" grpId="0"/>
      <p:bldP spid="11" grpId="1"/>
      <p:bldP spid="18" grpId="0"/>
      <p:bldP spid="18" grpId="1"/>
      <p:bldP spid="10" grpId="0" animBg="1"/>
      <p:bldP spid="12" grpId="0"/>
      <p:bldP spid="12" grpId="1"/>
      <p:bldP spid="19" grpId="0"/>
      <p:bldP spid="1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F22B3-956D-04D2-502C-8B0330E82B3E}"/>
            </a:ext>
          </a:extLst>
        </p:cNvPr>
        <p:cNvGrpSpPr/>
        <p:nvPr/>
      </p:nvGrpSpPr>
      <p:grpSpPr>
        <a:xfrm>
          <a:off x="0" y="0"/>
          <a:ext cx="0" cy="0"/>
          <a:chOff x="0" y="0"/>
          <a:chExt cx="0" cy="0"/>
        </a:xfrm>
      </p:grpSpPr>
      <p:sp>
        <p:nvSpPr>
          <p:cNvPr id="36" name="Rounded Rectangle 35">
            <a:extLst>
              <a:ext uri="{FF2B5EF4-FFF2-40B4-BE49-F238E27FC236}">
                <a16:creationId xmlns:a16="http://schemas.microsoft.com/office/drawing/2014/main" id="{68D992CE-EC6F-7F9C-126E-5719D6877A65}"/>
              </a:ext>
              <a:ext uri="{C183D7F6-B498-43B3-948B-1728B52AA6E4}">
                <adec:decorative xmlns:adec="http://schemas.microsoft.com/office/drawing/2017/decorative" val="1"/>
              </a:ext>
            </a:extLst>
          </p:cNvPr>
          <p:cNvSpPr/>
          <p:nvPr/>
        </p:nvSpPr>
        <p:spPr bwMode="auto">
          <a:xfrm>
            <a:off x="584200" y="1331843"/>
            <a:ext cx="11017250" cy="5030857"/>
          </a:xfrm>
          <a:prstGeom prst="roundRect">
            <a:avLst>
              <a:gd name="adj" fmla="val 7339"/>
            </a:avLst>
          </a:prstGeom>
          <a:solidFill>
            <a:schemeClr val="tx1">
              <a:alpha val="5000"/>
            </a:schemeClr>
          </a:solidFill>
          <a:ln w="12700">
            <a:noFill/>
          </a:ln>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A"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Rounded Rectangle 11">
            <a:extLst>
              <a:ext uri="{FF2B5EF4-FFF2-40B4-BE49-F238E27FC236}">
                <a16:creationId xmlns:a16="http://schemas.microsoft.com/office/drawing/2014/main" id="{938A3544-ED74-8114-03BD-8B5A903B4E8A}"/>
              </a:ext>
              <a:ext uri="{C183D7F6-B498-43B3-948B-1728B52AA6E4}">
                <adec:decorative xmlns:adec="http://schemas.microsoft.com/office/drawing/2017/decorative" val="1"/>
              </a:ext>
            </a:extLst>
          </p:cNvPr>
          <p:cNvSpPr/>
          <p:nvPr/>
        </p:nvSpPr>
        <p:spPr bwMode="auto">
          <a:xfrm>
            <a:off x="2796578" y="2736635"/>
            <a:ext cx="148609" cy="3398618"/>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E6E336D7-1722-7FF3-DFDB-3F4BA9A4294C}"/>
              </a:ext>
              <a:ext uri="{C183D7F6-B498-43B3-948B-1728B52AA6E4}">
                <adec:decorative xmlns:adec="http://schemas.microsoft.com/office/drawing/2017/decorative" val="1"/>
              </a:ext>
            </a:extLst>
          </p:cNvPr>
          <p:cNvSpPr/>
          <p:nvPr/>
        </p:nvSpPr>
        <p:spPr bwMode="auto">
          <a:xfrm>
            <a:off x="5796545" y="2723714"/>
            <a:ext cx="148609" cy="3405079"/>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FC545E9E-AB6A-2F6F-599E-596FF55F80EB}"/>
              </a:ext>
              <a:ext uri="{C183D7F6-B498-43B3-948B-1728B52AA6E4}">
                <adec:decorative xmlns:adec="http://schemas.microsoft.com/office/drawing/2017/decorative" val="1"/>
              </a:ext>
            </a:extLst>
          </p:cNvPr>
          <p:cNvSpPr/>
          <p:nvPr/>
        </p:nvSpPr>
        <p:spPr bwMode="auto">
          <a:xfrm>
            <a:off x="9983145" y="2633255"/>
            <a:ext cx="148609" cy="3489075"/>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1D8F0B-94A8-38FE-4787-EEA1D4C35FD9}"/>
              </a:ext>
            </a:extLst>
          </p:cNvPr>
          <p:cNvSpPr>
            <a:spLocks noGrp="1"/>
          </p:cNvSpPr>
          <p:nvPr>
            <p:ph type="title"/>
          </p:nvPr>
        </p:nvSpPr>
        <p:spPr>
          <a:xfrm>
            <a:off x="588263" y="457200"/>
            <a:ext cx="11018520" cy="553998"/>
          </a:xfrm>
        </p:spPr>
        <p:txBody>
          <a:bodyPr/>
          <a:lstStyle/>
          <a:p>
            <a:pPr algn="ctr"/>
            <a:r>
              <a:rPr lang="en-US" dirty="0"/>
              <a:t>OAuth2 authentication flow with </a:t>
            </a:r>
            <a:r>
              <a:rPr lang="en-US" dirty="0">
                <a:gradFill>
                  <a:gsLst>
                    <a:gs pos="80000">
                      <a:srgbClr val="0A6BBA"/>
                    </a:gs>
                    <a:gs pos="0">
                      <a:srgbClr val="7656AD"/>
                    </a:gs>
                  </a:gsLst>
                  <a:path path="circle">
                    <a:fillToRect l="100000" t="100000"/>
                  </a:path>
                </a:gradFill>
              </a:rPr>
              <a:t>OIDC</a:t>
            </a:r>
          </a:p>
        </p:txBody>
      </p:sp>
      <p:sp>
        <p:nvSpPr>
          <p:cNvPr id="42" name="Graphic 4">
            <a:extLst>
              <a:ext uri="{FF2B5EF4-FFF2-40B4-BE49-F238E27FC236}">
                <a16:creationId xmlns:a16="http://schemas.microsoft.com/office/drawing/2014/main" id="{0A963FEA-CC11-089E-821E-9567EE58227B}"/>
              </a:ext>
              <a:ext uri="{C183D7F6-B498-43B3-948B-1728B52AA6E4}">
                <adec:decorative xmlns:adec="http://schemas.microsoft.com/office/drawing/2017/decorative" val="1"/>
              </a:ext>
            </a:extLst>
          </p:cNvPr>
          <p:cNvSpPr/>
          <p:nvPr/>
        </p:nvSpPr>
        <p:spPr>
          <a:xfrm>
            <a:off x="1452077" y="1665587"/>
            <a:ext cx="360022" cy="449910"/>
          </a:xfrm>
          <a:custGeom>
            <a:avLst/>
            <a:gdLst>
              <a:gd name="connsiteX0" fmla="*/ 309398 w 360022"/>
              <a:gd name="connsiteY0" fmla="*/ 269910 h 449910"/>
              <a:gd name="connsiteX1" fmla="*/ 360023 w 360022"/>
              <a:gd name="connsiteY1" fmla="*/ 320490 h 449910"/>
              <a:gd name="connsiteX2" fmla="*/ 360023 w 360022"/>
              <a:gd name="connsiteY2" fmla="*/ 320513 h 449910"/>
              <a:gd name="connsiteX3" fmla="*/ 360023 w 360022"/>
              <a:gd name="connsiteY3" fmla="*/ 341168 h 449910"/>
              <a:gd name="connsiteX4" fmla="*/ 348480 w 360022"/>
              <a:gd name="connsiteY4" fmla="*/ 377145 h 449910"/>
              <a:gd name="connsiteX5" fmla="*/ 179933 w 360022"/>
              <a:gd name="connsiteY5" fmla="*/ 449910 h 449910"/>
              <a:gd name="connsiteX6" fmla="*/ 11475 w 360022"/>
              <a:gd name="connsiteY6" fmla="*/ 377078 h 449910"/>
              <a:gd name="connsiteX7" fmla="*/ 0 w 360022"/>
              <a:gd name="connsiteY7" fmla="*/ 341190 h 449910"/>
              <a:gd name="connsiteX8" fmla="*/ 0 w 360022"/>
              <a:gd name="connsiteY8" fmla="*/ 320490 h 449910"/>
              <a:gd name="connsiteX9" fmla="*/ 50580 w 360022"/>
              <a:gd name="connsiteY9" fmla="*/ 269865 h 449910"/>
              <a:gd name="connsiteX10" fmla="*/ 50603 w 360022"/>
              <a:gd name="connsiteY10" fmla="*/ 269865 h 449910"/>
              <a:gd name="connsiteX11" fmla="*/ 309375 w 360022"/>
              <a:gd name="connsiteY11" fmla="*/ 269865 h 449910"/>
              <a:gd name="connsiteX12" fmla="*/ 179933 w 360022"/>
              <a:gd name="connsiteY12" fmla="*/ 0 h 449910"/>
              <a:gd name="connsiteX13" fmla="*/ 292433 w 360022"/>
              <a:gd name="connsiteY13" fmla="*/ 112500 h 449910"/>
              <a:gd name="connsiteX14" fmla="*/ 179933 w 360022"/>
              <a:gd name="connsiteY14" fmla="*/ 225000 h 449910"/>
              <a:gd name="connsiteX15" fmla="*/ 67433 w 360022"/>
              <a:gd name="connsiteY15" fmla="*/ 112500 h 449910"/>
              <a:gd name="connsiteX16" fmla="*/ 179933 w 360022"/>
              <a:gd name="connsiteY16" fmla="*/ 0 h 4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022" h="449910">
                <a:moveTo>
                  <a:pt x="309398" y="269910"/>
                </a:moveTo>
                <a:cubicBezTo>
                  <a:pt x="337345" y="269897"/>
                  <a:pt x="360009" y="292543"/>
                  <a:pt x="360023" y="320490"/>
                </a:cubicBezTo>
                <a:cubicBezTo>
                  <a:pt x="360023" y="320497"/>
                  <a:pt x="360023" y="320506"/>
                  <a:pt x="360023" y="320513"/>
                </a:cubicBezTo>
                <a:lnTo>
                  <a:pt x="360023" y="341168"/>
                </a:lnTo>
                <a:cubicBezTo>
                  <a:pt x="360020" y="354069"/>
                  <a:pt x="355984" y="366649"/>
                  <a:pt x="348480" y="377145"/>
                </a:cubicBezTo>
                <a:cubicBezTo>
                  <a:pt x="313695" y="425813"/>
                  <a:pt x="256883" y="449910"/>
                  <a:pt x="179933" y="449910"/>
                </a:cubicBezTo>
                <a:cubicBezTo>
                  <a:pt x="102938" y="449910"/>
                  <a:pt x="46170" y="425790"/>
                  <a:pt x="11475" y="377078"/>
                </a:cubicBezTo>
                <a:cubicBezTo>
                  <a:pt x="4012" y="366599"/>
                  <a:pt x="1" y="354056"/>
                  <a:pt x="0" y="341190"/>
                </a:cubicBezTo>
                <a:lnTo>
                  <a:pt x="0" y="320490"/>
                </a:lnTo>
                <a:cubicBezTo>
                  <a:pt x="-12" y="292543"/>
                  <a:pt x="22633" y="269879"/>
                  <a:pt x="50580" y="269865"/>
                </a:cubicBezTo>
                <a:cubicBezTo>
                  <a:pt x="50587" y="269865"/>
                  <a:pt x="50595" y="269865"/>
                  <a:pt x="50603" y="269865"/>
                </a:cubicBezTo>
                <a:lnTo>
                  <a:pt x="309375" y="269865"/>
                </a:lnTo>
                <a:close/>
                <a:moveTo>
                  <a:pt x="179933" y="0"/>
                </a:moveTo>
                <a:cubicBezTo>
                  <a:pt x="242064" y="0"/>
                  <a:pt x="292433" y="50368"/>
                  <a:pt x="292433" y="112500"/>
                </a:cubicBezTo>
                <a:cubicBezTo>
                  <a:pt x="292433" y="174632"/>
                  <a:pt x="242064" y="225000"/>
                  <a:pt x="179933" y="225000"/>
                </a:cubicBezTo>
                <a:cubicBezTo>
                  <a:pt x="117801" y="225000"/>
                  <a:pt x="67433" y="174632"/>
                  <a:pt x="67433" y="112500"/>
                </a:cubicBezTo>
                <a:cubicBezTo>
                  <a:pt x="67433" y="50368"/>
                  <a:pt x="117801" y="0"/>
                  <a:pt x="179933" y="0"/>
                </a:cubicBezTo>
                <a:close/>
              </a:path>
            </a:pathLst>
          </a:custGeom>
          <a:gradFill>
            <a:gsLst>
              <a:gs pos="80000">
                <a:srgbClr val="0A6BBA"/>
              </a:gs>
              <a:gs pos="0">
                <a:srgbClr val="7656AD"/>
              </a:gs>
            </a:gsLst>
            <a:path path="circle">
              <a:fillToRect l="100000" t="100000"/>
            </a:path>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 name="Text Placeholder 10">
            <a:extLst>
              <a:ext uri="{FF2B5EF4-FFF2-40B4-BE49-F238E27FC236}">
                <a16:creationId xmlns:a16="http://schemas.microsoft.com/office/drawing/2014/main" id="{3E59B783-A0D2-1899-7F85-7F3FC56E9B28}"/>
              </a:ext>
            </a:extLst>
          </p:cNvPr>
          <p:cNvSpPr txBox="1">
            <a:spLocks/>
          </p:cNvSpPr>
          <p:nvPr/>
        </p:nvSpPr>
        <p:spPr>
          <a:xfrm>
            <a:off x="1393580" y="2235515"/>
            <a:ext cx="477016" cy="2543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a:rPr>
              <a:t>User</a:t>
            </a:r>
            <a:endPar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3" name="Graphic 33">
            <a:extLst>
              <a:ext uri="{FF2B5EF4-FFF2-40B4-BE49-F238E27FC236}">
                <a16:creationId xmlns:a16="http://schemas.microsoft.com/office/drawing/2014/main" id="{8674B06D-8ECB-6CCD-84D7-B121C8049189}"/>
              </a:ext>
              <a:ext uri="{C183D7F6-B498-43B3-948B-1728B52AA6E4}">
                <adec:decorative xmlns:adec="http://schemas.microsoft.com/office/drawing/2017/decorative" val="1"/>
              </a:ext>
            </a:extLst>
          </p:cNvPr>
          <p:cNvSpPr/>
          <p:nvPr/>
        </p:nvSpPr>
        <p:spPr>
          <a:xfrm>
            <a:off x="2668382" y="1687998"/>
            <a:ext cx="405000" cy="405000"/>
          </a:xfrm>
          <a:custGeom>
            <a:avLst/>
            <a:gdLst>
              <a:gd name="connsiteX0" fmla="*/ 78750 w 405000"/>
              <a:gd name="connsiteY0" fmla="*/ 0 h 405000"/>
              <a:gd name="connsiteX1" fmla="*/ 0 w 405000"/>
              <a:gd name="connsiteY1" fmla="*/ 78750 h 405000"/>
              <a:gd name="connsiteX2" fmla="*/ 0 w 405000"/>
              <a:gd name="connsiteY2" fmla="*/ 326250 h 405000"/>
              <a:gd name="connsiteX3" fmla="*/ 78750 w 405000"/>
              <a:gd name="connsiteY3" fmla="*/ 405000 h 405000"/>
              <a:gd name="connsiteX4" fmla="*/ 326250 w 405000"/>
              <a:gd name="connsiteY4" fmla="*/ 405000 h 405000"/>
              <a:gd name="connsiteX5" fmla="*/ 405000 w 405000"/>
              <a:gd name="connsiteY5" fmla="*/ 326250 h 405000"/>
              <a:gd name="connsiteX6" fmla="*/ 405000 w 405000"/>
              <a:gd name="connsiteY6" fmla="*/ 78750 h 405000"/>
              <a:gd name="connsiteX7" fmla="*/ 326250 w 405000"/>
              <a:gd name="connsiteY7" fmla="*/ 0 h 405000"/>
              <a:gd name="connsiteX8" fmla="*/ 78750 w 405000"/>
              <a:gd name="connsiteY8" fmla="*/ 0 h 405000"/>
              <a:gd name="connsiteX9" fmla="*/ 45000 w 405000"/>
              <a:gd name="connsiteY9" fmla="*/ 112500 h 405000"/>
              <a:gd name="connsiteX10" fmla="*/ 360000 w 405000"/>
              <a:gd name="connsiteY10" fmla="*/ 112500 h 405000"/>
              <a:gd name="connsiteX11" fmla="*/ 360000 w 405000"/>
              <a:gd name="connsiteY11" fmla="*/ 326250 h 405000"/>
              <a:gd name="connsiteX12" fmla="*/ 326250 w 405000"/>
              <a:gd name="connsiteY12" fmla="*/ 360000 h 405000"/>
              <a:gd name="connsiteX13" fmla="*/ 78750 w 405000"/>
              <a:gd name="connsiteY13" fmla="*/ 360000 h 405000"/>
              <a:gd name="connsiteX14" fmla="*/ 45000 w 405000"/>
              <a:gd name="connsiteY14" fmla="*/ 326250 h 405000"/>
              <a:gd name="connsiteX15" fmla="*/ 45000 w 405000"/>
              <a:gd name="connsiteY15" fmla="*/ 112500 h 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5000" h="405000">
                <a:moveTo>
                  <a:pt x="78750" y="0"/>
                </a:moveTo>
                <a:cubicBezTo>
                  <a:pt x="35257" y="0"/>
                  <a:pt x="0" y="35257"/>
                  <a:pt x="0" y="78750"/>
                </a:cubicBezTo>
                <a:lnTo>
                  <a:pt x="0" y="326250"/>
                </a:lnTo>
                <a:cubicBezTo>
                  <a:pt x="0" y="369743"/>
                  <a:pt x="35257" y="405000"/>
                  <a:pt x="78750" y="405000"/>
                </a:cubicBezTo>
                <a:lnTo>
                  <a:pt x="326250" y="405000"/>
                </a:lnTo>
                <a:cubicBezTo>
                  <a:pt x="369743" y="405000"/>
                  <a:pt x="405000" y="369743"/>
                  <a:pt x="405000" y="326250"/>
                </a:cubicBezTo>
                <a:lnTo>
                  <a:pt x="405000" y="78750"/>
                </a:lnTo>
                <a:cubicBezTo>
                  <a:pt x="405000" y="35257"/>
                  <a:pt x="369743" y="0"/>
                  <a:pt x="326250" y="0"/>
                </a:cubicBezTo>
                <a:lnTo>
                  <a:pt x="78750" y="0"/>
                </a:lnTo>
                <a:close/>
                <a:moveTo>
                  <a:pt x="45000" y="112500"/>
                </a:moveTo>
                <a:lnTo>
                  <a:pt x="360000" y="112500"/>
                </a:lnTo>
                <a:lnTo>
                  <a:pt x="360000" y="326250"/>
                </a:lnTo>
                <a:cubicBezTo>
                  <a:pt x="360000" y="344889"/>
                  <a:pt x="344889" y="360000"/>
                  <a:pt x="326250" y="360000"/>
                </a:cubicBezTo>
                <a:lnTo>
                  <a:pt x="78750" y="360000"/>
                </a:lnTo>
                <a:cubicBezTo>
                  <a:pt x="60110" y="360000"/>
                  <a:pt x="45000" y="344889"/>
                  <a:pt x="45000" y="326250"/>
                </a:cubicBezTo>
                <a:lnTo>
                  <a:pt x="45000" y="112500"/>
                </a:lnTo>
                <a:close/>
              </a:path>
            </a:pathLst>
          </a:custGeom>
          <a:gradFill>
            <a:gsLst>
              <a:gs pos="80000">
                <a:srgbClr val="0A6BBA"/>
              </a:gs>
              <a:gs pos="0">
                <a:srgbClr val="7656AD"/>
              </a:gs>
            </a:gsLst>
            <a:path path="circle">
              <a:fillToRect l="100000" t="100000"/>
            </a:path>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 name="Text Placeholder 10">
            <a:extLst>
              <a:ext uri="{FF2B5EF4-FFF2-40B4-BE49-F238E27FC236}">
                <a16:creationId xmlns:a16="http://schemas.microsoft.com/office/drawing/2014/main" id="{A579383C-941B-7140-1539-3D8D83C68BE0}"/>
              </a:ext>
            </a:extLst>
          </p:cNvPr>
          <p:cNvSpPr txBox="1">
            <a:spLocks/>
          </p:cNvSpPr>
          <p:nvPr/>
        </p:nvSpPr>
        <p:spPr>
          <a:xfrm>
            <a:off x="2499918" y="2235515"/>
            <a:ext cx="741928" cy="24792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a:rPr>
              <a:t>Browser</a:t>
            </a:r>
            <a:endPar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4" name="Graphic 34">
            <a:extLst>
              <a:ext uri="{FF2B5EF4-FFF2-40B4-BE49-F238E27FC236}">
                <a16:creationId xmlns:a16="http://schemas.microsoft.com/office/drawing/2014/main" id="{205EB489-8534-86BB-96DD-5F4743BE160D}"/>
              </a:ext>
              <a:ext uri="{C183D7F6-B498-43B3-948B-1728B52AA6E4}">
                <adec:decorative xmlns:adec="http://schemas.microsoft.com/office/drawing/2017/decorative" val="1"/>
              </a:ext>
            </a:extLst>
          </p:cNvPr>
          <p:cNvSpPr/>
          <p:nvPr/>
        </p:nvSpPr>
        <p:spPr>
          <a:xfrm>
            <a:off x="5735850" y="1665498"/>
            <a:ext cx="270000" cy="450000"/>
          </a:xfrm>
          <a:custGeom>
            <a:avLst/>
            <a:gdLst>
              <a:gd name="connsiteX0" fmla="*/ 67500 w 270000"/>
              <a:gd name="connsiteY0" fmla="*/ 0 h 450000"/>
              <a:gd name="connsiteX1" fmla="*/ 0 w 270000"/>
              <a:gd name="connsiteY1" fmla="*/ 67500 h 450000"/>
              <a:gd name="connsiteX2" fmla="*/ 0 w 270000"/>
              <a:gd name="connsiteY2" fmla="*/ 382500 h 450000"/>
              <a:gd name="connsiteX3" fmla="*/ 67500 w 270000"/>
              <a:gd name="connsiteY3" fmla="*/ 450000 h 450000"/>
              <a:gd name="connsiteX4" fmla="*/ 202500 w 270000"/>
              <a:gd name="connsiteY4" fmla="*/ 450000 h 450000"/>
              <a:gd name="connsiteX5" fmla="*/ 270000 w 270000"/>
              <a:gd name="connsiteY5" fmla="*/ 382500 h 450000"/>
              <a:gd name="connsiteX6" fmla="*/ 270000 w 270000"/>
              <a:gd name="connsiteY6" fmla="*/ 67500 h 450000"/>
              <a:gd name="connsiteX7" fmla="*/ 202500 w 270000"/>
              <a:gd name="connsiteY7" fmla="*/ 0 h 450000"/>
              <a:gd name="connsiteX8" fmla="*/ 67500 w 270000"/>
              <a:gd name="connsiteY8" fmla="*/ 0 h 450000"/>
              <a:gd name="connsiteX9" fmla="*/ 56250 w 270000"/>
              <a:gd name="connsiteY9" fmla="*/ 106875 h 450000"/>
              <a:gd name="connsiteX10" fmla="*/ 73125 w 270000"/>
              <a:gd name="connsiteY10" fmla="*/ 90000 h 450000"/>
              <a:gd name="connsiteX11" fmla="*/ 196875 w 270000"/>
              <a:gd name="connsiteY11" fmla="*/ 90000 h 450000"/>
              <a:gd name="connsiteX12" fmla="*/ 213750 w 270000"/>
              <a:gd name="connsiteY12" fmla="*/ 106875 h 450000"/>
              <a:gd name="connsiteX13" fmla="*/ 196875 w 270000"/>
              <a:gd name="connsiteY13" fmla="*/ 123750 h 450000"/>
              <a:gd name="connsiteX14" fmla="*/ 73125 w 270000"/>
              <a:gd name="connsiteY14" fmla="*/ 123750 h 450000"/>
              <a:gd name="connsiteX15" fmla="*/ 56250 w 270000"/>
              <a:gd name="connsiteY15" fmla="*/ 106875 h 450000"/>
              <a:gd name="connsiteX16" fmla="*/ 56250 w 270000"/>
              <a:gd name="connsiteY16" fmla="*/ 354375 h 450000"/>
              <a:gd name="connsiteX17" fmla="*/ 73125 w 270000"/>
              <a:gd name="connsiteY17" fmla="*/ 337500 h 450000"/>
              <a:gd name="connsiteX18" fmla="*/ 196875 w 270000"/>
              <a:gd name="connsiteY18" fmla="*/ 337500 h 450000"/>
              <a:gd name="connsiteX19" fmla="*/ 213750 w 270000"/>
              <a:gd name="connsiteY19" fmla="*/ 354375 h 450000"/>
              <a:gd name="connsiteX20" fmla="*/ 196875 w 270000"/>
              <a:gd name="connsiteY20" fmla="*/ 371250 h 450000"/>
              <a:gd name="connsiteX21" fmla="*/ 73125 w 270000"/>
              <a:gd name="connsiteY21" fmla="*/ 371250 h 450000"/>
              <a:gd name="connsiteX22" fmla="*/ 56250 w 270000"/>
              <a:gd name="connsiteY22" fmla="*/ 354375 h 450000"/>
              <a:gd name="connsiteX23" fmla="*/ 56250 w 270000"/>
              <a:gd name="connsiteY23" fmla="*/ 286875 h 450000"/>
              <a:gd name="connsiteX24" fmla="*/ 73125 w 270000"/>
              <a:gd name="connsiteY24" fmla="*/ 270000 h 450000"/>
              <a:gd name="connsiteX25" fmla="*/ 196875 w 270000"/>
              <a:gd name="connsiteY25" fmla="*/ 270000 h 450000"/>
              <a:gd name="connsiteX26" fmla="*/ 213750 w 270000"/>
              <a:gd name="connsiteY26" fmla="*/ 286875 h 450000"/>
              <a:gd name="connsiteX27" fmla="*/ 196875 w 270000"/>
              <a:gd name="connsiteY27" fmla="*/ 303750 h 450000"/>
              <a:gd name="connsiteX28" fmla="*/ 73125 w 270000"/>
              <a:gd name="connsiteY28" fmla="*/ 303750 h 450000"/>
              <a:gd name="connsiteX29" fmla="*/ 56250 w 270000"/>
              <a:gd name="connsiteY29" fmla="*/ 286875 h 4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000" h="450000">
                <a:moveTo>
                  <a:pt x="67500" y="0"/>
                </a:moveTo>
                <a:cubicBezTo>
                  <a:pt x="30221" y="0"/>
                  <a:pt x="0" y="30221"/>
                  <a:pt x="0" y="67500"/>
                </a:cubicBezTo>
                <a:lnTo>
                  <a:pt x="0" y="382500"/>
                </a:lnTo>
                <a:cubicBezTo>
                  <a:pt x="0" y="419780"/>
                  <a:pt x="30221" y="450000"/>
                  <a:pt x="67500" y="450000"/>
                </a:cubicBezTo>
                <a:lnTo>
                  <a:pt x="202500" y="450000"/>
                </a:lnTo>
                <a:cubicBezTo>
                  <a:pt x="239780" y="450000"/>
                  <a:pt x="270000" y="419780"/>
                  <a:pt x="270000" y="382500"/>
                </a:cubicBezTo>
                <a:lnTo>
                  <a:pt x="270000" y="67500"/>
                </a:lnTo>
                <a:cubicBezTo>
                  <a:pt x="270000" y="30221"/>
                  <a:pt x="239780" y="0"/>
                  <a:pt x="202500" y="0"/>
                </a:cubicBezTo>
                <a:lnTo>
                  <a:pt x="67500" y="0"/>
                </a:lnTo>
                <a:close/>
                <a:moveTo>
                  <a:pt x="56250" y="106875"/>
                </a:moveTo>
                <a:cubicBezTo>
                  <a:pt x="56250" y="97555"/>
                  <a:pt x="63805" y="90000"/>
                  <a:pt x="73125" y="90000"/>
                </a:cubicBezTo>
                <a:lnTo>
                  <a:pt x="196875" y="90000"/>
                </a:lnTo>
                <a:cubicBezTo>
                  <a:pt x="206195" y="90000"/>
                  <a:pt x="213750" y="97555"/>
                  <a:pt x="213750" y="106875"/>
                </a:cubicBezTo>
                <a:cubicBezTo>
                  <a:pt x="213750" y="116195"/>
                  <a:pt x="206195" y="123750"/>
                  <a:pt x="196875" y="123750"/>
                </a:cubicBezTo>
                <a:lnTo>
                  <a:pt x="73125" y="123750"/>
                </a:lnTo>
                <a:cubicBezTo>
                  <a:pt x="63805" y="123750"/>
                  <a:pt x="56250" y="116195"/>
                  <a:pt x="56250" y="106875"/>
                </a:cubicBezTo>
                <a:close/>
                <a:moveTo>
                  <a:pt x="56250" y="354375"/>
                </a:moveTo>
                <a:cubicBezTo>
                  <a:pt x="56250" y="345056"/>
                  <a:pt x="63805" y="337500"/>
                  <a:pt x="73125" y="337500"/>
                </a:cubicBezTo>
                <a:lnTo>
                  <a:pt x="196875" y="337500"/>
                </a:lnTo>
                <a:cubicBezTo>
                  <a:pt x="206195" y="337500"/>
                  <a:pt x="213750" y="345056"/>
                  <a:pt x="213750" y="354375"/>
                </a:cubicBezTo>
                <a:cubicBezTo>
                  <a:pt x="213750" y="363695"/>
                  <a:pt x="206195" y="371250"/>
                  <a:pt x="196875" y="371250"/>
                </a:cubicBezTo>
                <a:lnTo>
                  <a:pt x="73125" y="371250"/>
                </a:lnTo>
                <a:cubicBezTo>
                  <a:pt x="63805" y="371250"/>
                  <a:pt x="56250" y="363695"/>
                  <a:pt x="56250" y="354375"/>
                </a:cubicBezTo>
                <a:close/>
                <a:moveTo>
                  <a:pt x="56250" y="286875"/>
                </a:moveTo>
                <a:cubicBezTo>
                  <a:pt x="56250" y="277556"/>
                  <a:pt x="63805" y="270000"/>
                  <a:pt x="73125" y="270000"/>
                </a:cubicBezTo>
                <a:lnTo>
                  <a:pt x="196875" y="270000"/>
                </a:lnTo>
                <a:cubicBezTo>
                  <a:pt x="206195" y="270000"/>
                  <a:pt x="213750" y="277556"/>
                  <a:pt x="213750" y="286875"/>
                </a:cubicBezTo>
                <a:cubicBezTo>
                  <a:pt x="213750" y="296195"/>
                  <a:pt x="206195" y="303750"/>
                  <a:pt x="196875" y="303750"/>
                </a:cubicBezTo>
                <a:lnTo>
                  <a:pt x="73125" y="303750"/>
                </a:lnTo>
                <a:cubicBezTo>
                  <a:pt x="63805" y="303750"/>
                  <a:pt x="56250" y="296195"/>
                  <a:pt x="56250" y="286875"/>
                </a:cubicBezTo>
                <a:close/>
              </a:path>
            </a:pathLst>
          </a:custGeom>
          <a:gradFill>
            <a:gsLst>
              <a:gs pos="80000">
                <a:srgbClr val="0A6BBA"/>
              </a:gs>
              <a:gs pos="0">
                <a:srgbClr val="7656AD"/>
              </a:gs>
            </a:gsLst>
            <a:path path="circle">
              <a:fillToRect l="100000" t="100000"/>
            </a:path>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Text Placeholder 10">
            <a:extLst>
              <a:ext uri="{FF2B5EF4-FFF2-40B4-BE49-F238E27FC236}">
                <a16:creationId xmlns:a16="http://schemas.microsoft.com/office/drawing/2014/main" id="{74607F05-B507-71D8-D5DC-13A961AFAD09}"/>
              </a:ext>
            </a:extLst>
          </p:cNvPr>
          <p:cNvSpPr txBox="1">
            <a:spLocks/>
          </p:cNvSpPr>
          <p:nvPr/>
        </p:nvSpPr>
        <p:spPr>
          <a:xfrm>
            <a:off x="5209130" y="2235515"/>
            <a:ext cx="1323440" cy="24792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a:rPr>
              <a:t>App backend</a:t>
            </a:r>
            <a:endPar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pic>
        <p:nvPicPr>
          <p:cNvPr id="6" name="Graphic 5">
            <a:extLst>
              <a:ext uri="{FF2B5EF4-FFF2-40B4-BE49-F238E27FC236}">
                <a16:creationId xmlns:a16="http://schemas.microsoft.com/office/drawing/2014/main" id="{992CED08-0500-01FB-856B-C366C78D5B5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78405" y="1615330"/>
            <a:ext cx="558090" cy="545168"/>
          </a:xfrm>
          <a:prstGeom prst="rect">
            <a:avLst/>
          </a:prstGeom>
        </p:spPr>
      </p:pic>
      <p:sp>
        <p:nvSpPr>
          <p:cNvPr id="8" name="Text Placeholder 10">
            <a:extLst>
              <a:ext uri="{FF2B5EF4-FFF2-40B4-BE49-F238E27FC236}">
                <a16:creationId xmlns:a16="http://schemas.microsoft.com/office/drawing/2014/main" id="{5D94680E-F5C5-51D9-1F1A-C7DAAB3B8F18}"/>
              </a:ext>
            </a:extLst>
          </p:cNvPr>
          <p:cNvSpPr txBox="1">
            <a:spLocks/>
          </p:cNvSpPr>
          <p:nvPr/>
        </p:nvSpPr>
        <p:spPr>
          <a:xfrm>
            <a:off x="8887803" y="2235515"/>
            <a:ext cx="2339293" cy="24622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a:rPr>
              <a:t>Microsoft </a:t>
            </a:r>
            <a:r>
              <a:rPr kumimoji="0" lang="en-US" sz="1600" b="0" i="0" u="none" strike="noStrike" kern="1200" cap="none" spc="0" normalizeH="0" baseline="0" noProof="0" err="1">
                <a:ln>
                  <a:noFill/>
                </a:ln>
                <a:solidFill>
                  <a:srgbClr val="000000"/>
                </a:solidFill>
                <a:effectLst/>
                <a:uLnTx/>
                <a:uFillTx/>
                <a:latin typeface="Segoe UI Semibold"/>
                <a:ea typeface="+mn-ea"/>
                <a:cs typeface="Segoe UI"/>
              </a:rPr>
              <a:t>Entra</a:t>
            </a:r>
            <a:r>
              <a:rPr kumimoji="0" lang="en-US" sz="1600" b="0" i="0" u="none" strike="noStrike" kern="1200" cap="none" spc="0" normalizeH="0" baseline="0" noProof="0">
                <a:ln>
                  <a:noFill/>
                </a:ln>
                <a:solidFill>
                  <a:srgbClr val="000000"/>
                </a:solidFill>
                <a:effectLst/>
                <a:uLnTx/>
                <a:uFillTx/>
                <a:latin typeface="Segoe UI Semibold"/>
                <a:ea typeface="+mn-ea"/>
                <a:cs typeface="Segoe UI"/>
              </a:rPr>
              <a:t> servers</a:t>
            </a:r>
            <a:endPar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cxnSp>
        <p:nvCxnSpPr>
          <p:cNvPr id="28" name="Straight Arrow Connector 27" descr="arrow right&#10;">
            <a:extLst>
              <a:ext uri="{FF2B5EF4-FFF2-40B4-BE49-F238E27FC236}">
                <a16:creationId xmlns:a16="http://schemas.microsoft.com/office/drawing/2014/main" id="{1D4DB4C0-51D0-513C-946F-C023079C9CBB}"/>
              </a:ext>
              <a:ext uri="{C183D7F6-B498-43B3-948B-1728B52AA6E4}">
                <adec:decorative xmlns:adec="http://schemas.microsoft.com/office/drawing/2017/decorative" val="0"/>
              </a:ext>
            </a:extLst>
          </p:cNvPr>
          <p:cNvCxnSpPr>
            <a:cxnSpLocks/>
          </p:cNvCxnSpPr>
          <p:nvPr/>
        </p:nvCxnSpPr>
        <p:spPr>
          <a:xfrm>
            <a:off x="952901" y="3008006"/>
            <a:ext cx="1818874" cy="0"/>
          </a:xfrm>
          <a:prstGeom prst="straightConnector1">
            <a:avLst/>
          </a:prstGeom>
          <a:solidFill>
            <a:schemeClr val="bg1"/>
          </a:solidFill>
          <a:ln w="19050" cap="rnd">
            <a:solidFill>
              <a:srgbClr val="0A6BBA"/>
            </a:solidFill>
            <a:headEnd type="none" w="lg" len="med"/>
            <a:tailEnd type="arrow" w="lg" len="sm"/>
          </a:ln>
          <a:effectLst/>
        </p:spPr>
        <p:style>
          <a:lnRef idx="1">
            <a:schemeClr val="accent1"/>
          </a:lnRef>
          <a:fillRef idx="0">
            <a:schemeClr val="accent1"/>
          </a:fillRef>
          <a:effectRef idx="0">
            <a:schemeClr val="accent1"/>
          </a:effectRef>
          <a:fontRef idx="minor">
            <a:schemeClr val="tx1"/>
          </a:fontRef>
        </p:style>
      </p:cxnSp>
      <p:sp>
        <p:nvSpPr>
          <p:cNvPr id="29" name="Text Placeholder 10">
            <a:extLst>
              <a:ext uri="{FF2B5EF4-FFF2-40B4-BE49-F238E27FC236}">
                <a16:creationId xmlns:a16="http://schemas.microsoft.com/office/drawing/2014/main" id="{8E02FBBB-8AC9-BC98-D9C1-B021239D95EF}"/>
              </a:ext>
            </a:extLst>
          </p:cNvPr>
          <p:cNvSpPr txBox="1">
            <a:spLocks/>
          </p:cNvSpPr>
          <p:nvPr/>
        </p:nvSpPr>
        <p:spPr>
          <a:xfrm>
            <a:off x="974238" y="3105983"/>
            <a:ext cx="1168371" cy="22313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Visits webapp</a:t>
            </a:r>
            <a:endPar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13" name="Straight Arrow Connector 12" descr="arrow right&#10;">
            <a:extLst>
              <a:ext uri="{FF2B5EF4-FFF2-40B4-BE49-F238E27FC236}">
                <a16:creationId xmlns:a16="http://schemas.microsoft.com/office/drawing/2014/main" id="{FA3DB875-2A27-24DB-B221-13B0D0F28A6A}"/>
              </a:ext>
              <a:ext uri="{C183D7F6-B498-43B3-948B-1728B52AA6E4}">
                <adec:decorative xmlns:adec="http://schemas.microsoft.com/office/drawing/2017/decorative" val="0"/>
              </a:ext>
            </a:extLst>
          </p:cNvPr>
          <p:cNvCxnSpPr>
            <a:cxnSpLocks/>
          </p:cNvCxnSpPr>
          <p:nvPr/>
        </p:nvCxnSpPr>
        <p:spPr>
          <a:xfrm>
            <a:off x="2986185" y="3001547"/>
            <a:ext cx="2769363" cy="0"/>
          </a:xfrm>
          <a:prstGeom prst="straightConnector1">
            <a:avLst/>
          </a:prstGeom>
          <a:solidFill>
            <a:schemeClr val="bg1"/>
          </a:solidFill>
          <a:ln w="19050" cap="rnd">
            <a:solidFill>
              <a:srgbClr val="0A6BBA"/>
            </a:solidFill>
            <a:headEnd type="none" w="lg" len="med"/>
            <a:tailEnd type="arrow" w="lg" len="sm"/>
          </a:ln>
          <a:effectLst/>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25B111E9-CEC8-E342-CCDC-99EA3D8C5C1B}"/>
              </a:ext>
            </a:extLst>
          </p:cNvPr>
          <p:cNvSpPr txBox="1">
            <a:spLocks/>
          </p:cNvSpPr>
          <p:nvPr/>
        </p:nvSpPr>
        <p:spPr>
          <a:xfrm>
            <a:off x="6058603" y="2764099"/>
            <a:ext cx="3560148" cy="47397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OAuth2 Leg 1</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Initiate the authorization code flow</a:t>
            </a:r>
          </a:p>
        </p:txBody>
      </p:sp>
      <p:sp>
        <p:nvSpPr>
          <p:cNvPr id="37" name="TextBox 36">
            <a:extLst>
              <a:ext uri="{FF2B5EF4-FFF2-40B4-BE49-F238E27FC236}">
                <a16:creationId xmlns:a16="http://schemas.microsoft.com/office/drawing/2014/main" id="{AB1F4A9F-22F8-194B-58F9-CB9CCF77A0BC}"/>
              </a:ext>
            </a:extLst>
          </p:cNvPr>
          <p:cNvSpPr txBox="1"/>
          <p:nvPr/>
        </p:nvSpPr>
        <p:spPr>
          <a:xfrm>
            <a:off x="5956567" y="3219485"/>
            <a:ext cx="2209394"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A6BBA"/>
                </a:solidFill>
                <a:effectLst/>
                <a:uLnTx/>
                <a:uFillTx/>
                <a:latin typeface="Segoe UI"/>
                <a:ea typeface="+mn-ea"/>
                <a:cs typeface="+mn-cs"/>
              </a:rPr>
              <a:t>&amp;scope=</a:t>
            </a:r>
            <a:r>
              <a:rPr kumimoji="0" lang="en-US" sz="1200" b="0" i="0" u="none" strike="noStrike" kern="1200" cap="none" spc="0" normalizeH="0" baseline="0" noProof="0" err="1">
                <a:ln>
                  <a:noFill/>
                </a:ln>
                <a:solidFill>
                  <a:srgbClr val="0A6BBA"/>
                </a:solidFill>
                <a:effectLst/>
                <a:uLnTx/>
                <a:uFillTx/>
                <a:latin typeface="Segoe UI"/>
                <a:ea typeface="+mn-ea"/>
                <a:cs typeface="+mn-cs"/>
              </a:rPr>
              <a:t>openid</a:t>
            </a:r>
            <a:r>
              <a:rPr kumimoji="0" lang="en-US" sz="1200" b="0" i="0" u="none" strike="noStrike" kern="1200" cap="none" spc="0" normalizeH="0" baseline="0" noProof="0">
                <a:ln>
                  <a:noFill/>
                </a:ln>
                <a:solidFill>
                  <a:srgbClr val="0A6BBA"/>
                </a:solidFill>
                <a:effectLst/>
                <a:uLnTx/>
                <a:uFillTx/>
                <a:latin typeface="Segoe UI"/>
                <a:ea typeface="+mn-ea"/>
                <a:cs typeface="+mn-cs"/>
              </a:rPr>
              <a:t> email name</a:t>
            </a:r>
          </a:p>
        </p:txBody>
      </p:sp>
      <p:cxnSp>
        <p:nvCxnSpPr>
          <p:cNvPr id="14" name="Straight Arrow Connector 13" descr="arrow right&#10;">
            <a:extLst>
              <a:ext uri="{FF2B5EF4-FFF2-40B4-BE49-F238E27FC236}">
                <a16:creationId xmlns:a16="http://schemas.microsoft.com/office/drawing/2014/main" id="{436EC55C-F1E3-6E3C-A81D-A766C5EDE157}"/>
              </a:ext>
              <a:ext uri="{C183D7F6-B498-43B3-948B-1728B52AA6E4}">
                <adec:decorative xmlns:adec="http://schemas.microsoft.com/office/drawing/2017/decorative" val="0"/>
              </a:ext>
            </a:extLst>
          </p:cNvPr>
          <p:cNvCxnSpPr>
            <a:cxnSpLocks/>
          </p:cNvCxnSpPr>
          <p:nvPr/>
        </p:nvCxnSpPr>
        <p:spPr>
          <a:xfrm>
            <a:off x="5983963" y="3008008"/>
            <a:ext cx="3960374" cy="0"/>
          </a:xfrm>
          <a:prstGeom prst="straightConnector1">
            <a:avLst/>
          </a:prstGeom>
          <a:solidFill>
            <a:schemeClr val="bg1"/>
          </a:solidFill>
          <a:ln w="19050" cap="rnd">
            <a:solidFill>
              <a:srgbClr val="0A6BBA"/>
            </a:solidFill>
            <a:headEnd type="none" w="lg" len="med"/>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descr="arrow left&#10;">
            <a:extLst>
              <a:ext uri="{FF2B5EF4-FFF2-40B4-BE49-F238E27FC236}">
                <a16:creationId xmlns:a16="http://schemas.microsoft.com/office/drawing/2014/main" id="{1E415387-1571-7659-3BB2-63C14B5FD242}"/>
              </a:ext>
              <a:ext uri="{C183D7F6-B498-43B3-948B-1728B52AA6E4}">
                <adec:decorative xmlns:adec="http://schemas.microsoft.com/office/drawing/2017/decorative" val="0"/>
              </a:ext>
            </a:extLst>
          </p:cNvPr>
          <p:cNvCxnSpPr>
            <a:cxnSpLocks/>
          </p:cNvCxnSpPr>
          <p:nvPr/>
        </p:nvCxnSpPr>
        <p:spPr>
          <a:xfrm>
            <a:off x="5983963" y="3589520"/>
            <a:ext cx="3959352" cy="0"/>
          </a:xfrm>
          <a:prstGeom prst="straightConnector1">
            <a:avLst/>
          </a:prstGeom>
          <a:solidFill>
            <a:schemeClr val="bg1"/>
          </a:solidFill>
          <a:ln w="19050" cap="rnd">
            <a:solidFill>
              <a:srgbClr val="7656AD"/>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79B5F0-A024-1B70-3DE7-41B6B7CDE153}"/>
              </a:ext>
            </a:extLst>
          </p:cNvPr>
          <p:cNvSpPr txBox="1"/>
          <p:nvPr/>
        </p:nvSpPr>
        <p:spPr>
          <a:xfrm>
            <a:off x="7782793" y="3618597"/>
            <a:ext cx="2112830" cy="2231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Returns authorization URI</a:t>
            </a:r>
          </a:p>
        </p:txBody>
      </p:sp>
      <p:cxnSp>
        <p:nvCxnSpPr>
          <p:cNvPr id="24" name="Straight Arrow Connector 23" descr="arrow left&#10;">
            <a:extLst>
              <a:ext uri="{FF2B5EF4-FFF2-40B4-BE49-F238E27FC236}">
                <a16:creationId xmlns:a16="http://schemas.microsoft.com/office/drawing/2014/main" id="{BB8DC8A3-12D0-C6C5-DBC6-4EFDC2FEBA85}"/>
              </a:ext>
              <a:ext uri="{C183D7F6-B498-43B3-948B-1728B52AA6E4}">
                <adec:decorative xmlns:adec="http://schemas.microsoft.com/office/drawing/2017/decorative" val="0"/>
              </a:ext>
            </a:extLst>
          </p:cNvPr>
          <p:cNvCxnSpPr>
            <a:cxnSpLocks/>
          </p:cNvCxnSpPr>
          <p:nvPr/>
        </p:nvCxnSpPr>
        <p:spPr>
          <a:xfrm>
            <a:off x="2986185" y="3589520"/>
            <a:ext cx="2770632" cy="1"/>
          </a:xfrm>
          <a:prstGeom prst="straightConnector1">
            <a:avLst/>
          </a:prstGeom>
          <a:solidFill>
            <a:schemeClr val="bg1"/>
          </a:solidFill>
          <a:ln w="19050" cap="rnd">
            <a:solidFill>
              <a:srgbClr val="7656AD"/>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sp>
        <p:nvSpPr>
          <p:cNvPr id="27" name="Text Placeholder 10">
            <a:extLst>
              <a:ext uri="{FF2B5EF4-FFF2-40B4-BE49-F238E27FC236}">
                <a16:creationId xmlns:a16="http://schemas.microsoft.com/office/drawing/2014/main" id="{8DCE9E91-CF35-259B-C7F6-225CC0691805}"/>
              </a:ext>
            </a:extLst>
          </p:cNvPr>
          <p:cNvSpPr txBox="1">
            <a:spLocks/>
          </p:cNvSpPr>
          <p:nvPr/>
        </p:nvSpPr>
        <p:spPr>
          <a:xfrm>
            <a:off x="3409852" y="3622885"/>
            <a:ext cx="2273244" cy="223133"/>
          </a:xfrm>
          <a:prstGeom prst="rect">
            <a:avLst/>
          </a:prstGeom>
          <a:ln>
            <a:noFill/>
          </a:ln>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Returns redirect to URI</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19" name="Straight Arrow Connector 18" descr="arrow right&#10;">
            <a:extLst>
              <a:ext uri="{FF2B5EF4-FFF2-40B4-BE49-F238E27FC236}">
                <a16:creationId xmlns:a16="http://schemas.microsoft.com/office/drawing/2014/main" id="{32835A8B-6C96-6187-DB65-A8A97A149B66}"/>
              </a:ext>
              <a:ext uri="{C183D7F6-B498-43B3-948B-1728B52AA6E4}">
                <adec:decorative xmlns:adec="http://schemas.microsoft.com/office/drawing/2017/decorative" val="1"/>
              </a:ext>
            </a:extLst>
          </p:cNvPr>
          <p:cNvCxnSpPr>
            <a:cxnSpLocks/>
          </p:cNvCxnSpPr>
          <p:nvPr/>
        </p:nvCxnSpPr>
        <p:spPr>
          <a:xfrm>
            <a:off x="952901" y="4222723"/>
            <a:ext cx="8990414" cy="0"/>
          </a:xfrm>
          <a:prstGeom prst="straightConnector1">
            <a:avLst/>
          </a:prstGeom>
          <a:solidFill>
            <a:schemeClr val="bg1"/>
          </a:solidFill>
          <a:ln w="19050" cap="rnd">
            <a:solidFill>
              <a:srgbClr val="0A6BBA"/>
            </a:solidFill>
            <a:headEnd type="none" w="lg" len="med"/>
            <a:tailEnd type="arrow" w="lg" len="sm"/>
          </a:ln>
          <a:effectLst/>
        </p:spPr>
        <p:style>
          <a:lnRef idx="1">
            <a:schemeClr val="accent1"/>
          </a:lnRef>
          <a:fillRef idx="0">
            <a:schemeClr val="accent1"/>
          </a:fillRef>
          <a:effectRef idx="0">
            <a:schemeClr val="accent1"/>
          </a:effectRef>
          <a:fontRef idx="minor">
            <a:schemeClr val="tx1"/>
          </a:fontRef>
        </p:style>
      </p:cxnSp>
      <p:sp>
        <p:nvSpPr>
          <p:cNvPr id="20" name="Text Placeholder 10">
            <a:extLst>
              <a:ext uri="{FF2B5EF4-FFF2-40B4-BE49-F238E27FC236}">
                <a16:creationId xmlns:a16="http://schemas.microsoft.com/office/drawing/2014/main" id="{7C64E817-4C3C-0FC8-A008-FD0A11FCDBC1}"/>
              </a:ext>
            </a:extLst>
          </p:cNvPr>
          <p:cNvSpPr txBox="1">
            <a:spLocks/>
          </p:cNvSpPr>
          <p:nvPr/>
        </p:nvSpPr>
        <p:spPr>
          <a:xfrm>
            <a:off x="974238" y="4275470"/>
            <a:ext cx="729005" cy="21544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Signs in</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21" name="Straight Arrow Connector 20" descr="arrow left&#10;">
            <a:extLst>
              <a:ext uri="{FF2B5EF4-FFF2-40B4-BE49-F238E27FC236}">
                <a16:creationId xmlns:a16="http://schemas.microsoft.com/office/drawing/2014/main" id="{2C8E14C4-B720-902C-C67C-CD33FA1F7BE4}"/>
              </a:ext>
              <a:ext uri="{C183D7F6-B498-43B3-948B-1728B52AA6E4}">
                <adec:decorative xmlns:adec="http://schemas.microsoft.com/office/drawing/2017/decorative" val="0"/>
              </a:ext>
            </a:extLst>
          </p:cNvPr>
          <p:cNvCxnSpPr>
            <a:cxnSpLocks/>
          </p:cNvCxnSpPr>
          <p:nvPr/>
        </p:nvCxnSpPr>
        <p:spPr>
          <a:xfrm>
            <a:off x="2986185" y="4675010"/>
            <a:ext cx="6957130" cy="0"/>
          </a:xfrm>
          <a:prstGeom prst="straightConnector1">
            <a:avLst/>
          </a:prstGeom>
          <a:solidFill>
            <a:schemeClr val="bg1"/>
          </a:solidFill>
          <a:ln w="19050" cap="rnd">
            <a:solidFill>
              <a:srgbClr val="7656AD"/>
            </a:solidFill>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right&#10;">
            <a:extLst>
              <a:ext uri="{FF2B5EF4-FFF2-40B4-BE49-F238E27FC236}">
                <a16:creationId xmlns:a16="http://schemas.microsoft.com/office/drawing/2014/main" id="{263CE85A-D43F-14E8-D7A3-C3DA3312C12D}"/>
              </a:ext>
              <a:ext uri="{C183D7F6-B498-43B3-948B-1728B52AA6E4}">
                <adec:decorative xmlns:adec="http://schemas.microsoft.com/office/drawing/2017/decorative" val="1"/>
              </a:ext>
            </a:extLst>
          </p:cNvPr>
          <p:cNvCxnSpPr>
            <a:cxnSpLocks/>
          </p:cNvCxnSpPr>
          <p:nvPr/>
        </p:nvCxnSpPr>
        <p:spPr>
          <a:xfrm>
            <a:off x="2986185" y="5385749"/>
            <a:ext cx="2770632" cy="0"/>
          </a:xfrm>
          <a:prstGeom prst="straightConnector1">
            <a:avLst/>
          </a:prstGeom>
          <a:solidFill>
            <a:schemeClr val="bg1"/>
          </a:solidFill>
          <a:ln w="19050" cap="rnd">
            <a:solidFill>
              <a:srgbClr val="0A6BBA"/>
            </a:solidFill>
            <a:headEnd type="none" w="lg" len="med"/>
            <a:tailEnd type="arrow" w="lg" len="sm"/>
          </a:ln>
          <a:effectLst/>
        </p:spPr>
        <p:style>
          <a:lnRef idx="1">
            <a:schemeClr val="accent1"/>
          </a:lnRef>
          <a:fillRef idx="0">
            <a:schemeClr val="accent1"/>
          </a:fillRef>
          <a:effectRef idx="0">
            <a:schemeClr val="accent1"/>
          </a:effectRef>
          <a:fontRef idx="minor">
            <a:schemeClr val="tx1"/>
          </a:fontRef>
        </p:style>
      </p:cxnSp>
      <p:sp>
        <p:nvSpPr>
          <p:cNvPr id="4" name="AutoShape 2">
            <a:extLst>
              <a:ext uri="{FF2B5EF4-FFF2-40B4-BE49-F238E27FC236}">
                <a16:creationId xmlns:a16="http://schemas.microsoft.com/office/drawing/2014/main" id="{79372AF9-ACD6-C43D-2035-65E70717AEF9}"/>
              </a:ext>
              <a:ext uri="{C183D7F6-B498-43B3-948B-1728B52AA6E4}">
                <adec:decorative xmlns:adec="http://schemas.microsoft.com/office/drawing/2017/decorative" val="1"/>
              </a:ext>
            </a:extLst>
          </p:cNvPr>
          <p:cNvSpPr>
            <a:spLocks noChangeAspect="1" noChangeArrowheads="1"/>
          </p:cNvSpPr>
          <p:nvPr/>
        </p:nvSpPr>
        <p:spPr bwMode="auto">
          <a:xfrm>
            <a:off x="6552512" y="3253536"/>
            <a:ext cx="245528" cy="2455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1BE476-2F93-EB80-5903-702656C71C42}"/>
              </a:ext>
            </a:extLst>
          </p:cNvPr>
          <p:cNvSpPr txBox="1"/>
          <p:nvPr/>
        </p:nvSpPr>
        <p:spPr>
          <a:xfrm>
            <a:off x="6972492" y="4704086"/>
            <a:ext cx="2539272" cy="2231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Returns redirect to </a:t>
            </a:r>
            <a:r>
              <a:rPr kumimoji="0" lang="en-US" sz="1400" b="0" i="0" u="none" strike="noStrike" kern="1200" cap="none" spc="0" normalizeH="0" baseline="0" noProof="0" err="1">
                <a:ln>
                  <a:noFill/>
                </a:ln>
                <a:solidFill>
                  <a:srgbClr val="000000"/>
                </a:solidFill>
                <a:effectLst/>
                <a:uLnTx/>
                <a:uFillTx/>
                <a:latin typeface="Segoe UI"/>
                <a:ea typeface="+mn-ea"/>
                <a:cs typeface="+mn-cs"/>
              </a:rPr>
              <a:t>redirectURI</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 Placeholder 10">
            <a:extLst>
              <a:ext uri="{FF2B5EF4-FFF2-40B4-BE49-F238E27FC236}">
                <a16:creationId xmlns:a16="http://schemas.microsoft.com/office/drawing/2014/main" id="{C4C30F25-14BB-C7C7-BC2F-5434334DA4B5}"/>
              </a:ext>
            </a:extLst>
          </p:cNvPr>
          <p:cNvSpPr txBox="1">
            <a:spLocks/>
          </p:cNvSpPr>
          <p:nvPr/>
        </p:nvSpPr>
        <p:spPr>
          <a:xfrm>
            <a:off x="6058603" y="5141838"/>
            <a:ext cx="3277190" cy="49089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OAuth2 Leg 2</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Exchange authorization code for token</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25" name="Straight Arrow Connector 24" descr="arrow right&#10;">
            <a:extLst>
              <a:ext uri="{FF2B5EF4-FFF2-40B4-BE49-F238E27FC236}">
                <a16:creationId xmlns:a16="http://schemas.microsoft.com/office/drawing/2014/main" id="{69D58D9E-A53C-410A-851B-2F854E7D5A94}"/>
              </a:ext>
              <a:ext uri="{C183D7F6-B498-43B3-948B-1728B52AA6E4}">
                <adec:decorative xmlns:adec="http://schemas.microsoft.com/office/drawing/2017/decorative" val="1"/>
              </a:ext>
            </a:extLst>
          </p:cNvPr>
          <p:cNvCxnSpPr>
            <a:cxnSpLocks/>
          </p:cNvCxnSpPr>
          <p:nvPr/>
        </p:nvCxnSpPr>
        <p:spPr>
          <a:xfrm>
            <a:off x="5984985" y="5385747"/>
            <a:ext cx="3959352" cy="0"/>
          </a:xfrm>
          <a:prstGeom prst="straightConnector1">
            <a:avLst/>
          </a:prstGeom>
          <a:solidFill>
            <a:schemeClr val="bg1"/>
          </a:solidFill>
          <a:ln w="19050" cap="rnd">
            <a:solidFill>
              <a:srgbClr val="0A6BBA"/>
            </a:solidFill>
            <a:headEnd type="none" w="lg" len="med"/>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descr="arrow left&#10;">
            <a:extLst>
              <a:ext uri="{FF2B5EF4-FFF2-40B4-BE49-F238E27FC236}">
                <a16:creationId xmlns:a16="http://schemas.microsoft.com/office/drawing/2014/main" id="{6CD592F7-AB7D-4FB1-1507-4BD27F962520}"/>
              </a:ext>
              <a:ext uri="{C183D7F6-B498-43B3-948B-1728B52AA6E4}">
                <adec:decorative xmlns:adec="http://schemas.microsoft.com/office/drawing/2017/decorative" val="0"/>
              </a:ext>
            </a:extLst>
          </p:cNvPr>
          <p:cNvCxnSpPr>
            <a:cxnSpLocks/>
          </p:cNvCxnSpPr>
          <p:nvPr/>
        </p:nvCxnSpPr>
        <p:spPr>
          <a:xfrm>
            <a:off x="2986185" y="5812191"/>
            <a:ext cx="2770632" cy="0"/>
          </a:xfrm>
          <a:prstGeom prst="straightConnector1">
            <a:avLst/>
          </a:prstGeom>
          <a:solidFill>
            <a:schemeClr val="bg1"/>
          </a:solidFill>
          <a:ln w="19050" cap="rnd">
            <a:solidFill>
              <a:srgbClr val="7656AD"/>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sp>
        <p:nvSpPr>
          <p:cNvPr id="33" name="Text Placeholder 10">
            <a:extLst>
              <a:ext uri="{FF2B5EF4-FFF2-40B4-BE49-F238E27FC236}">
                <a16:creationId xmlns:a16="http://schemas.microsoft.com/office/drawing/2014/main" id="{76BA7D31-F2DE-6661-D24C-B12BACF7901D}"/>
              </a:ext>
            </a:extLst>
          </p:cNvPr>
          <p:cNvSpPr txBox="1">
            <a:spLocks/>
          </p:cNvSpPr>
          <p:nvPr/>
        </p:nvSpPr>
        <p:spPr>
          <a:xfrm>
            <a:off x="3425951" y="5845555"/>
            <a:ext cx="2273244" cy="22313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Render webpage</a:t>
            </a:r>
            <a:endPar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30" name="Straight Arrow Connector 29" descr="arrow left&#10;">
            <a:extLst>
              <a:ext uri="{FF2B5EF4-FFF2-40B4-BE49-F238E27FC236}">
                <a16:creationId xmlns:a16="http://schemas.microsoft.com/office/drawing/2014/main" id="{B5C8F2A7-C98C-FDBB-58FD-AF65DEB51B46}"/>
              </a:ext>
              <a:ext uri="{C183D7F6-B498-43B3-948B-1728B52AA6E4}">
                <adec:decorative xmlns:adec="http://schemas.microsoft.com/office/drawing/2017/decorative" val="0"/>
              </a:ext>
            </a:extLst>
          </p:cNvPr>
          <p:cNvCxnSpPr>
            <a:cxnSpLocks/>
          </p:cNvCxnSpPr>
          <p:nvPr/>
        </p:nvCxnSpPr>
        <p:spPr>
          <a:xfrm>
            <a:off x="5983963" y="5812189"/>
            <a:ext cx="3959352" cy="0"/>
          </a:xfrm>
          <a:prstGeom prst="straightConnector1">
            <a:avLst/>
          </a:prstGeom>
          <a:solidFill>
            <a:schemeClr val="bg1"/>
          </a:solidFill>
          <a:ln w="19050" cap="rnd">
            <a:solidFill>
              <a:srgbClr val="7656AD"/>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E924B1B-9B02-C22F-2535-86563DF22F7A}"/>
              </a:ext>
            </a:extLst>
          </p:cNvPr>
          <p:cNvSpPr txBox="1"/>
          <p:nvPr/>
        </p:nvSpPr>
        <p:spPr>
          <a:xfrm>
            <a:off x="7091267" y="5837500"/>
            <a:ext cx="164670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Returns access token </a:t>
            </a:r>
            <a:endParaRPr kumimoji="0" lang="en-US" sz="1400" b="0" i="0" u="none" strike="noStrike" kern="1200" cap="none" spc="0" normalizeH="0" baseline="0" noProof="0">
              <a:ln>
                <a:noFill/>
              </a:ln>
              <a:solidFill>
                <a:srgbClr val="C03BC4"/>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D0945EA8-0A7C-9466-2121-976C92BC784D}"/>
              </a:ext>
            </a:extLst>
          </p:cNvPr>
          <p:cNvSpPr txBox="1"/>
          <p:nvPr/>
        </p:nvSpPr>
        <p:spPr>
          <a:xfrm>
            <a:off x="8602682" y="5788340"/>
            <a:ext cx="1292941" cy="307777"/>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A6BBA"/>
                </a:solidFill>
                <a:effectLst/>
                <a:uLnTx/>
                <a:uFillTx/>
                <a:latin typeface="Segoe UI"/>
                <a:ea typeface="+mn-ea"/>
                <a:cs typeface="+mn-cs"/>
              </a:rPr>
              <a:t>and ID token</a:t>
            </a:r>
          </a:p>
        </p:txBody>
      </p:sp>
    </p:spTree>
    <p:extLst>
      <p:ext uri="{BB962C8B-B14F-4D97-AF65-F5344CB8AC3E}">
        <p14:creationId xmlns:p14="http://schemas.microsoft.com/office/powerpoint/2010/main" val="415050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
                                        <p:tgtEl>
                                          <p:spTgt spid="10"/>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00"/>
                                        <p:tgtEl>
                                          <p:spTgt spid="12"/>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200"/>
                                        <p:tgtEl>
                                          <p:spTgt spid="36"/>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200"/>
                                        <p:tgtEl>
                                          <p:spTgt spid="42"/>
                                        </p:tgtEl>
                                      </p:cBhvr>
                                    </p:animEffect>
                                  </p:childTnLst>
                                </p:cTn>
                              </p:par>
                              <p:par>
                                <p:cTn id="26" presetID="10" presetClass="entr" presetSubtype="0" fill="hold" nodeType="withEffect">
                                  <p:stCondLst>
                                    <p:cond delay="2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200"/>
                                        <p:tgtEl>
                                          <p:spTgt spid="6"/>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200"/>
                                        <p:tgtEl>
                                          <p:spTgt spid="43"/>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200"/>
                                        <p:tgtEl>
                                          <p:spTgt spid="44"/>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200"/>
                                        <p:tgtEl>
                                          <p:spTgt spid="18"/>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00"/>
                                        <p:tgtEl>
                                          <p:spTgt spid="11"/>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00"/>
                                        <p:tgtEl>
                                          <p:spTgt spid="7"/>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200"/>
                                        <p:tgtEl>
                                          <p:spTgt spid="8"/>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200"/>
                                        <p:tgtEl>
                                          <p:spTgt spid="13"/>
                                        </p:tgtEl>
                                      </p:cBhvr>
                                    </p:animEffect>
                                  </p:childTnLst>
                                </p:cTn>
                              </p:par>
                              <p:par>
                                <p:cTn id="51" presetID="10"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2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200"/>
                                        <p:tgtEl>
                                          <p:spTgt spid="16"/>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2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200"/>
                                        <p:tgtEl>
                                          <p:spTgt spid="28"/>
                                        </p:tgtEl>
                                      </p:cBhvr>
                                    </p:animEffect>
                                  </p:childTnLst>
                                </p:cTn>
                              </p:par>
                              <p:par>
                                <p:cTn id="63" presetID="10" presetClass="entr" presetSubtype="0" fill="hold" grpId="0" nodeType="withEffect" nodePh="1">
                                  <p:stCondLst>
                                    <p:cond delay="0"/>
                                  </p:stCondLst>
                                  <p:endCondLst>
                                    <p:cond evt="begin" delay="0">
                                      <p:tn val="63"/>
                                    </p:cond>
                                  </p:endCondLst>
                                  <p:childTnLst>
                                    <p:set>
                                      <p:cBhvr>
                                        <p:cTn id="64" dur="1" fill="hold">
                                          <p:stCondLst>
                                            <p:cond delay="0"/>
                                          </p:stCondLst>
                                        </p:cTn>
                                        <p:tgtEl>
                                          <p:spTgt spid="4"/>
                                        </p:tgtEl>
                                        <p:attrNameLst>
                                          <p:attrName>style.visibility</p:attrName>
                                        </p:attrNameLst>
                                      </p:cBhvr>
                                      <p:to>
                                        <p:strVal val="visible"/>
                                      </p:to>
                                    </p:set>
                                    <p:animEffect transition="in" filter="fade">
                                      <p:cBhvr>
                                        <p:cTn id="65" dur="200"/>
                                        <p:tgtEl>
                                          <p:spTgt spid="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200"/>
                                        <p:tgtEl>
                                          <p:spTgt spid="2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2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200"/>
                                        <p:tgtEl>
                                          <p:spTgt spid="17"/>
                                        </p:tgtEl>
                                      </p:cBhvr>
                                    </p:animEffect>
                                  </p:childTnLst>
                                </p:cTn>
                              </p:par>
                            </p:childTnLst>
                          </p:cTn>
                        </p:par>
                        <p:par>
                          <p:cTn id="75" fill="hold">
                            <p:stCondLst>
                              <p:cond delay="700"/>
                            </p:stCondLst>
                            <p:childTnLst>
                              <p:par>
                                <p:cTn id="76" presetID="10" presetClass="entr" presetSubtype="0" fill="hold" nodeType="after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200"/>
                                        <p:tgtEl>
                                          <p:spTgt spid="19"/>
                                        </p:tgtEl>
                                      </p:cBhvr>
                                    </p:animEffect>
                                  </p:childTnLst>
                                </p:cTn>
                              </p:par>
                              <p:par>
                                <p:cTn id="79" presetID="10"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200"/>
                                        <p:tgtEl>
                                          <p:spTgt spid="21"/>
                                        </p:tgtEl>
                                      </p:cBhvr>
                                    </p:animEffect>
                                  </p:childTnLst>
                                </p:cTn>
                              </p:par>
                              <p:par>
                                <p:cTn id="82" presetID="10" presetClass="entr" presetSubtype="0" fill="hold"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200"/>
                                        <p:tgtEl>
                                          <p:spTgt spid="23"/>
                                        </p:tgtEl>
                                      </p:cBhvr>
                                    </p:animEffect>
                                  </p:childTnLst>
                                </p:cTn>
                              </p:par>
                              <p:par>
                                <p:cTn id="85" presetID="10" presetClass="entr" presetSubtype="0"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200"/>
                                        <p:tgtEl>
                                          <p:spTgt spid="25"/>
                                        </p:tgtEl>
                                      </p:cBhvr>
                                    </p:animEffect>
                                  </p:childTnLst>
                                </p:cTn>
                              </p:par>
                              <p:par>
                                <p:cTn id="88" presetID="10"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200"/>
                                        <p:tgtEl>
                                          <p:spTgt spid="30"/>
                                        </p:tgtEl>
                                      </p:cBhvr>
                                    </p:animEffect>
                                  </p:childTnLst>
                                </p:cTn>
                              </p:par>
                              <p:par>
                                <p:cTn id="91" presetID="10" presetClass="entr" presetSubtype="0" fill="hold"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200"/>
                                        <p:tgtEl>
                                          <p:spTgt spid="3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200"/>
                                        <p:tgtEl>
                                          <p:spTgt spid="2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200"/>
                                        <p:tgtEl>
                                          <p:spTgt spid="2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200"/>
                                        <p:tgtEl>
                                          <p:spTgt spid="2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200"/>
                                        <p:tgtEl>
                                          <p:spTgt spid="3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200"/>
                                        <p:tgtEl>
                                          <p:spTgt spid="3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200"/>
                                        <p:tgtEl>
                                          <p:spTgt spid="3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2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2" grpId="0" animBg="1"/>
      <p:bldP spid="9" grpId="0" animBg="1"/>
      <p:bldP spid="10" grpId="0" animBg="1"/>
      <p:bldP spid="2" grpId="0"/>
      <p:bldP spid="42" grpId="0" animBg="1"/>
      <p:bldP spid="18" grpId="0"/>
      <p:bldP spid="43" grpId="0" animBg="1"/>
      <p:bldP spid="11" grpId="0"/>
      <p:bldP spid="44" grpId="0" animBg="1"/>
      <p:bldP spid="7" grpId="0"/>
      <p:bldP spid="8" grpId="0"/>
      <p:bldP spid="29" grpId="0"/>
      <p:bldP spid="15" grpId="0"/>
      <p:bldP spid="37" grpId="0"/>
      <p:bldP spid="17" grpId="0"/>
      <p:bldP spid="27" grpId="0"/>
      <p:bldP spid="20" grpId="0"/>
      <p:bldP spid="4" grpId="0"/>
      <p:bldP spid="22" grpId="0"/>
      <p:bldP spid="26" grpId="0"/>
      <p:bldP spid="33" grpId="0"/>
      <p:bldP spid="31" grpId="0"/>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FE343-B703-CB44-8196-07E6A361BA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ED101C-0AD3-98A4-95E4-916E3C0309E0}"/>
              </a:ext>
            </a:extLst>
          </p:cNvPr>
          <p:cNvSpPr>
            <a:spLocks noGrp="1"/>
          </p:cNvSpPr>
          <p:nvPr>
            <p:ph type="title"/>
          </p:nvPr>
        </p:nvSpPr>
        <p:spPr>
          <a:xfrm>
            <a:off x="588263" y="457200"/>
            <a:ext cx="11018520" cy="553998"/>
          </a:xfrm>
        </p:spPr>
        <p:txBody>
          <a:bodyPr/>
          <a:lstStyle/>
          <a:p>
            <a:pPr algn="ctr"/>
            <a:r>
              <a:rPr lang="en-US"/>
              <a:t>Implementing the authentication flow</a:t>
            </a:r>
          </a:p>
        </p:txBody>
      </p:sp>
      <p:sp>
        <p:nvSpPr>
          <p:cNvPr id="3" name="Rectangle: Rounded Corners 2">
            <a:extLst>
              <a:ext uri="{FF2B5EF4-FFF2-40B4-BE49-F238E27FC236}">
                <a16:creationId xmlns:a16="http://schemas.microsoft.com/office/drawing/2014/main" id="{54609B7E-ADAE-F1AD-117B-D15C81DC1F80}"/>
              </a:ext>
              <a:ext uri="{C183D7F6-B498-43B3-948B-1728B52AA6E4}">
                <adec:decorative xmlns:adec="http://schemas.microsoft.com/office/drawing/2017/decorative" val="1"/>
              </a:ext>
            </a:extLst>
          </p:cNvPr>
          <p:cNvSpPr/>
          <p:nvPr/>
        </p:nvSpPr>
        <p:spPr bwMode="auto">
          <a:xfrm>
            <a:off x="582612" y="1536841"/>
            <a:ext cx="11018520" cy="2887839"/>
          </a:xfrm>
          <a:prstGeom prst="roundRect">
            <a:avLst>
              <a:gd name="adj" fmla="val 1175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0FEC139C-599F-8537-8B1D-E2CAF5D05B62}"/>
              </a:ext>
              <a:ext uri="{C183D7F6-B498-43B3-948B-1728B52AA6E4}">
                <adec:decorative xmlns:adec="http://schemas.microsoft.com/office/drawing/2017/decorative" val="1"/>
              </a:ext>
            </a:extLst>
          </p:cNvPr>
          <p:cNvSpPr/>
          <p:nvPr/>
        </p:nvSpPr>
        <p:spPr bwMode="auto">
          <a:xfrm>
            <a:off x="1784350" y="1955736"/>
            <a:ext cx="3917949" cy="2202421"/>
          </a:xfrm>
          <a:prstGeom prst="roundRect">
            <a:avLst>
              <a:gd name="adj" fmla="val 14364"/>
            </a:avLst>
          </a:prstGeom>
          <a:solidFill>
            <a:schemeClr val="bg1"/>
          </a:solid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AD26338-650B-E1C1-2B8F-5232821E0DF0}"/>
              </a:ext>
              <a:ext uri="{C183D7F6-B498-43B3-948B-1728B52AA6E4}">
                <adec:decorative xmlns:adec="http://schemas.microsoft.com/office/drawing/2017/decorative" val="1"/>
              </a:ext>
            </a:extLst>
          </p:cNvPr>
          <p:cNvSpPr/>
          <p:nvPr/>
        </p:nvSpPr>
        <p:spPr bwMode="auto">
          <a:xfrm>
            <a:off x="2707613" y="2060986"/>
            <a:ext cx="2877212" cy="1636897"/>
          </a:xfrm>
          <a:prstGeom prst="roundRect">
            <a:avLst>
              <a:gd name="adj" fmla="val 15445"/>
            </a:avLst>
          </a:prstGeom>
          <a:solidFill>
            <a:schemeClr val="bg1"/>
          </a:solid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1C7EBEC7-FCAC-31D4-62B0-C0EBD3F31DE7}"/>
              </a:ext>
              <a:ext uri="{C183D7F6-B498-43B3-948B-1728B52AA6E4}">
                <adec:decorative xmlns:adec="http://schemas.microsoft.com/office/drawing/2017/decorative" val="1"/>
              </a:ext>
            </a:extLst>
          </p:cNvPr>
          <p:cNvSpPr/>
          <p:nvPr/>
        </p:nvSpPr>
        <p:spPr bwMode="auto">
          <a:xfrm>
            <a:off x="2858530" y="2175807"/>
            <a:ext cx="1205872" cy="1196756"/>
          </a:xfrm>
          <a:prstGeom prst="roundRect">
            <a:avLst>
              <a:gd name="adj" fmla="val 16269"/>
            </a:avLst>
          </a:prstGeom>
          <a:solidFill>
            <a:schemeClr val="bg1"/>
          </a:solid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143AD4B0-AD0B-B4B0-A2ED-62E31AF43087}"/>
              </a:ext>
              <a:ext uri="{C183D7F6-B498-43B3-948B-1728B52AA6E4}">
                <adec:decorative xmlns:adec="http://schemas.microsoft.com/office/drawing/2017/decorative" val="1"/>
              </a:ext>
            </a:extLst>
          </p:cNvPr>
          <p:cNvSpPr/>
          <p:nvPr/>
        </p:nvSpPr>
        <p:spPr bwMode="auto">
          <a:xfrm>
            <a:off x="4245322" y="2175807"/>
            <a:ext cx="1205872" cy="1196756"/>
          </a:xfrm>
          <a:prstGeom prst="roundRect">
            <a:avLst>
              <a:gd name="adj" fmla="val 16269"/>
            </a:avLst>
          </a:prstGeom>
          <a:solidFill>
            <a:schemeClr val="bg1"/>
          </a:solid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CD147A5B-9EEC-9379-BE62-D983F85E6E0A}"/>
              </a:ext>
              <a:ext uri="{C183D7F6-B498-43B3-948B-1728B52AA6E4}">
                <adec:decorative xmlns:adec="http://schemas.microsoft.com/office/drawing/2017/decorative" val="1"/>
              </a:ext>
            </a:extLst>
          </p:cNvPr>
          <p:cNvCxnSpPr>
            <a:cxnSpLocks/>
          </p:cNvCxnSpPr>
          <p:nvPr/>
        </p:nvCxnSpPr>
        <p:spPr>
          <a:xfrm>
            <a:off x="6096000" y="1955736"/>
            <a:ext cx="0" cy="220242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Graphic 19">
            <a:extLst>
              <a:ext uri="{FF2B5EF4-FFF2-40B4-BE49-F238E27FC236}">
                <a16:creationId xmlns:a16="http://schemas.microsoft.com/office/drawing/2014/main" id="{77C34F95-AB35-DCE7-1921-4FCE430C6984}"/>
              </a:ext>
              <a:ext uri="{C183D7F6-B498-43B3-948B-1728B52AA6E4}">
                <adec:decorative xmlns:adec="http://schemas.microsoft.com/office/drawing/2017/decorative" val="1"/>
              </a:ext>
            </a:extLst>
          </p:cNvPr>
          <p:cNvSpPr/>
          <p:nvPr/>
        </p:nvSpPr>
        <p:spPr>
          <a:xfrm>
            <a:off x="996354" y="2526708"/>
            <a:ext cx="317502" cy="302382"/>
          </a:xfrm>
          <a:custGeom>
            <a:avLst/>
            <a:gdLst>
              <a:gd name="connsiteX0" fmla="*/ 44996 w 200025"/>
              <a:gd name="connsiteY0" fmla="*/ 180975 h 190500"/>
              <a:gd name="connsiteX1" fmla="*/ 69056 w 200025"/>
              <a:gd name="connsiteY1" fmla="*/ 180975 h 190500"/>
              <a:gd name="connsiteX2" fmla="*/ 66675 w 200025"/>
              <a:gd name="connsiteY2" fmla="*/ 169069 h 190500"/>
              <a:gd name="connsiteX3" fmla="*/ 66675 w 200025"/>
              <a:gd name="connsiteY3" fmla="*/ 116681 h 190500"/>
              <a:gd name="connsiteX4" fmla="*/ 97631 w 200025"/>
              <a:gd name="connsiteY4" fmla="*/ 85725 h 190500"/>
              <a:gd name="connsiteX5" fmla="*/ 178594 w 200025"/>
              <a:gd name="connsiteY5" fmla="*/ 85725 h 190500"/>
              <a:gd name="connsiteX6" fmla="*/ 190490 w 200025"/>
              <a:gd name="connsiteY6" fmla="*/ 88097 h 190500"/>
              <a:gd name="connsiteX7" fmla="*/ 190490 w 200025"/>
              <a:gd name="connsiteY7" fmla="*/ 21431 h 190500"/>
              <a:gd name="connsiteX8" fmla="*/ 190443 w 200025"/>
              <a:gd name="connsiteY8" fmla="*/ 19964 h 190500"/>
              <a:gd name="connsiteX9" fmla="*/ 169059 w 200025"/>
              <a:gd name="connsiteY9" fmla="*/ 0 h 190500"/>
              <a:gd name="connsiteX10" fmla="*/ 21431 w 200025"/>
              <a:gd name="connsiteY10" fmla="*/ 0 h 190500"/>
              <a:gd name="connsiteX11" fmla="*/ 19964 w 200025"/>
              <a:gd name="connsiteY11" fmla="*/ 48 h 190500"/>
              <a:gd name="connsiteX12" fmla="*/ 0 w 200025"/>
              <a:gd name="connsiteY12" fmla="*/ 21431 h 190500"/>
              <a:gd name="connsiteX13" fmla="*/ 0 w 200025"/>
              <a:gd name="connsiteY13" fmla="*/ 121463 h 190500"/>
              <a:gd name="connsiteX14" fmla="*/ 48 w 200025"/>
              <a:gd name="connsiteY14" fmla="*/ 122930 h 190500"/>
              <a:gd name="connsiteX15" fmla="*/ 20460 w 200025"/>
              <a:gd name="connsiteY15" fmla="*/ 142875 h 190500"/>
              <a:gd name="connsiteX16" fmla="*/ 19050 w 200025"/>
              <a:gd name="connsiteY16" fmla="*/ 142875 h 190500"/>
              <a:gd name="connsiteX17" fmla="*/ 19050 w 200025"/>
              <a:gd name="connsiteY17" fmla="*/ 142894 h 190500"/>
              <a:gd name="connsiteX18" fmla="*/ 52378 w 200025"/>
              <a:gd name="connsiteY18" fmla="*/ 142894 h 190500"/>
              <a:gd name="connsiteX19" fmla="*/ 52378 w 200025"/>
              <a:gd name="connsiteY19" fmla="*/ 166688 h 190500"/>
              <a:gd name="connsiteX20" fmla="*/ 35719 w 200025"/>
              <a:gd name="connsiteY20" fmla="*/ 166688 h 190500"/>
              <a:gd name="connsiteX21" fmla="*/ 34747 w 200025"/>
              <a:gd name="connsiteY21" fmla="*/ 166754 h 190500"/>
              <a:gd name="connsiteX22" fmla="*/ 28614 w 200025"/>
              <a:gd name="connsiteY22" fmla="*/ 174783 h 190500"/>
              <a:gd name="connsiteX23" fmla="*/ 35471 w 200025"/>
              <a:gd name="connsiteY23" fmla="*/ 180975 h 190500"/>
              <a:gd name="connsiteX24" fmla="*/ 44996 w 200025"/>
              <a:gd name="connsiteY24" fmla="*/ 180975 h 190500"/>
              <a:gd name="connsiteX25" fmla="*/ 76200 w 200025"/>
              <a:gd name="connsiteY25" fmla="*/ 116681 h 190500"/>
              <a:gd name="connsiteX26" fmla="*/ 97631 w 200025"/>
              <a:gd name="connsiteY26" fmla="*/ 95250 h 190500"/>
              <a:gd name="connsiteX27" fmla="*/ 178594 w 200025"/>
              <a:gd name="connsiteY27" fmla="*/ 95250 h 190500"/>
              <a:gd name="connsiteX28" fmla="*/ 200025 w 200025"/>
              <a:gd name="connsiteY28" fmla="*/ 116681 h 190500"/>
              <a:gd name="connsiteX29" fmla="*/ 200025 w 200025"/>
              <a:gd name="connsiteY29" fmla="*/ 169069 h 190500"/>
              <a:gd name="connsiteX30" fmla="*/ 178594 w 200025"/>
              <a:gd name="connsiteY30" fmla="*/ 190500 h 190500"/>
              <a:gd name="connsiteX31" fmla="*/ 97631 w 200025"/>
              <a:gd name="connsiteY31" fmla="*/ 190500 h 190500"/>
              <a:gd name="connsiteX32" fmla="*/ 76200 w 200025"/>
              <a:gd name="connsiteY32" fmla="*/ 169069 h 190500"/>
              <a:gd name="connsiteX33" fmla="*/ 76200 w 200025"/>
              <a:gd name="connsiteY33" fmla="*/ 116681 h 190500"/>
              <a:gd name="connsiteX34" fmla="*/ 114300 w 200025"/>
              <a:gd name="connsiteY34" fmla="*/ 119063 h 190500"/>
              <a:gd name="connsiteX35" fmla="*/ 107156 w 200025"/>
              <a:gd name="connsiteY35" fmla="*/ 111919 h 190500"/>
              <a:gd name="connsiteX36" fmla="*/ 100013 w 200025"/>
              <a:gd name="connsiteY36" fmla="*/ 119063 h 190500"/>
              <a:gd name="connsiteX37" fmla="*/ 107156 w 200025"/>
              <a:gd name="connsiteY37" fmla="*/ 126206 h 190500"/>
              <a:gd name="connsiteX38" fmla="*/ 114300 w 200025"/>
              <a:gd name="connsiteY38" fmla="*/ 119063 h 190500"/>
              <a:gd name="connsiteX39" fmla="*/ 147638 w 200025"/>
              <a:gd name="connsiteY39" fmla="*/ 119063 h 190500"/>
              <a:gd name="connsiteX40" fmla="*/ 140494 w 200025"/>
              <a:gd name="connsiteY40" fmla="*/ 111919 h 190500"/>
              <a:gd name="connsiteX41" fmla="*/ 133350 w 200025"/>
              <a:gd name="connsiteY41" fmla="*/ 119063 h 190500"/>
              <a:gd name="connsiteX42" fmla="*/ 140494 w 200025"/>
              <a:gd name="connsiteY42" fmla="*/ 126206 h 190500"/>
              <a:gd name="connsiteX43" fmla="*/ 147638 w 200025"/>
              <a:gd name="connsiteY43" fmla="*/ 119063 h 190500"/>
              <a:gd name="connsiteX44" fmla="*/ 171450 w 200025"/>
              <a:gd name="connsiteY44" fmla="*/ 126206 h 190500"/>
              <a:gd name="connsiteX45" fmla="*/ 178594 w 200025"/>
              <a:gd name="connsiteY45" fmla="*/ 119063 h 190500"/>
              <a:gd name="connsiteX46" fmla="*/ 171450 w 200025"/>
              <a:gd name="connsiteY46" fmla="*/ 111919 h 190500"/>
              <a:gd name="connsiteX47" fmla="*/ 164306 w 200025"/>
              <a:gd name="connsiteY47" fmla="*/ 119063 h 190500"/>
              <a:gd name="connsiteX48" fmla="*/ 171450 w 200025"/>
              <a:gd name="connsiteY48" fmla="*/ 126206 h 190500"/>
              <a:gd name="connsiteX49" fmla="*/ 164306 w 200025"/>
              <a:gd name="connsiteY49" fmla="*/ 142875 h 190500"/>
              <a:gd name="connsiteX50" fmla="*/ 157163 w 200025"/>
              <a:gd name="connsiteY50" fmla="*/ 135731 h 190500"/>
              <a:gd name="connsiteX51" fmla="*/ 150019 w 200025"/>
              <a:gd name="connsiteY51" fmla="*/ 142875 h 190500"/>
              <a:gd name="connsiteX52" fmla="*/ 157163 w 200025"/>
              <a:gd name="connsiteY52" fmla="*/ 150019 h 190500"/>
              <a:gd name="connsiteX53" fmla="*/ 164306 w 200025"/>
              <a:gd name="connsiteY53" fmla="*/ 142875 h 190500"/>
              <a:gd name="connsiteX54" fmla="*/ 123825 w 200025"/>
              <a:gd name="connsiteY54" fmla="*/ 150019 h 190500"/>
              <a:gd name="connsiteX55" fmla="*/ 130969 w 200025"/>
              <a:gd name="connsiteY55" fmla="*/ 142875 h 190500"/>
              <a:gd name="connsiteX56" fmla="*/ 123825 w 200025"/>
              <a:gd name="connsiteY56" fmla="*/ 135731 h 190500"/>
              <a:gd name="connsiteX57" fmla="*/ 116681 w 200025"/>
              <a:gd name="connsiteY57" fmla="*/ 142875 h 190500"/>
              <a:gd name="connsiteX58" fmla="*/ 123825 w 200025"/>
              <a:gd name="connsiteY58" fmla="*/ 150019 h 190500"/>
              <a:gd name="connsiteX59" fmla="*/ 104775 w 200025"/>
              <a:gd name="connsiteY59" fmla="*/ 169069 h 190500"/>
              <a:gd name="connsiteX60" fmla="*/ 111919 w 200025"/>
              <a:gd name="connsiteY60" fmla="*/ 176213 h 190500"/>
              <a:gd name="connsiteX61" fmla="*/ 164306 w 200025"/>
              <a:gd name="connsiteY61" fmla="*/ 176213 h 190500"/>
              <a:gd name="connsiteX62" fmla="*/ 171450 w 200025"/>
              <a:gd name="connsiteY62" fmla="*/ 169069 h 190500"/>
              <a:gd name="connsiteX63" fmla="*/ 164306 w 200025"/>
              <a:gd name="connsiteY63" fmla="*/ 161925 h 190500"/>
              <a:gd name="connsiteX64" fmla="*/ 111919 w 200025"/>
              <a:gd name="connsiteY64" fmla="*/ 161925 h 190500"/>
              <a:gd name="connsiteX65" fmla="*/ 104775 w 200025"/>
              <a:gd name="connsiteY65" fmla="*/ 16906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00025" h="190500">
                <a:moveTo>
                  <a:pt x="44996" y="180975"/>
                </a:moveTo>
                <a:lnTo>
                  <a:pt x="69056" y="180975"/>
                </a:lnTo>
                <a:cubicBezTo>
                  <a:pt x="67482" y="177203"/>
                  <a:pt x="66672" y="173156"/>
                  <a:pt x="66675" y="169069"/>
                </a:cubicBezTo>
                <a:lnTo>
                  <a:pt x="66675" y="116681"/>
                </a:lnTo>
                <a:cubicBezTo>
                  <a:pt x="66675" y="99585"/>
                  <a:pt x="80535" y="85725"/>
                  <a:pt x="97631" y="85725"/>
                </a:cubicBezTo>
                <a:lnTo>
                  <a:pt x="178594" y="85725"/>
                </a:lnTo>
                <a:cubicBezTo>
                  <a:pt x="182804" y="85725"/>
                  <a:pt x="186823" y="86563"/>
                  <a:pt x="190490" y="88097"/>
                </a:cubicBezTo>
                <a:lnTo>
                  <a:pt x="190490" y="21431"/>
                </a:lnTo>
                <a:lnTo>
                  <a:pt x="190443" y="19964"/>
                </a:lnTo>
                <a:cubicBezTo>
                  <a:pt x="189671" y="8723"/>
                  <a:pt x="180327" y="-1"/>
                  <a:pt x="169059" y="0"/>
                </a:cubicBezTo>
                <a:lnTo>
                  <a:pt x="21431" y="0"/>
                </a:lnTo>
                <a:lnTo>
                  <a:pt x="19964" y="48"/>
                </a:lnTo>
                <a:cubicBezTo>
                  <a:pt x="8723" y="819"/>
                  <a:pt x="-1" y="10163"/>
                  <a:pt x="0" y="21431"/>
                </a:cubicBezTo>
                <a:lnTo>
                  <a:pt x="0" y="121463"/>
                </a:lnTo>
                <a:lnTo>
                  <a:pt x="48" y="122930"/>
                </a:lnTo>
                <a:cubicBezTo>
                  <a:pt x="792" y="133801"/>
                  <a:pt x="9575" y="142383"/>
                  <a:pt x="20460" y="142875"/>
                </a:cubicBezTo>
                <a:lnTo>
                  <a:pt x="19050" y="142875"/>
                </a:lnTo>
                <a:lnTo>
                  <a:pt x="19050" y="142894"/>
                </a:lnTo>
                <a:lnTo>
                  <a:pt x="52378" y="142894"/>
                </a:lnTo>
                <a:lnTo>
                  <a:pt x="52378" y="166688"/>
                </a:lnTo>
                <a:lnTo>
                  <a:pt x="35719" y="166688"/>
                </a:lnTo>
                <a:lnTo>
                  <a:pt x="34747" y="166754"/>
                </a:lnTo>
                <a:cubicBezTo>
                  <a:pt x="30837" y="167278"/>
                  <a:pt x="28091" y="170872"/>
                  <a:pt x="28614" y="174783"/>
                </a:cubicBezTo>
                <a:cubicBezTo>
                  <a:pt x="29078" y="178246"/>
                  <a:pt x="31979" y="180865"/>
                  <a:pt x="35471" y="180975"/>
                </a:cubicBezTo>
                <a:lnTo>
                  <a:pt x="44996" y="180975"/>
                </a:lnTo>
                <a:close/>
                <a:moveTo>
                  <a:pt x="76200" y="116681"/>
                </a:moveTo>
                <a:cubicBezTo>
                  <a:pt x="76200" y="104845"/>
                  <a:pt x="85795" y="95250"/>
                  <a:pt x="97631" y="95250"/>
                </a:cubicBezTo>
                <a:lnTo>
                  <a:pt x="178594" y="95250"/>
                </a:lnTo>
                <a:cubicBezTo>
                  <a:pt x="190430" y="95250"/>
                  <a:pt x="200025" y="104845"/>
                  <a:pt x="200025" y="116681"/>
                </a:cubicBezTo>
                <a:lnTo>
                  <a:pt x="200025" y="169069"/>
                </a:lnTo>
                <a:cubicBezTo>
                  <a:pt x="200025" y="180905"/>
                  <a:pt x="190430" y="190500"/>
                  <a:pt x="178594" y="190500"/>
                </a:cubicBezTo>
                <a:lnTo>
                  <a:pt x="97631" y="190500"/>
                </a:lnTo>
                <a:cubicBezTo>
                  <a:pt x="85795" y="190500"/>
                  <a:pt x="76200" y="180905"/>
                  <a:pt x="76200" y="169069"/>
                </a:cubicBezTo>
                <a:lnTo>
                  <a:pt x="76200" y="116681"/>
                </a:lnTo>
                <a:close/>
                <a:moveTo>
                  <a:pt x="114300" y="119063"/>
                </a:moveTo>
                <a:cubicBezTo>
                  <a:pt x="114300" y="115117"/>
                  <a:pt x="111102" y="111919"/>
                  <a:pt x="107156" y="111919"/>
                </a:cubicBezTo>
                <a:cubicBezTo>
                  <a:pt x="103211" y="111919"/>
                  <a:pt x="100013" y="115117"/>
                  <a:pt x="100013" y="119063"/>
                </a:cubicBezTo>
                <a:cubicBezTo>
                  <a:pt x="100013" y="123008"/>
                  <a:pt x="103211" y="126206"/>
                  <a:pt x="107156" y="126206"/>
                </a:cubicBezTo>
                <a:cubicBezTo>
                  <a:pt x="111102" y="126206"/>
                  <a:pt x="114300" y="123008"/>
                  <a:pt x="114300" y="119063"/>
                </a:cubicBezTo>
                <a:close/>
                <a:moveTo>
                  <a:pt x="147638" y="119063"/>
                </a:moveTo>
                <a:cubicBezTo>
                  <a:pt x="147638" y="115117"/>
                  <a:pt x="144439" y="111919"/>
                  <a:pt x="140494" y="111919"/>
                </a:cubicBezTo>
                <a:cubicBezTo>
                  <a:pt x="136549" y="111919"/>
                  <a:pt x="133350" y="115117"/>
                  <a:pt x="133350" y="119063"/>
                </a:cubicBezTo>
                <a:cubicBezTo>
                  <a:pt x="133350" y="123008"/>
                  <a:pt x="136549" y="126206"/>
                  <a:pt x="140494" y="126206"/>
                </a:cubicBezTo>
                <a:cubicBezTo>
                  <a:pt x="144439" y="126206"/>
                  <a:pt x="147638" y="123008"/>
                  <a:pt x="147638" y="119063"/>
                </a:cubicBezTo>
                <a:close/>
                <a:moveTo>
                  <a:pt x="171450" y="126206"/>
                </a:moveTo>
                <a:cubicBezTo>
                  <a:pt x="175395" y="126206"/>
                  <a:pt x="178594" y="123008"/>
                  <a:pt x="178594" y="119063"/>
                </a:cubicBezTo>
                <a:cubicBezTo>
                  <a:pt x="178594" y="115117"/>
                  <a:pt x="175395" y="111919"/>
                  <a:pt x="171450" y="111919"/>
                </a:cubicBezTo>
                <a:cubicBezTo>
                  <a:pt x="167505" y="111919"/>
                  <a:pt x="164306" y="115117"/>
                  <a:pt x="164306" y="119063"/>
                </a:cubicBezTo>
                <a:cubicBezTo>
                  <a:pt x="164306" y="123008"/>
                  <a:pt x="167505" y="126206"/>
                  <a:pt x="171450" y="126206"/>
                </a:cubicBezTo>
                <a:close/>
                <a:moveTo>
                  <a:pt x="164306" y="142875"/>
                </a:moveTo>
                <a:cubicBezTo>
                  <a:pt x="164306" y="138930"/>
                  <a:pt x="161108" y="135731"/>
                  <a:pt x="157163" y="135731"/>
                </a:cubicBezTo>
                <a:cubicBezTo>
                  <a:pt x="153217" y="135731"/>
                  <a:pt x="150019" y="138930"/>
                  <a:pt x="150019" y="142875"/>
                </a:cubicBezTo>
                <a:cubicBezTo>
                  <a:pt x="150019" y="146820"/>
                  <a:pt x="153217" y="150019"/>
                  <a:pt x="157163" y="150019"/>
                </a:cubicBezTo>
                <a:cubicBezTo>
                  <a:pt x="161108" y="150019"/>
                  <a:pt x="164306" y="146820"/>
                  <a:pt x="164306" y="142875"/>
                </a:cubicBezTo>
                <a:close/>
                <a:moveTo>
                  <a:pt x="123825" y="150019"/>
                </a:moveTo>
                <a:cubicBezTo>
                  <a:pt x="127770" y="150019"/>
                  <a:pt x="130969" y="146820"/>
                  <a:pt x="130969" y="142875"/>
                </a:cubicBezTo>
                <a:cubicBezTo>
                  <a:pt x="130969" y="138930"/>
                  <a:pt x="127770" y="135731"/>
                  <a:pt x="123825" y="135731"/>
                </a:cubicBezTo>
                <a:cubicBezTo>
                  <a:pt x="119880" y="135731"/>
                  <a:pt x="116681" y="138930"/>
                  <a:pt x="116681" y="142875"/>
                </a:cubicBezTo>
                <a:cubicBezTo>
                  <a:pt x="116681" y="146820"/>
                  <a:pt x="119880" y="150019"/>
                  <a:pt x="123825" y="150019"/>
                </a:cubicBezTo>
                <a:close/>
                <a:moveTo>
                  <a:pt x="104775" y="169069"/>
                </a:moveTo>
                <a:cubicBezTo>
                  <a:pt x="104775" y="173012"/>
                  <a:pt x="107975" y="176213"/>
                  <a:pt x="111919" y="176213"/>
                </a:cubicBezTo>
                <a:lnTo>
                  <a:pt x="164306" y="176213"/>
                </a:lnTo>
                <a:cubicBezTo>
                  <a:pt x="168252" y="176213"/>
                  <a:pt x="171450" y="173014"/>
                  <a:pt x="171450" y="169069"/>
                </a:cubicBezTo>
                <a:cubicBezTo>
                  <a:pt x="171450" y="165124"/>
                  <a:pt x="168252" y="161925"/>
                  <a:pt x="164306" y="161925"/>
                </a:cubicBezTo>
                <a:lnTo>
                  <a:pt x="111919" y="161925"/>
                </a:lnTo>
                <a:cubicBezTo>
                  <a:pt x="107974" y="161925"/>
                  <a:pt x="104775" y="165124"/>
                  <a:pt x="104775" y="169069"/>
                </a:cubicBezTo>
                <a:close/>
              </a:path>
            </a:pathLst>
          </a:custGeom>
          <a:gradFill>
            <a:gsLst>
              <a:gs pos="80000">
                <a:srgbClr val="0A6BBA"/>
              </a:gs>
              <a:gs pos="0">
                <a:srgbClr val="7656AD"/>
              </a:gs>
            </a:gsLst>
            <a:path path="circle">
              <a:fillToRect l="100000" t="100000"/>
            </a:path>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1E70A56E-C713-6555-4094-19FB50D593B5}"/>
              </a:ext>
            </a:extLst>
          </p:cNvPr>
          <p:cNvSpPr txBox="1"/>
          <p:nvPr/>
        </p:nvSpPr>
        <p:spPr>
          <a:xfrm>
            <a:off x="2576365" y="1317601"/>
            <a:ext cx="7039270" cy="438483"/>
          </a:xfrm>
          <a:prstGeom prst="roundRect">
            <a:avLst>
              <a:gd name="adj" fmla="val 42364"/>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spAutoFit/>
          </a:bodyPr>
          <a:lstStyle>
            <a:defPPr>
              <a:defRPr lang="en-US"/>
            </a:defPPr>
            <a:lvl1pPr algn="ctr" defTabSz="914437" fontAlgn="base">
              <a:spcBef>
                <a:spcPct val="0"/>
              </a:spcBef>
              <a:spcAft>
                <a:spcPct val="0"/>
              </a:spcAft>
              <a:tabLst>
                <a:tab pos="1487158" algn="l"/>
              </a:tabLst>
              <a:defRPr sz="1400" b="1">
                <a:ln w="3175">
                  <a:noFill/>
                </a:ln>
                <a:gradFill>
                  <a:gsLst>
                    <a:gs pos="92661">
                      <a:srgbClr val="FFFFFF"/>
                    </a:gs>
                    <a:gs pos="78000">
                      <a:srgbClr val="FFFFFF"/>
                    </a:gs>
                  </a:gsLst>
                  <a:path path="circle">
                    <a:fillToRect l="100000" b="100000"/>
                  </a:path>
                </a:gradFill>
                <a:latin typeface="Segoe UI Semibold" panose="020B0502040204020203" pitchFamily="34" charset="0"/>
                <a:cs typeface="Segoe UI" pitchFamily="34" charset="0"/>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Option 1: Built-in auth on Azure App Service or Container Apps</a:t>
            </a:r>
          </a:p>
        </p:txBody>
      </p:sp>
      <p:sp>
        <p:nvSpPr>
          <p:cNvPr id="13" name="TextBox 12">
            <a:extLst>
              <a:ext uri="{FF2B5EF4-FFF2-40B4-BE49-F238E27FC236}">
                <a16:creationId xmlns:a16="http://schemas.microsoft.com/office/drawing/2014/main" id="{A7508A67-8FE6-AA58-E54B-0FE153F9BFB9}"/>
              </a:ext>
            </a:extLst>
          </p:cNvPr>
          <p:cNvSpPr txBox="1"/>
          <p:nvPr/>
        </p:nvSpPr>
        <p:spPr>
          <a:xfrm>
            <a:off x="856162" y="2866518"/>
            <a:ext cx="59788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Client</a:t>
            </a:r>
          </a:p>
        </p:txBody>
      </p:sp>
      <p:cxnSp>
        <p:nvCxnSpPr>
          <p:cNvPr id="37" name="Straight Arrow Connector 36">
            <a:extLst>
              <a:ext uri="{FF2B5EF4-FFF2-40B4-BE49-F238E27FC236}">
                <a16:creationId xmlns:a16="http://schemas.microsoft.com/office/drawing/2014/main" id="{C03E73E7-AF07-1A06-373D-5AA4C264AD18}"/>
              </a:ext>
              <a:ext uri="{C183D7F6-B498-43B3-948B-1728B52AA6E4}">
                <adec:decorative xmlns:adec="http://schemas.microsoft.com/office/drawing/2017/decorative" val="1"/>
              </a:ext>
            </a:extLst>
          </p:cNvPr>
          <p:cNvCxnSpPr>
            <a:cxnSpLocks/>
          </p:cNvCxnSpPr>
          <p:nvPr/>
        </p:nvCxnSpPr>
        <p:spPr>
          <a:xfrm>
            <a:off x="1419225" y="2671907"/>
            <a:ext cx="629681" cy="0"/>
          </a:xfrm>
          <a:prstGeom prst="straightConnector1">
            <a:avLst/>
          </a:prstGeom>
          <a:ln w="19050" cap="rnd">
            <a:gradFill flip="none" rotWithShape="1">
              <a:gsLst>
                <a:gs pos="0">
                  <a:srgbClr val="7656AD"/>
                </a:gs>
                <a:gs pos="80000">
                  <a:srgbClr val="0A6BBA"/>
                </a:gs>
              </a:gsLst>
              <a:lin ang="10800000" scaled="1"/>
              <a:tileRect/>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1" name="Graphic 18">
            <a:extLst>
              <a:ext uri="{FF2B5EF4-FFF2-40B4-BE49-F238E27FC236}">
                <a16:creationId xmlns:a16="http://schemas.microsoft.com/office/drawing/2014/main" id="{F474FEC0-D669-B865-1D21-3CA2F3BF009F}"/>
              </a:ext>
              <a:ext uri="{C183D7F6-B498-43B3-948B-1728B52AA6E4}">
                <adec:decorative xmlns:adec="http://schemas.microsoft.com/office/drawing/2017/decorative" val="1"/>
              </a:ext>
            </a:extLst>
          </p:cNvPr>
          <p:cNvSpPr/>
          <p:nvPr/>
        </p:nvSpPr>
        <p:spPr>
          <a:xfrm>
            <a:off x="2109191" y="2517209"/>
            <a:ext cx="302454" cy="302350"/>
          </a:xfrm>
          <a:custGeom>
            <a:avLst/>
            <a:gdLst>
              <a:gd name="connsiteX0" fmla="*/ 65787 w 190545"/>
              <a:gd name="connsiteY0" fmla="*/ 138093 h 190480"/>
              <a:gd name="connsiteX1" fmla="*/ 124766 w 190545"/>
              <a:gd name="connsiteY1" fmla="*/ 138093 h 190480"/>
              <a:gd name="connsiteX2" fmla="*/ 95277 w 190545"/>
              <a:gd name="connsiteY2" fmla="*/ 190481 h 190480"/>
              <a:gd name="connsiteX3" fmla="*/ 66340 w 190545"/>
              <a:gd name="connsiteY3" fmla="*/ 140913 h 190480"/>
              <a:gd name="connsiteX4" fmla="*/ 65787 w 190545"/>
              <a:gd name="connsiteY4" fmla="*/ 138113 h 190480"/>
              <a:gd name="connsiteX5" fmla="*/ 124766 w 190545"/>
              <a:gd name="connsiteY5" fmla="*/ 138113 h 190480"/>
              <a:gd name="connsiteX6" fmla="*/ 65787 w 190545"/>
              <a:gd name="connsiteY6" fmla="*/ 138113 h 190480"/>
              <a:gd name="connsiteX7" fmla="*/ 10180 w 190545"/>
              <a:gd name="connsiteY7" fmla="*/ 138103 h 190480"/>
              <a:gd name="connsiteX8" fmla="*/ 51176 w 190545"/>
              <a:gd name="connsiteY8" fmla="*/ 138103 h 190480"/>
              <a:gd name="connsiteX9" fmla="*/ 68254 w 190545"/>
              <a:gd name="connsiteY9" fmla="*/ 186614 h 190480"/>
              <a:gd name="connsiteX10" fmla="*/ 11561 w 190545"/>
              <a:gd name="connsiteY10" fmla="*/ 140760 h 190480"/>
              <a:gd name="connsiteX11" fmla="*/ 10171 w 190545"/>
              <a:gd name="connsiteY11" fmla="*/ 138103 h 190480"/>
              <a:gd name="connsiteX12" fmla="*/ 139368 w 190545"/>
              <a:gd name="connsiteY12" fmla="*/ 138103 h 190480"/>
              <a:gd name="connsiteX13" fmla="*/ 180373 w 190545"/>
              <a:gd name="connsiteY13" fmla="*/ 138103 h 190480"/>
              <a:gd name="connsiteX14" fmla="*/ 122299 w 190545"/>
              <a:gd name="connsiteY14" fmla="*/ 186614 h 190480"/>
              <a:gd name="connsiteX15" fmla="*/ 138634 w 190545"/>
              <a:gd name="connsiteY15" fmla="*/ 142027 h 190480"/>
              <a:gd name="connsiteX16" fmla="*/ 139358 w 190545"/>
              <a:gd name="connsiteY16" fmla="*/ 138103 h 190480"/>
              <a:gd name="connsiteX17" fmla="*/ 180373 w 190545"/>
              <a:gd name="connsiteY17" fmla="*/ 138103 h 190480"/>
              <a:gd name="connsiteX18" fmla="*/ 139358 w 190545"/>
              <a:gd name="connsiteY18" fmla="*/ 138103 h 190480"/>
              <a:gd name="connsiteX19" fmla="*/ 142244 w 190545"/>
              <a:gd name="connsiteY19" fmla="*/ 76190 h 190480"/>
              <a:gd name="connsiteX20" fmla="*/ 188631 w 190545"/>
              <a:gd name="connsiteY20" fmla="*/ 76190 h 190480"/>
              <a:gd name="connsiteX21" fmla="*/ 186183 w 190545"/>
              <a:gd name="connsiteY21" fmla="*/ 123815 h 190480"/>
              <a:gd name="connsiteX22" fmla="*/ 141378 w 190545"/>
              <a:gd name="connsiteY22" fmla="*/ 123815 h 190480"/>
              <a:gd name="connsiteX23" fmla="*/ 142616 w 190545"/>
              <a:gd name="connsiteY23" fmla="*/ 82439 h 190480"/>
              <a:gd name="connsiteX24" fmla="*/ 142235 w 190545"/>
              <a:gd name="connsiteY24" fmla="*/ 76181 h 190480"/>
              <a:gd name="connsiteX25" fmla="*/ 188622 w 190545"/>
              <a:gd name="connsiteY25" fmla="*/ 76181 h 190480"/>
              <a:gd name="connsiteX26" fmla="*/ 142235 w 190545"/>
              <a:gd name="connsiteY26" fmla="*/ 76181 h 190480"/>
              <a:gd name="connsiteX27" fmla="*/ 1913 w 190545"/>
              <a:gd name="connsiteY27" fmla="*/ 76181 h 190480"/>
              <a:gd name="connsiteX28" fmla="*/ 48299 w 190545"/>
              <a:gd name="connsiteY28" fmla="*/ 76181 h 190480"/>
              <a:gd name="connsiteX29" fmla="*/ 48623 w 190545"/>
              <a:gd name="connsiteY29" fmla="*/ 118281 h 190480"/>
              <a:gd name="connsiteX30" fmla="*/ 49166 w 190545"/>
              <a:gd name="connsiteY30" fmla="*/ 123806 h 190480"/>
              <a:gd name="connsiteX31" fmla="*/ 4370 w 190545"/>
              <a:gd name="connsiteY31" fmla="*/ 123806 h 190480"/>
              <a:gd name="connsiteX32" fmla="*/ 1913 w 190545"/>
              <a:gd name="connsiteY32" fmla="*/ 76181 h 190480"/>
              <a:gd name="connsiteX33" fmla="*/ 62653 w 190545"/>
              <a:gd name="connsiteY33" fmla="*/ 76181 h 190480"/>
              <a:gd name="connsiteX34" fmla="*/ 127900 w 190545"/>
              <a:gd name="connsiteY34" fmla="*/ 76181 h 190480"/>
              <a:gd name="connsiteX35" fmla="*/ 127547 w 190545"/>
              <a:gd name="connsiteY35" fmla="*/ 118329 h 190480"/>
              <a:gd name="connsiteX36" fmla="*/ 126957 w 190545"/>
              <a:gd name="connsiteY36" fmla="*/ 123806 h 190480"/>
              <a:gd name="connsiteX37" fmla="*/ 63596 w 190545"/>
              <a:gd name="connsiteY37" fmla="*/ 123806 h 190480"/>
              <a:gd name="connsiteX38" fmla="*/ 62339 w 190545"/>
              <a:gd name="connsiteY38" fmla="*/ 80829 h 190480"/>
              <a:gd name="connsiteX39" fmla="*/ 62653 w 190545"/>
              <a:gd name="connsiteY39" fmla="*/ 76181 h 190480"/>
              <a:gd name="connsiteX40" fmla="*/ 127900 w 190545"/>
              <a:gd name="connsiteY40" fmla="*/ 76181 h 190480"/>
              <a:gd name="connsiteX41" fmla="*/ 62653 w 190545"/>
              <a:gd name="connsiteY41" fmla="*/ 76181 h 190480"/>
              <a:gd name="connsiteX42" fmla="*/ 123328 w 190545"/>
              <a:gd name="connsiteY42" fmla="*/ 5467 h 190480"/>
              <a:gd name="connsiteX43" fmla="*/ 122289 w 190545"/>
              <a:gd name="connsiteY43" fmla="*/ 3848 h 190480"/>
              <a:gd name="connsiteX44" fmla="*/ 184545 w 190545"/>
              <a:gd name="connsiteY44" fmla="*/ 61893 h 190480"/>
              <a:gd name="connsiteX45" fmla="*/ 140806 w 190545"/>
              <a:gd name="connsiteY45" fmla="*/ 61893 h 190480"/>
              <a:gd name="connsiteX46" fmla="*/ 123309 w 190545"/>
              <a:gd name="connsiteY46" fmla="*/ 5477 h 190480"/>
              <a:gd name="connsiteX47" fmla="*/ 122280 w 190545"/>
              <a:gd name="connsiteY47" fmla="*/ 3858 h 190480"/>
              <a:gd name="connsiteX48" fmla="*/ 123309 w 190545"/>
              <a:gd name="connsiteY48" fmla="*/ 5477 h 190480"/>
              <a:gd name="connsiteX49" fmla="*/ 67102 w 190545"/>
              <a:gd name="connsiteY49" fmla="*/ 4201 h 190480"/>
              <a:gd name="connsiteX50" fmla="*/ 68264 w 190545"/>
              <a:gd name="connsiteY50" fmla="*/ 3848 h 190480"/>
              <a:gd name="connsiteX51" fmla="*/ 50319 w 190545"/>
              <a:gd name="connsiteY51" fmla="*/ 57702 h 190480"/>
              <a:gd name="connsiteX52" fmla="*/ 49738 w 190545"/>
              <a:gd name="connsiteY52" fmla="*/ 61893 h 190480"/>
              <a:gd name="connsiteX53" fmla="*/ 6008 w 190545"/>
              <a:gd name="connsiteY53" fmla="*/ 61893 h 190480"/>
              <a:gd name="connsiteX54" fmla="*/ 67102 w 190545"/>
              <a:gd name="connsiteY54" fmla="*/ 4201 h 190480"/>
              <a:gd name="connsiteX55" fmla="*/ 68264 w 190545"/>
              <a:gd name="connsiteY55" fmla="*/ 3848 h 190480"/>
              <a:gd name="connsiteX56" fmla="*/ 67102 w 190545"/>
              <a:gd name="connsiteY56" fmla="*/ 4201 h 190480"/>
              <a:gd name="connsiteX57" fmla="*/ 95277 w 190545"/>
              <a:gd name="connsiteY57" fmla="*/ 0 h 190480"/>
              <a:gd name="connsiteX58" fmla="*/ 125890 w 190545"/>
              <a:gd name="connsiteY58" fmla="*/ 58893 h 190480"/>
              <a:gd name="connsiteX59" fmla="*/ 126338 w 190545"/>
              <a:gd name="connsiteY59" fmla="*/ 61893 h 190480"/>
              <a:gd name="connsiteX60" fmla="*/ 64216 w 190545"/>
              <a:gd name="connsiteY60" fmla="*/ 61893 h 190480"/>
              <a:gd name="connsiteX61" fmla="*/ 95277 w 190545"/>
              <a:gd name="connsiteY61" fmla="*/ 0 h 19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90545" h="190480">
                <a:moveTo>
                  <a:pt x="65787" y="138093"/>
                </a:moveTo>
                <a:lnTo>
                  <a:pt x="124766" y="138093"/>
                </a:lnTo>
                <a:cubicBezTo>
                  <a:pt x="118860" y="169269"/>
                  <a:pt x="107030" y="190481"/>
                  <a:pt x="95277" y="190481"/>
                </a:cubicBezTo>
                <a:cubicBezTo>
                  <a:pt x="83875" y="190481"/>
                  <a:pt x="72417" y="170536"/>
                  <a:pt x="66340" y="140913"/>
                </a:cubicBezTo>
                <a:lnTo>
                  <a:pt x="65787" y="138113"/>
                </a:lnTo>
                <a:lnTo>
                  <a:pt x="124766" y="138113"/>
                </a:lnTo>
                <a:lnTo>
                  <a:pt x="65787" y="138113"/>
                </a:lnTo>
                <a:close/>
                <a:moveTo>
                  <a:pt x="10180" y="138103"/>
                </a:moveTo>
                <a:lnTo>
                  <a:pt x="51176" y="138103"/>
                </a:lnTo>
                <a:cubicBezTo>
                  <a:pt x="54652" y="157934"/>
                  <a:pt x="60539" y="174812"/>
                  <a:pt x="68254" y="186614"/>
                </a:cubicBezTo>
                <a:cubicBezTo>
                  <a:pt x="44037" y="179426"/>
                  <a:pt x="23653" y="162939"/>
                  <a:pt x="11561" y="140760"/>
                </a:cubicBezTo>
                <a:lnTo>
                  <a:pt x="10171" y="138103"/>
                </a:lnTo>
                <a:close/>
                <a:moveTo>
                  <a:pt x="139368" y="138103"/>
                </a:moveTo>
                <a:lnTo>
                  <a:pt x="180373" y="138103"/>
                </a:lnTo>
                <a:cubicBezTo>
                  <a:pt x="168519" y="161578"/>
                  <a:pt x="147510" y="179128"/>
                  <a:pt x="122299" y="186614"/>
                </a:cubicBezTo>
                <a:cubicBezTo>
                  <a:pt x="129490" y="175584"/>
                  <a:pt x="135101" y="160153"/>
                  <a:pt x="138634" y="142027"/>
                </a:cubicBezTo>
                <a:lnTo>
                  <a:pt x="139358" y="138103"/>
                </a:lnTo>
                <a:lnTo>
                  <a:pt x="180373" y="138103"/>
                </a:lnTo>
                <a:lnTo>
                  <a:pt x="139358" y="138103"/>
                </a:lnTo>
                <a:close/>
                <a:moveTo>
                  <a:pt x="142244" y="76190"/>
                </a:moveTo>
                <a:lnTo>
                  <a:pt x="188631" y="76190"/>
                </a:lnTo>
                <a:cubicBezTo>
                  <a:pt x="191844" y="92018"/>
                  <a:pt x="191002" y="108401"/>
                  <a:pt x="186183" y="123815"/>
                </a:cubicBezTo>
                <a:lnTo>
                  <a:pt x="141378" y="123815"/>
                </a:lnTo>
                <a:cubicBezTo>
                  <a:pt x="142842" y="110075"/>
                  <a:pt x="143255" y="96243"/>
                  <a:pt x="142616" y="82439"/>
                </a:cubicBezTo>
                <a:lnTo>
                  <a:pt x="142235" y="76181"/>
                </a:lnTo>
                <a:lnTo>
                  <a:pt x="188622" y="76181"/>
                </a:lnTo>
                <a:lnTo>
                  <a:pt x="142235" y="76181"/>
                </a:lnTo>
                <a:close/>
                <a:moveTo>
                  <a:pt x="1913" y="76181"/>
                </a:moveTo>
                <a:lnTo>
                  <a:pt x="48299" y="76181"/>
                </a:lnTo>
                <a:cubicBezTo>
                  <a:pt x="47306" y="90202"/>
                  <a:pt x="47414" y="104278"/>
                  <a:pt x="48623" y="118281"/>
                </a:cubicBezTo>
                <a:lnTo>
                  <a:pt x="49166" y="123806"/>
                </a:lnTo>
                <a:lnTo>
                  <a:pt x="4370" y="123806"/>
                </a:lnTo>
                <a:cubicBezTo>
                  <a:pt x="-455" y="108393"/>
                  <a:pt x="-1300" y="92009"/>
                  <a:pt x="1913" y="76181"/>
                </a:cubicBezTo>
                <a:close/>
                <a:moveTo>
                  <a:pt x="62653" y="76181"/>
                </a:moveTo>
                <a:lnTo>
                  <a:pt x="127900" y="76181"/>
                </a:lnTo>
                <a:cubicBezTo>
                  <a:pt x="128987" y="90214"/>
                  <a:pt x="128870" y="104316"/>
                  <a:pt x="127547" y="118329"/>
                </a:cubicBezTo>
                <a:lnTo>
                  <a:pt x="126957" y="123806"/>
                </a:lnTo>
                <a:lnTo>
                  <a:pt x="63596" y="123806"/>
                </a:lnTo>
                <a:cubicBezTo>
                  <a:pt x="61931" y="109544"/>
                  <a:pt x="61511" y="95164"/>
                  <a:pt x="62339" y="80829"/>
                </a:cubicBezTo>
                <a:lnTo>
                  <a:pt x="62653" y="76181"/>
                </a:lnTo>
                <a:lnTo>
                  <a:pt x="127900" y="76181"/>
                </a:lnTo>
                <a:lnTo>
                  <a:pt x="62653" y="76181"/>
                </a:lnTo>
                <a:close/>
                <a:moveTo>
                  <a:pt x="123328" y="5467"/>
                </a:moveTo>
                <a:lnTo>
                  <a:pt x="122289" y="3848"/>
                </a:lnTo>
                <a:cubicBezTo>
                  <a:pt x="150992" y="12369"/>
                  <a:pt x="174039" y="33856"/>
                  <a:pt x="184545" y="61893"/>
                </a:cubicBezTo>
                <a:lnTo>
                  <a:pt x="140806" y="61893"/>
                </a:lnTo>
                <a:cubicBezTo>
                  <a:pt x="137796" y="38881"/>
                  <a:pt x="131700" y="19107"/>
                  <a:pt x="123309" y="5477"/>
                </a:cubicBezTo>
                <a:lnTo>
                  <a:pt x="122280" y="3858"/>
                </a:lnTo>
                <a:lnTo>
                  <a:pt x="123309" y="5477"/>
                </a:lnTo>
                <a:close/>
                <a:moveTo>
                  <a:pt x="67102" y="4201"/>
                </a:moveTo>
                <a:lnTo>
                  <a:pt x="68264" y="3848"/>
                </a:lnTo>
                <a:cubicBezTo>
                  <a:pt x="59872" y="16716"/>
                  <a:pt x="53633" y="35566"/>
                  <a:pt x="50319" y="57702"/>
                </a:cubicBezTo>
                <a:lnTo>
                  <a:pt x="49738" y="61893"/>
                </a:lnTo>
                <a:lnTo>
                  <a:pt x="6008" y="61893"/>
                </a:lnTo>
                <a:cubicBezTo>
                  <a:pt x="16366" y="34257"/>
                  <a:pt x="38918" y="12960"/>
                  <a:pt x="67102" y="4201"/>
                </a:cubicBezTo>
                <a:lnTo>
                  <a:pt x="68264" y="3848"/>
                </a:lnTo>
                <a:lnTo>
                  <a:pt x="67102" y="4201"/>
                </a:lnTo>
                <a:close/>
                <a:moveTo>
                  <a:pt x="95277" y="0"/>
                </a:moveTo>
                <a:cubicBezTo>
                  <a:pt x="107840" y="0"/>
                  <a:pt x="120480" y="24213"/>
                  <a:pt x="125890" y="58893"/>
                </a:cubicBezTo>
                <a:lnTo>
                  <a:pt x="126338" y="61893"/>
                </a:lnTo>
                <a:lnTo>
                  <a:pt x="64216" y="61893"/>
                </a:lnTo>
                <a:cubicBezTo>
                  <a:pt x="69369" y="25613"/>
                  <a:pt x="82351" y="0"/>
                  <a:pt x="95277" y="0"/>
                </a:cubicBezTo>
                <a:close/>
              </a:path>
            </a:pathLst>
          </a:custGeom>
          <a:gradFill>
            <a:gsLst>
              <a:gs pos="80000">
                <a:srgbClr val="0A6BBA"/>
              </a:gs>
              <a:gs pos="0">
                <a:srgbClr val="7656AD"/>
              </a:gs>
            </a:gsLst>
            <a:path path="circle">
              <a:fillToRect l="100000" t="100000"/>
            </a:path>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B3A8B737-8A8F-E06C-D6BE-AD639918584D}"/>
              </a:ext>
            </a:extLst>
          </p:cNvPr>
          <p:cNvSpPr txBox="1"/>
          <p:nvPr/>
        </p:nvSpPr>
        <p:spPr>
          <a:xfrm>
            <a:off x="1858156" y="2866518"/>
            <a:ext cx="804524"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Ingress</a:t>
            </a:r>
          </a:p>
        </p:txBody>
      </p:sp>
      <p:pic>
        <p:nvPicPr>
          <p:cNvPr id="8" name="Picture 2">
            <a:extLst>
              <a:ext uri="{FF2B5EF4-FFF2-40B4-BE49-F238E27FC236}">
                <a16:creationId xmlns:a16="http://schemas.microsoft.com/office/drawing/2014/main" id="{C9913454-7C38-8780-508E-010CFCD34215}"/>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48" t="68091" r="63188" b="10034"/>
          <a:stretch>
            <a:fillRect/>
          </a:stretch>
        </p:blipFill>
        <p:spPr bwMode="auto">
          <a:xfrm>
            <a:off x="2028501" y="3368735"/>
            <a:ext cx="628970" cy="6036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085E36-FB37-731A-5859-B3F5C3F2E4F2}"/>
              </a:ext>
            </a:extLst>
          </p:cNvPr>
          <p:cNvSpPr txBox="1"/>
          <p:nvPr/>
        </p:nvSpPr>
        <p:spPr>
          <a:xfrm>
            <a:off x="2901079" y="2497186"/>
            <a:ext cx="112077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Authentication middleware container</a:t>
            </a:r>
          </a:p>
        </p:txBody>
      </p:sp>
      <p:cxnSp>
        <p:nvCxnSpPr>
          <p:cNvPr id="33" name="Straight Arrow Connector 32" descr="Theme 1 multi-color line arrow">
            <a:extLst>
              <a:ext uri="{FF2B5EF4-FFF2-40B4-BE49-F238E27FC236}">
                <a16:creationId xmlns:a16="http://schemas.microsoft.com/office/drawing/2014/main" id="{BBC997B5-4BE5-624E-A878-42C6D1B6B2A7}"/>
              </a:ext>
              <a:ext uri="{C183D7F6-B498-43B3-948B-1728B52AA6E4}">
                <adec:decorative xmlns:adec="http://schemas.microsoft.com/office/drawing/2017/decorative" val="0"/>
              </a:ext>
            </a:extLst>
          </p:cNvPr>
          <p:cNvCxnSpPr>
            <a:cxnSpLocks/>
          </p:cNvCxnSpPr>
          <p:nvPr/>
        </p:nvCxnSpPr>
        <p:spPr>
          <a:xfrm>
            <a:off x="4064402" y="2671907"/>
            <a:ext cx="180920" cy="0"/>
          </a:xfrm>
          <a:prstGeom prst="straightConnector1">
            <a:avLst/>
          </a:prstGeom>
          <a:ln w="19050" cap="rnd">
            <a:gradFill flip="none" rotWithShape="1">
              <a:gsLst>
                <a:gs pos="0">
                  <a:srgbClr val="7656AD"/>
                </a:gs>
                <a:gs pos="80000">
                  <a:srgbClr val="0A6BBA"/>
                </a:gs>
              </a:gsLst>
              <a:lin ang="10800000" scaled="1"/>
              <a:tileRect/>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A927CD-9D8E-2C89-9928-6AC4F6D38888}"/>
              </a:ext>
            </a:extLst>
          </p:cNvPr>
          <p:cNvSpPr txBox="1"/>
          <p:nvPr/>
        </p:nvSpPr>
        <p:spPr>
          <a:xfrm>
            <a:off x="4287871" y="2589519"/>
            <a:ext cx="1120774"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Application container</a:t>
            </a:r>
          </a:p>
        </p:txBody>
      </p:sp>
      <p:sp>
        <p:nvSpPr>
          <p:cNvPr id="17" name="TextBox 16">
            <a:extLst>
              <a:ext uri="{FF2B5EF4-FFF2-40B4-BE49-F238E27FC236}">
                <a16:creationId xmlns:a16="http://schemas.microsoft.com/office/drawing/2014/main" id="{9456CAEA-AFA3-1835-751E-DFE624D03036}"/>
              </a:ext>
            </a:extLst>
          </p:cNvPr>
          <p:cNvSpPr txBox="1"/>
          <p:nvPr/>
        </p:nvSpPr>
        <p:spPr>
          <a:xfrm>
            <a:off x="4330420" y="3413132"/>
            <a:ext cx="1120774"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Replica</a:t>
            </a:r>
          </a:p>
        </p:txBody>
      </p:sp>
      <p:pic>
        <p:nvPicPr>
          <p:cNvPr id="9" name="Picture 2" descr="Diagram of external web clients, going into Azure App Service HTTP(S) frontends, before going into Azure App Service Compute VM via AuthN/AuthZ middleware (Easy Auth), which is attached to the Token Store, and then your web app.">
            <a:extLst>
              <a:ext uri="{FF2B5EF4-FFF2-40B4-BE49-F238E27FC236}">
                <a16:creationId xmlns:a16="http://schemas.microsoft.com/office/drawing/2014/main" id="{CD5FD489-C92B-0BB6-A4B2-01C49E379E5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128" t="685" r="1128" b="2838"/>
          <a:stretch>
            <a:fillRect/>
          </a:stretch>
        </p:blipFill>
        <p:spPr bwMode="auto">
          <a:xfrm>
            <a:off x="6393181" y="2013548"/>
            <a:ext cx="4768214" cy="213074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Rounded Corners 46">
            <a:extLst>
              <a:ext uri="{FF2B5EF4-FFF2-40B4-BE49-F238E27FC236}">
                <a16:creationId xmlns:a16="http://schemas.microsoft.com/office/drawing/2014/main" id="{50826162-6AF1-AF61-BC50-40BB085B82AE}"/>
              </a:ext>
              <a:ext uri="{C183D7F6-B498-43B3-948B-1728B52AA6E4}">
                <adec:decorative xmlns:adec="http://schemas.microsoft.com/office/drawing/2017/decorative" val="1"/>
              </a:ext>
            </a:extLst>
          </p:cNvPr>
          <p:cNvSpPr/>
          <p:nvPr/>
        </p:nvSpPr>
        <p:spPr bwMode="auto">
          <a:xfrm>
            <a:off x="582612" y="4901387"/>
            <a:ext cx="11018520" cy="1499413"/>
          </a:xfrm>
          <a:prstGeom prst="roundRect">
            <a:avLst>
              <a:gd name="adj" fmla="val 1892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A5286E4F-138C-E608-2347-BF7A7A7642CE}"/>
              </a:ext>
            </a:extLst>
          </p:cNvPr>
          <p:cNvSpPr txBox="1"/>
          <p:nvPr/>
        </p:nvSpPr>
        <p:spPr>
          <a:xfrm>
            <a:off x="3103084" y="4655538"/>
            <a:ext cx="5985832" cy="438483"/>
          </a:xfrm>
          <a:prstGeom prst="roundRect">
            <a:avLst>
              <a:gd name="adj" fmla="val 42364"/>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spAutoFit/>
          </a:bodyPr>
          <a:lstStyle>
            <a:defPPr>
              <a:defRPr lang="en-US"/>
            </a:defPPr>
            <a:lvl1pPr algn="ctr" defTabSz="914437" fontAlgn="base">
              <a:spcBef>
                <a:spcPct val="0"/>
              </a:spcBef>
              <a:spcAft>
                <a:spcPct val="0"/>
              </a:spcAft>
              <a:tabLst>
                <a:tab pos="1487158" algn="l"/>
              </a:tabLst>
              <a:defRPr sz="1400" b="1">
                <a:ln w="3175">
                  <a:noFill/>
                </a:ln>
                <a:gradFill>
                  <a:gsLst>
                    <a:gs pos="92661">
                      <a:srgbClr val="FFFFFF"/>
                    </a:gs>
                    <a:gs pos="78000">
                      <a:srgbClr val="FFFFFF"/>
                    </a:gs>
                  </a:gsLst>
                  <a:path path="circle">
                    <a:fillToRect l="100000" b="100000"/>
                  </a:path>
                </a:gradFill>
                <a:latin typeface="Segoe UI Semibold" panose="020B0502040204020203" pitchFamily="34" charset="0"/>
                <a:cs typeface="Segoe UI" pitchFamily="34" charset="0"/>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Option 2: MSAL for auth on any host (including local)</a:t>
            </a:r>
          </a:p>
        </p:txBody>
      </p:sp>
      <p:sp>
        <p:nvSpPr>
          <p:cNvPr id="6" name="Text Placeholder 5">
            <a:extLst>
              <a:ext uri="{FF2B5EF4-FFF2-40B4-BE49-F238E27FC236}">
                <a16:creationId xmlns:a16="http://schemas.microsoft.com/office/drawing/2014/main" id="{D44CA46B-B9E0-418F-FE08-F0757AF5E9B1}"/>
              </a:ext>
            </a:extLst>
          </p:cNvPr>
          <p:cNvSpPr txBox="1">
            <a:spLocks/>
          </p:cNvSpPr>
          <p:nvPr/>
        </p:nvSpPr>
        <p:spPr>
          <a:xfrm>
            <a:off x="584200" y="5386700"/>
            <a:ext cx="110188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 MSAL packages to orchestrate OIDC flow using app registration</a:t>
            </a:r>
          </a:p>
        </p:txBody>
      </p:sp>
      <p:sp>
        <p:nvSpPr>
          <p:cNvPr id="7" name="Text Placeholder 5">
            <a:extLst>
              <a:ext uri="{FF2B5EF4-FFF2-40B4-BE49-F238E27FC236}">
                <a16:creationId xmlns:a16="http://schemas.microsoft.com/office/drawing/2014/main" id="{EB97573A-8A71-731C-BD96-EC1DC1EAE8E8}"/>
              </a:ext>
            </a:extLst>
          </p:cNvPr>
          <p:cNvSpPr txBox="1">
            <a:spLocks/>
          </p:cNvSpPr>
          <p:nvPr/>
        </p:nvSpPr>
        <p:spPr>
          <a:xfrm>
            <a:off x="590550" y="5838947"/>
            <a:ext cx="11018838" cy="246221"/>
          </a:xfrm>
          <a:prstGeom prst="rect">
            <a:avLst/>
          </a:prstGeom>
          <a:noFill/>
        </p:spPr>
        <p:txBody>
          <a:bodyPr wrap="square" lIns="0" tIns="0" rIns="0" bIns="0">
            <a:spAutoFit/>
          </a:bodyPr>
          <a:lstStyle>
            <a:defPPr>
              <a:defRPr lang="en-US"/>
            </a:defPPr>
            <a:lvl1pPr>
              <a:defRPr sz="2000">
                <a:gradFill flip="none" rotWithShape="1">
                  <a:gsLst>
                    <a:gs pos="0">
                      <a:srgbClr val="C03BC4"/>
                    </a:gs>
                    <a:gs pos="68000">
                      <a:srgbClr val="0078D4"/>
                    </a:gs>
                  </a:gsLst>
                  <a:lin ang="10800000" scaled="1"/>
                  <a:tileRect/>
                </a:gradFill>
                <a:latin typeface="Segoe UI Semibold"/>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 Video: User Auth with MSAL </a:t>
            </a:r>
            <a:r>
              <a:rPr lang="en-US" sz="1600" spc="-50" dirty="0" err="1">
                <a:ln w="3175">
                  <a:noFill/>
                </a:ln>
                <a:gradFill>
                  <a:gsLst>
                    <a:gs pos="80000">
                      <a:srgbClr val="0A6BBA"/>
                    </a:gs>
                    <a:gs pos="0">
                      <a:srgbClr val="7656AD"/>
                    </a:gs>
                  </a:gsLst>
                  <a:path path="circle">
                    <a:fillToRect l="100000" t="100000"/>
                  </a:path>
                </a:gradFill>
                <a:latin typeface="+mj-lt"/>
                <a:cs typeface="Segoe UI" pitchFamily="34" charset="0"/>
              </a:rPr>
              <a:t>aka.ms</a:t>
            </a:r>
            <a:r>
              <a:rPr lang="en-US" sz="1600" spc="-50" dirty="0">
                <a:ln w="3175">
                  <a:noFill/>
                </a:ln>
                <a:gradFill>
                  <a:gsLst>
                    <a:gs pos="80000">
                      <a:srgbClr val="0A6BBA"/>
                    </a:gs>
                    <a:gs pos="0">
                      <a:srgbClr val="7656AD"/>
                    </a:gs>
                  </a:gsLst>
                  <a:path path="circle">
                    <a:fillToRect l="100000" t="100000"/>
                  </a:path>
                </a:gradFill>
                <a:latin typeface="+mj-lt"/>
                <a:cs typeface="Segoe UI" pitchFamily="34" charset="0"/>
              </a:rPr>
              <a:t>/</a:t>
            </a:r>
            <a:r>
              <a:rPr lang="en-US" sz="1600" spc="-50" dirty="0" err="1">
                <a:ln w="3175">
                  <a:noFill/>
                </a:ln>
                <a:gradFill>
                  <a:gsLst>
                    <a:gs pos="80000">
                      <a:srgbClr val="0A6BBA"/>
                    </a:gs>
                    <a:gs pos="0">
                      <a:srgbClr val="7656AD"/>
                    </a:gs>
                  </a:gsLst>
                  <a:path path="circle">
                    <a:fillToRect l="100000" t="100000"/>
                  </a:path>
                </a:gradFill>
                <a:latin typeface="+mj-lt"/>
                <a:cs typeface="Segoe UI" pitchFamily="34" charset="0"/>
              </a:rPr>
              <a:t>msal</a:t>
            </a:r>
            <a:r>
              <a:rPr lang="en-US" sz="1600" spc="-50" dirty="0">
                <a:ln w="3175">
                  <a:noFill/>
                </a:ln>
                <a:gradFill>
                  <a:gsLst>
                    <a:gs pos="80000">
                      <a:srgbClr val="0A6BBA"/>
                    </a:gs>
                    <a:gs pos="0">
                      <a:srgbClr val="7656AD"/>
                    </a:gs>
                  </a:gsLst>
                  <a:path path="circle">
                    <a:fillToRect l="100000" t="100000"/>
                  </a:path>
                </a:gradFill>
                <a:latin typeface="+mj-lt"/>
                <a:cs typeface="Segoe UI" pitchFamily="34" charset="0"/>
              </a:rPr>
              <a:t>-</a:t>
            </a:r>
            <a:r>
              <a:rPr lang="en-US" sz="1600" spc="-50" dirty="0" err="1">
                <a:ln w="3175">
                  <a:noFill/>
                </a:ln>
                <a:gradFill>
                  <a:gsLst>
                    <a:gs pos="80000">
                      <a:srgbClr val="0A6BBA"/>
                    </a:gs>
                    <a:gs pos="0">
                      <a:srgbClr val="7656AD"/>
                    </a:gs>
                  </a:gsLst>
                  <a:path path="circle">
                    <a:fillToRect l="100000" t="100000"/>
                  </a:path>
                </a:gradFill>
                <a:latin typeface="+mj-lt"/>
                <a:cs typeface="Segoe UI" pitchFamily="34" charset="0"/>
              </a:rPr>
              <a:t>sdk</a:t>
            </a:r>
            <a:r>
              <a:rPr lang="en-US" sz="1600" spc="-50" dirty="0">
                <a:ln w="3175">
                  <a:noFill/>
                </a:ln>
                <a:gradFill>
                  <a:gsLst>
                    <a:gs pos="80000">
                      <a:srgbClr val="0A6BBA"/>
                    </a:gs>
                    <a:gs pos="0">
                      <a:srgbClr val="7656AD"/>
                    </a:gs>
                  </a:gsLst>
                  <a:path path="circle">
                    <a:fillToRect l="100000" t="100000"/>
                  </a:path>
                </a:gradFill>
                <a:latin typeface="+mj-lt"/>
                <a:cs typeface="Segoe UI" pitchFamily="34" charset="0"/>
              </a:rPr>
              <a:t>-stream</a:t>
            </a:r>
            <a:endParaRPr lang="en-US" sz="1600" spc="-50" dirty="0">
              <a:ln w="3175">
                <a:noFill/>
              </a:ln>
              <a:gradFill>
                <a:gsLst>
                  <a:gs pos="80000">
                    <a:srgbClr val="0A6BBA"/>
                  </a:gs>
                  <a:gs pos="0">
                    <a:srgbClr val="7656AD"/>
                  </a:gs>
                </a:gsLst>
                <a:path path="circle">
                  <a:fillToRect l="100000" t="100000"/>
                </a:path>
              </a:gradFill>
              <a:latin typeface="+mj-lt"/>
              <a:cs typeface="Segoe UI" pitchFamily="34" charset="0"/>
              <a:hlinkClick r:id="rId5">
                <a:extLst>
                  <a:ext uri="{A12FA001-AC4F-418D-AE19-62706E023703}">
                    <ahyp:hlinkClr xmlns:ahyp="http://schemas.microsoft.com/office/drawing/2018/hyperlinkcolor" val="tx"/>
                  </a:ext>
                </a:extLst>
              </a:hlinkClick>
            </a:endParaRPr>
          </a:p>
        </p:txBody>
      </p:sp>
      <p:cxnSp>
        <p:nvCxnSpPr>
          <p:cNvPr id="31" name="Straight Arrow Connector 30">
            <a:extLst>
              <a:ext uri="{FF2B5EF4-FFF2-40B4-BE49-F238E27FC236}">
                <a16:creationId xmlns:a16="http://schemas.microsoft.com/office/drawing/2014/main" id="{11927251-3F7D-2C3C-ED64-A8DB3A4F50B7}"/>
              </a:ext>
              <a:ext uri="{C183D7F6-B498-43B3-948B-1728B52AA6E4}">
                <adec:decorative xmlns:adec="http://schemas.microsoft.com/office/drawing/2017/decorative" val="1"/>
              </a:ext>
            </a:extLst>
          </p:cNvPr>
          <p:cNvCxnSpPr>
            <a:cxnSpLocks/>
          </p:cNvCxnSpPr>
          <p:nvPr/>
        </p:nvCxnSpPr>
        <p:spPr>
          <a:xfrm>
            <a:off x="2457450" y="2671907"/>
            <a:ext cx="401080" cy="0"/>
          </a:xfrm>
          <a:prstGeom prst="straightConnector1">
            <a:avLst/>
          </a:prstGeom>
          <a:ln w="19050" cap="rnd">
            <a:gradFill flip="none" rotWithShape="1">
              <a:gsLst>
                <a:gs pos="0">
                  <a:srgbClr val="7656AD"/>
                </a:gs>
                <a:gs pos="80000">
                  <a:srgbClr val="0A6BBA"/>
                </a:gs>
              </a:gsLst>
              <a:lin ang="10800000" scaled="1"/>
              <a:tileRect/>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658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
                                        <p:tgtEl>
                                          <p:spTgt spid="5"/>
                                        </p:tgtEl>
                                      </p:cBhvr>
                                    </p:animEffect>
                                  </p:childTnLst>
                                </p:cTn>
                              </p:par>
                              <p:par>
                                <p:cTn id="8" presetID="10" presetClass="entr" presetSubtype="0" fill="hold"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
                                        <p:tgtEl>
                                          <p:spTgt spid="8"/>
                                        </p:tgtEl>
                                      </p:cBhvr>
                                    </p:animEffect>
                                  </p:childTnLst>
                                </p:cTn>
                              </p:par>
                              <p:par>
                                <p:cTn id="11" presetID="10" presetClass="entr" presetSubtype="0" fill="hold" nodeType="withEffect">
                                  <p:stCondLst>
                                    <p:cond delay="1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
                                        <p:tgtEl>
                                          <p:spTgt spid="9"/>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10" presetClass="entr" presetSubtype="0" fill="hold" nodeType="withEffect">
                                  <p:stCondLst>
                                    <p:cond delay="1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00"/>
                                        <p:tgtEl>
                                          <p:spTgt spid="10"/>
                                        </p:tgtEl>
                                      </p:cBhvr>
                                    </p:animEffect>
                                  </p:childTnLst>
                                </p:cTn>
                              </p:par>
                              <p:par>
                                <p:cTn id="20" presetID="10" presetClass="entr" presetSubtype="0" fill="hold" grpId="0" nodeType="withEffect">
                                  <p:stCondLst>
                                    <p:cond delay="0"/>
                                  </p:stCondLst>
                                  <p:iterate type="wd">
                                    <p:tmPct val="20000"/>
                                  </p:iterate>
                                  <p:childTnLst>
                                    <p:set>
                                      <p:cBhvr>
                                        <p:cTn id="21" dur="1" fill="hold">
                                          <p:stCondLst>
                                            <p:cond delay="0"/>
                                          </p:stCondLst>
                                        </p:cTn>
                                        <p:tgtEl>
                                          <p:spTgt spid="2"/>
                                        </p:tgtEl>
                                        <p:attrNameLst>
                                          <p:attrName>style.visibility</p:attrName>
                                        </p:attrNameLst>
                                      </p:cBhvr>
                                      <p:to>
                                        <p:strVal val="visible"/>
                                      </p:to>
                                    </p:set>
                                    <p:animEffect transition="in" filter="fade">
                                      <p:cBhvr>
                                        <p:cTn id="22" dur="200"/>
                                        <p:tgtEl>
                                          <p:spTgt spid="2"/>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200"/>
                                        <p:tgtEl>
                                          <p:spTgt spid="47"/>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200"/>
                                        <p:tgtEl>
                                          <p:spTgt spid="3"/>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200"/>
                                        <p:tgtEl>
                                          <p:spTgt spid="29"/>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200"/>
                                        <p:tgtEl>
                                          <p:spTgt spid="28"/>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00"/>
                                        <p:tgtEl>
                                          <p:spTgt spid="24"/>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200"/>
                                        <p:tgtEl>
                                          <p:spTgt spid="13"/>
                                        </p:tgtEl>
                                      </p:cBhvr>
                                    </p:animEffect>
                                  </p:childTnLst>
                                </p:cTn>
                              </p:par>
                              <p:par>
                                <p:cTn id="41" presetID="10" presetClass="entr" presetSubtype="0" fill="hold" grpId="0" nodeType="withEffect">
                                  <p:stCondLst>
                                    <p:cond delay="10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
                                        <p:tgtEl>
                                          <p:spTgt spid="14"/>
                                        </p:tgtEl>
                                      </p:cBhvr>
                                    </p:animEffect>
                                  </p:childTnLst>
                                </p:cTn>
                              </p:par>
                              <p:par>
                                <p:cTn id="44" presetID="10" presetClass="entr" presetSubtype="0" fill="hold" grpId="0" nodeType="withEffect">
                                  <p:stCondLst>
                                    <p:cond delay="10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200"/>
                                        <p:tgtEl>
                                          <p:spTgt spid="15"/>
                                        </p:tgtEl>
                                      </p:cBhvr>
                                    </p:animEffect>
                                  </p:childTnLst>
                                </p:cTn>
                              </p:par>
                              <p:par>
                                <p:cTn id="47" presetID="10" presetClass="entr" presetSubtype="0" fill="hold" grpId="0" nodeType="withEffect">
                                  <p:stCondLst>
                                    <p:cond delay="1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200"/>
                                        <p:tgtEl>
                                          <p:spTgt spid="17"/>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200"/>
                                        <p:tgtEl>
                                          <p:spTgt spid="21"/>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200"/>
                                        <p:tgtEl>
                                          <p:spTgt spid="22"/>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200"/>
                                        <p:tgtEl>
                                          <p:spTgt spid="26"/>
                                        </p:tgtEl>
                                      </p:cBhvr>
                                    </p:animEffect>
                                  </p:childTnLst>
                                </p:cTn>
                              </p:par>
                              <p:par>
                                <p:cTn id="59" presetID="10" presetClass="entr" presetSubtype="0" fill="hold" grpId="0" nodeType="withEffect">
                                  <p:stCondLst>
                                    <p:cond delay="1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200"/>
                                        <p:tgtEl>
                                          <p:spTgt spid="27"/>
                                        </p:tgtEl>
                                      </p:cBhvr>
                                    </p:animEffect>
                                  </p:childTnLst>
                                </p:cTn>
                              </p:par>
                              <p:par>
                                <p:cTn id="62" presetID="10" presetClass="entr" presetSubtype="0" fill="hold" nodeType="withEffect">
                                  <p:stCondLst>
                                    <p:cond delay="10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200"/>
                                        <p:tgtEl>
                                          <p:spTgt spid="31"/>
                                        </p:tgtEl>
                                      </p:cBhvr>
                                    </p:animEffect>
                                  </p:childTnLst>
                                </p:cTn>
                              </p:par>
                              <p:par>
                                <p:cTn id="65" presetID="10" presetClass="entr" presetSubtype="0" fill="hold" nodeType="withEffect">
                                  <p:stCondLst>
                                    <p:cond delay="10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200"/>
                                        <p:tgtEl>
                                          <p:spTgt spid="33"/>
                                        </p:tgtEl>
                                      </p:cBhvr>
                                    </p:animEffect>
                                  </p:childTnLst>
                                </p:cTn>
                              </p:par>
                              <p:par>
                                <p:cTn id="68" presetID="10" presetClass="entr" presetSubtype="0" fill="hold" nodeType="withEffect">
                                  <p:stCondLst>
                                    <p:cond delay="10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200"/>
                                        <p:tgtEl>
                                          <p:spTgt spid="37"/>
                                        </p:tgtEl>
                                      </p:cBhvr>
                                    </p:animEffect>
                                  </p:childTnLst>
                                </p:cTn>
                              </p:par>
                              <p:par>
                                <p:cTn id="71" presetID="10" presetClass="entr" presetSubtype="0" fill="hold" grpId="0" nodeType="withEffect">
                                  <p:stCondLst>
                                    <p:cond delay="20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200"/>
                                        <p:tgtEl>
                                          <p:spTgt spid="11"/>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7"/>
                                        </p:tgtEl>
                                        <p:attrNameLst>
                                          <p:attrName>style.visibility</p:attrName>
                                        </p:attrNameLst>
                                      </p:cBhvr>
                                      <p:to>
                                        <p:strVal val="visible"/>
                                      </p:to>
                                    </p:set>
                                    <p:animEffect transition="in" filter="fade">
                                      <p:cBhvr>
                                        <p:cTn id="76"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29" grpId="0" animBg="1"/>
      <p:bldP spid="28" grpId="0" animBg="1"/>
      <p:bldP spid="24" grpId="0" animBg="1"/>
      <p:bldP spid="26" grpId="0" animBg="1"/>
      <p:bldP spid="22" grpId="0" animBg="1"/>
      <p:bldP spid="5" grpId="0" animBg="1"/>
      <p:bldP spid="13" grpId="0"/>
      <p:bldP spid="21" grpId="0" animBg="1"/>
      <p:bldP spid="14" grpId="0"/>
      <p:bldP spid="15" grpId="0"/>
      <p:bldP spid="27" grpId="0"/>
      <p:bldP spid="17" grpId="0"/>
      <p:bldP spid="47" grpId="0" animBg="1"/>
      <p:bldP spid="11" grpId="0" animBg="1"/>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DE864-6B72-8D82-A8C9-FA22740CF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13A83-F9DC-7F91-DD97-9F9283A6B67B}"/>
              </a:ext>
            </a:extLst>
          </p:cNvPr>
          <p:cNvSpPr>
            <a:spLocks noGrp="1"/>
          </p:cNvSpPr>
          <p:nvPr>
            <p:ph type="title"/>
          </p:nvPr>
        </p:nvSpPr>
        <p:spPr>
          <a:xfrm>
            <a:off x="588263" y="457200"/>
            <a:ext cx="11018520" cy="553998"/>
          </a:xfrm>
        </p:spPr>
        <p:txBody>
          <a:bodyPr/>
          <a:lstStyle/>
          <a:p>
            <a:pPr algn="ctr"/>
            <a:r>
              <a:rPr lang="en-US"/>
              <a:t>Registering with the Microsoft identity platform</a:t>
            </a:r>
          </a:p>
        </p:txBody>
      </p:sp>
      <p:sp>
        <p:nvSpPr>
          <p:cNvPr id="5" name="TextBox 4">
            <a:extLst>
              <a:ext uri="{FF2B5EF4-FFF2-40B4-BE49-F238E27FC236}">
                <a16:creationId xmlns:a16="http://schemas.microsoft.com/office/drawing/2014/main" id="{4EDB0310-435F-A9C6-0651-BB9FF65F288C}"/>
              </a:ext>
            </a:extLst>
          </p:cNvPr>
          <p:cNvSpPr txBox="1"/>
          <p:nvPr/>
        </p:nvSpPr>
        <p:spPr>
          <a:xfrm>
            <a:off x="463856" y="1470906"/>
            <a:ext cx="11264288" cy="738664"/>
          </a:xfrm>
          <a:prstGeom prst="rect">
            <a:avLst/>
          </a:prstGeom>
          <a:noFill/>
        </p:spPr>
        <p:txBody>
          <a:bodyPr wrap="square" lIns="0" tIns="0" rIns="0" bIns="0">
            <a:spAutoFit/>
          </a:body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solidFill>
                  <a:srgbClr val="000000"/>
                </a:solidFill>
                <a:effectLst/>
                <a:uLnTx/>
                <a:uFillTx/>
                <a:latin typeface="Segoe UI"/>
                <a:ea typeface="+mn-ea"/>
                <a:cs typeface="Segoe UI"/>
              </a:rPr>
              <a:t>To request tokens from the </a:t>
            </a:r>
            <a:r>
              <a:rPr kumimoji="0" lang="en-US" sz="2400" b="0" i="0" u="none" strike="noStrike" kern="1200" cap="none" spc="0" normalizeH="0" baseline="0" noProof="0">
                <a:ln>
                  <a:noFill/>
                </a:ln>
                <a:gradFill>
                  <a:gsLst>
                    <a:gs pos="80000">
                      <a:srgbClr val="318581"/>
                    </a:gs>
                    <a:gs pos="0">
                      <a:srgbClr val="0A6BBA"/>
                    </a:gs>
                  </a:gsLst>
                  <a:path path="circle">
                    <a:fillToRect l="100000" t="100000"/>
                  </a:path>
                </a:gradFill>
                <a:effectLst/>
                <a:uLnTx/>
                <a:uFillTx/>
                <a:latin typeface="Segoe UI Semibold"/>
                <a:ea typeface="+mn-ea"/>
                <a:cs typeface="+mn-cs"/>
              </a:rPr>
              <a:t>Microsoft identity platform</a:t>
            </a:r>
            <a:r>
              <a:rPr kumimoji="0" lang="en-US" sz="2400" b="0" i="0" u="none" strike="noStrike" kern="1200" cap="none" spc="0" normalizeH="0" baseline="0" noProof="0">
                <a:ln w="3175">
                  <a:noFill/>
                </a:ln>
                <a:solidFill>
                  <a:srgbClr val="000000"/>
                </a:solidFill>
                <a:effectLst/>
                <a:uLnTx/>
                <a:uFillTx/>
                <a:latin typeface="Segoe UI"/>
                <a:ea typeface="+mn-ea"/>
                <a:cs typeface="Segoe UI"/>
              </a:rPr>
              <a:t>,</a:t>
            </a:r>
            <a:r>
              <a:rPr kumimoji="0" lang="en-US" sz="2400" b="0" i="0" u="none" strike="noStrike" kern="1200" cap="none" spc="0" normalizeH="0" baseline="0" noProof="0">
                <a:ln>
                  <a:noFill/>
                </a:ln>
                <a:solidFill>
                  <a:srgbClr val="000000"/>
                </a:solidFill>
                <a:effectLst/>
                <a:uLnTx/>
                <a:uFillTx/>
                <a:latin typeface="Segoe UI"/>
                <a:ea typeface="+mn-ea"/>
                <a:cs typeface="+mn-cs"/>
              </a:rPr>
              <a:t> </a:t>
            </a:r>
            <a:r>
              <a:rPr kumimoji="0" lang="en-US" sz="2400" b="0" i="0" u="none" strike="noStrike" kern="1200" cap="none" spc="0" normalizeH="0" baseline="0" noProof="0">
                <a:ln w="3175">
                  <a:noFill/>
                </a:ln>
                <a:solidFill>
                  <a:srgbClr val="000000"/>
                </a:solidFill>
                <a:effectLst/>
                <a:uLnTx/>
                <a:uFillTx/>
                <a:latin typeface="Segoe UI"/>
                <a:ea typeface="+mn-ea"/>
                <a:cs typeface="Segoe UI"/>
              </a:rPr>
              <a:t>you need to register </a:t>
            </a:r>
            <a:br>
              <a:rPr kumimoji="0" lang="en-US" sz="2400" b="0" i="0" u="none" strike="noStrike" kern="1200" cap="none" spc="0" normalizeH="0" baseline="0" noProof="0">
                <a:ln w="3175">
                  <a:noFill/>
                </a:ln>
                <a:solidFill>
                  <a:srgbClr val="000000"/>
                </a:solidFill>
                <a:effectLst/>
                <a:uLnTx/>
                <a:uFillTx/>
                <a:latin typeface="Segoe UI"/>
                <a:ea typeface="+mn-ea"/>
                <a:cs typeface="Segoe UI"/>
              </a:rPr>
            </a:br>
            <a:r>
              <a:rPr kumimoji="0" lang="en-US" sz="2400" b="0" i="0" u="none" strike="noStrike" kern="1200" cap="none" spc="0" normalizeH="0" baseline="0" noProof="0">
                <a:ln w="3175">
                  <a:noFill/>
                </a:ln>
                <a:solidFill>
                  <a:srgbClr val="000000"/>
                </a:solidFill>
                <a:effectLst/>
                <a:uLnTx/>
                <a:uFillTx/>
                <a:latin typeface="Segoe UI"/>
                <a:ea typeface="+mn-ea"/>
                <a:cs typeface="Segoe UI"/>
              </a:rPr>
              <a:t>a </a:t>
            </a:r>
            <a:r>
              <a:rPr kumimoji="0" lang="en-US" sz="2400" b="0" i="0" u="none" strike="noStrike" kern="1200" cap="none" spc="0" normalizeH="0" baseline="0" noProof="0">
                <a:ln>
                  <a:noFill/>
                </a:ln>
                <a:gradFill>
                  <a:gsLst>
                    <a:gs pos="80000">
                      <a:srgbClr val="0A6BBA"/>
                    </a:gs>
                    <a:gs pos="52000">
                      <a:srgbClr val="7656AD"/>
                    </a:gs>
                  </a:gsLst>
                  <a:path path="circle">
                    <a:fillToRect l="100000" t="100000"/>
                  </a:path>
                </a:gradFill>
                <a:effectLst/>
                <a:uLnTx/>
                <a:uFillTx/>
                <a:latin typeface="Segoe UI Semibold"/>
                <a:ea typeface="+mn-ea"/>
                <a:cs typeface="+mn-cs"/>
              </a:rPr>
              <a:t>Microsoft Entra application </a:t>
            </a:r>
            <a:r>
              <a:rPr kumimoji="0" lang="en-US" sz="2400" b="0" i="0" u="none" strike="noStrike" kern="1200" cap="none" spc="0" normalizeH="0" baseline="0" noProof="0">
                <a:ln w="3175">
                  <a:noFill/>
                </a:ln>
                <a:solidFill>
                  <a:srgbClr val="000000"/>
                </a:solidFill>
                <a:effectLst/>
                <a:uLnTx/>
                <a:uFillTx/>
                <a:latin typeface="Segoe UI"/>
                <a:ea typeface="+mn-ea"/>
                <a:cs typeface="Segoe UI"/>
              </a:rPr>
              <a:t>and create a </a:t>
            </a:r>
            <a:r>
              <a:rPr kumimoji="0" lang="en-US" sz="2400" b="0" i="0" u="none" strike="noStrike" kern="1200" cap="none" spc="0" normalizeH="0" baseline="0" noProof="0">
                <a:ln>
                  <a:noFill/>
                </a:ln>
                <a:gradFill>
                  <a:gsLst>
                    <a:gs pos="0">
                      <a:srgbClr val="F65567"/>
                    </a:gs>
                    <a:gs pos="31000">
                      <a:srgbClr val="7656AD"/>
                    </a:gs>
                  </a:gsLst>
                  <a:path path="circle">
                    <a:fillToRect l="100000" t="100000"/>
                  </a:path>
                </a:gradFill>
                <a:effectLst/>
                <a:uLnTx/>
                <a:uFillTx/>
                <a:latin typeface="Segoe UI Semibold"/>
                <a:ea typeface="+mn-ea"/>
                <a:cs typeface="+mn-cs"/>
              </a:rPr>
              <a:t>service principal </a:t>
            </a:r>
            <a:r>
              <a:rPr kumimoji="0" lang="en-US" sz="2400" b="0" i="0" u="none" strike="noStrike" kern="1200" cap="none" spc="0" normalizeH="0" baseline="0" noProof="0">
                <a:ln w="3175">
                  <a:noFill/>
                </a:ln>
                <a:solidFill>
                  <a:srgbClr val="000000"/>
                </a:solidFill>
                <a:effectLst/>
                <a:uLnTx/>
                <a:uFillTx/>
                <a:latin typeface="Segoe UI"/>
                <a:ea typeface="+mn-ea"/>
                <a:cs typeface="Segoe UI"/>
              </a:rPr>
              <a:t>for it.</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ounded Rectangle 7">
            <a:extLst>
              <a:ext uri="{FF2B5EF4-FFF2-40B4-BE49-F238E27FC236}">
                <a16:creationId xmlns:a16="http://schemas.microsoft.com/office/drawing/2014/main" id="{2F988C9B-D485-CA76-E8D8-2F49E9C837E6}"/>
              </a:ext>
              <a:ext uri="{C183D7F6-B498-43B3-948B-1728B52AA6E4}">
                <adec:decorative xmlns:adec="http://schemas.microsoft.com/office/drawing/2017/decorative" val="1"/>
              </a:ext>
            </a:extLst>
          </p:cNvPr>
          <p:cNvSpPr/>
          <p:nvPr/>
        </p:nvSpPr>
        <p:spPr bwMode="auto">
          <a:xfrm>
            <a:off x="584199" y="2823057"/>
            <a:ext cx="5862899" cy="2951578"/>
          </a:xfrm>
          <a:prstGeom prst="roundRect">
            <a:avLst>
              <a:gd name="adj" fmla="val 12161"/>
            </a:avLst>
          </a:prstGeom>
          <a:solidFill>
            <a:srgbClr val="E9E9E8"/>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 name="Rounded Rectangle 2">
            <a:extLst>
              <a:ext uri="{FF2B5EF4-FFF2-40B4-BE49-F238E27FC236}">
                <a16:creationId xmlns:a16="http://schemas.microsoft.com/office/drawing/2014/main" id="{5B4B2268-D8BD-AF83-D095-230450D6C2C7}"/>
              </a:ext>
              <a:ext uri="{C183D7F6-B498-43B3-948B-1728B52AA6E4}">
                <adec:decorative xmlns:adec="http://schemas.microsoft.com/office/drawing/2017/decorative" val="1"/>
              </a:ext>
            </a:extLst>
          </p:cNvPr>
          <p:cNvSpPr/>
          <p:nvPr/>
        </p:nvSpPr>
        <p:spPr bwMode="auto">
          <a:xfrm>
            <a:off x="6993194" y="2823057"/>
            <a:ext cx="4635382" cy="2951578"/>
          </a:xfrm>
          <a:prstGeom prst="roundRect">
            <a:avLst>
              <a:gd name="adj" fmla="val 12080"/>
            </a:avLst>
          </a:prstGeom>
          <a:solidFill>
            <a:srgbClr val="E9E9E8"/>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cxnSp>
        <p:nvCxnSpPr>
          <p:cNvPr id="4" name="Straight Arrow Connector 3" descr="arrow right">
            <a:extLst>
              <a:ext uri="{FF2B5EF4-FFF2-40B4-BE49-F238E27FC236}">
                <a16:creationId xmlns:a16="http://schemas.microsoft.com/office/drawing/2014/main" id="{86756FAB-B7E4-757E-22EE-B955C79D160B}"/>
              </a:ext>
              <a:ext uri="{C183D7F6-B498-43B3-948B-1728B52AA6E4}">
                <adec:decorative xmlns:adec="http://schemas.microsoft.com/office/drawing/2017/decorative" val="0"/>
              </a:ext>
            </a:extLst>
          </p:cNvPr>
          <p:cNvCxnSpPr>
            <a:cxnSpLocks/>
          </p:cNvCxnSpPr>
          <p:nvPr/>
        </p:nvCxnSpPr>
        <p:spPr>
          <a:xfrm>
            <a:off x="6447099" y="4374002"/>
            <a:ext cx="546095" cy="0"/>
          </a:xfrm>
          <a:prstGeom prst="straightConnector1">
            <a:avLst/>
          </a:prstGeom>
          <a:ln w="19050" cap="rnd">
            <a:gradFill flip="none" rotWithShape="1">
              <a:gsLst>
                <a:gs pos="0">
                  <a:srgbClr val="7656AD"/>
                </a:gs>
                <a:gs pos="80000">
                  <a:srgbClr val="0A6BBA"/>
                </a:gs>
              </a:gsLst>
              <a:lin ang="10800000" scaled="1"/>
              <a:tileRect/>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EC07A395-A8DE-5845-5484-BA83FC28343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8762" y="3268524"/>
            <a:ext cx="1237523" cy="1260000"/>
          </a:xfrm>
          <a:prstGeom prst="rect">
            <a:avLst/>
          </a:prstGeom>
        </p:spPr>
      </p:pic>
      <p:sp>
        <p:nvSpPr>
          <p:cNvPr id="20" name="Text Placeholder 5">
            <a:extLst>
              <a:ext uri="{FF2B5EF4-FFF2-40B4-BE49-F238E27FC236}">
                <a16:creationId xmlns:a16="http://schemas.microsoft.com/office/drawing/2014/main" id="{E5ED0081-AAD8-919B-AD7D-BCE59CD55C47}"/>
              </a:ext>
            </a:extLst>
          </p:cNvPr>
          <p:cNvSpPr txBox="1">
            <a:spLocks/>
          </p:cNvSpPr>
          <p:nvPr/>
        </p:nvSpPr>
        <p:spPr>
          <a:xfrm>
            <a:off x="1211492" y="4664055"/>
            <a:ext cx="2188417" cy="615553"/>
          </a:xfrm>
          <a:prstGeom prst="rect">
            <a:avLst/>
          </a:prstGeom>
          <a:noFill/>
          <a:effectLst/>
        </p:spPr>
        <p:txBody>
          <a:bodyPr vert="horz" wrap="square" lIns="0" tIns="0" rIns="0" bIns="0" rtlCol="0" anchor="t" anchorCtr="0">
            <a:spAutoFit/>
          </a:bodyPr>
          <a:lstStyle>
            <a:defPPr>
              <a:defRPr lang="en-US"/>
            </a:defPPr>
            <a:lvl1pPr marR="0" indent="0" algn="ctr" defTabSz="1371600" fontAlgn="auto">
              <a:lnSpc>
                <a:spcPct val="100000"/>
              </a:lnSpc>
              <a:spcBef>
                <a:spcPts val="0"/>
              </a:spcBef>
              <a:spcAft>
                <a:spcPts val="0"/>
              </a:spcAft>
              <a:buClrTx/>
              <a:buSzTx/>
              <a:buFont typeface="Wingdings" panose="05000000000000000000" pitchFamily="2" charset="2"/>
              <a:buNone/>
              <a:tabLst>
                <a:tab pos="1371600" algn="l"/>
              </a:tabLst>
              <a:defRPr sz="2000" spc="0" baseline="0">
                <a:ln w="3175">
                  <a:noFill/>
                </a:ln>
                <a:gradFill>
                  <a:gsLst>
                    <a:gs pos="0">
                      <a:srgbClr val="FF5C39"/>
                    </a:gs>
                    <a:gs pos="80000">
                      <a:srgbClr val="C03BC4"/>
                    </a:gs>
                  </a:gsLst>
                  <a:path path="circle">
                    <a:fillToRect l="100000" t="100000"/>
                  </a:path>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0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Microsoft Entra</a:t>
            </a:r>
          </a:p>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0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Application Object</a:t>
            </a:r>
          </a:p>
        </p:txBody>
      </p:sp>
      <p:pic>
        <p:nvPicPr>
          <p:cNvPr id="22" name="Graphic 21">
            <a:extLst>
              <a:ext uri="{FF2B5EF4-FFF2-40B4-BE49-F238E27FC236}">
                <a16:creationId xmlns:a16="http://schemas.microsoft.com/office/drawing/2014/main" id="{F0628071-C404-89BC-8B6C-4076D9824BF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700" y="3263364"/>
            <a:ext cx="1260000" cy="1260000"/>
          </a:xfrm>
          <a:prstGeom prst="rect">
            <a:avLst/>
          </a:prstGeom>
        </p:spPr>
      </p:pic>
      <p:sp>
        <p:nvSpPr>
          <p:cNvPr id="23" name="Text Placeholder 5">
            <a:extLst>
              <a:ext uri="{FF2B5EF4-FFF2-40B4-BE49-F238E27FC236}">
                <a16:creationId xmlns:a16="http://schemas.microsoft.com/office/drawing/2014/main" id="{664595A9-B500-4A3B-A52B-F4A3BB497045}"/>
              </a:ext>
            </a:extLst>
          </p:cNvPr>
          <p:cNvSpPr txBox="1">
            <a:spLocks/>
          </p:cNvSpPr>
          <p:nvPr/>
        </p:nvSpPr>
        <p:spPr>
          <a:xfrm>
            <a:off x="3808430" y="4681510"/>
            <a:ext cx="2188417" cy="615553"/>
          </a:xfrm>
          <a:prstGeom prst="rect">
            <a:avLst/>
          </a:prstGeom>
          <a:noFill/>
          <a:effectLst/>
        </p:spPr>
        <p:txBody>
          <a:bodyPr vert="horz" wrap="square" lIns="0" tIns="0" rIns="0" bIns="0" rtlCol="0" anchor="t" anchorCtr="0">
            <a:spAutoFit/>
          </a:bodyPr>
          <a:lstStyle>
            <a:defPPr>
              <a:defRPr lang="en-US"/>
            </a:defPPr>
            <a:lvl1pPr marR="0" indent="0" algn="ctr" defTabSz="1371600" fontAlgn="auto">
              <a:lnSpc>
                <a:spcPct val="100000"/>
              </a:lnSpc>
              <a:spcBef>
                <a:spcPts val="0"/>
              </a:spcBef>
              <a:spcAft>
                <a:spcPts val="0"/>
              </a:spcAft>
              <a:buClrTx/>
              <a:buSzTx/>
              <a:buFont typeface="Wingdings" panose="05000000000000000000" pitchFamily="2" charset="2"/>
              <a:buNone/>
              <a:tabLst>
                <a:tab pos="1371600" algn="l"/>
              </a:tabLst>
              <a:defRPr sz="2000" spc="0" baseline="0">
                <a:ln w="3175">
                  <a:noFill/>
                </a:ln>
                <a:gradFill>
                  <a:gsLst>
                    <a:gs pos="0">
                      <a:srgbClr val="FF5C39"/>
                    </a:gs>
                    <a:gs pos="80000">
                      <a:srgbClr val="C03BC4"/>
                    </a:gs>
                  </a:gsLst>
                  <a:path path="circle">
                    <a:fillToRect l="100000" t="100000"/>
                  </a:path>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000" b="0" i="0" u="none" strike="noStrike" kern="1200" cap="none" spc="0" normalizeH="0" baseline="0" noProof="0">
                <a:ln w="3175">
                  <a:noFill/>
                </a:ln>
                <a:gradFill flip="none" rotWithShape="1">
                  <a:gsLst>
                    <a:gs pos="0">
                      <a:srgbClr val="F65567"/>
                    </a:gs>
                    <a:gs pos="94000">
                      <a:srgbClr val="7656AD"/>
                    </a:gs>
                  </a:gsLst>
                  <a:path path="circle">
                    <a:fillToRect l="100000" t="100000"/>
                  </a:path>
                  <a:tileRect r="-100000" b="-100000"/>
                </a:gradFill>
                <a:effectLst/>
                <a:uLnTx/>
                <a:uFillTx/>
                <a:latin typeface="Segoe UI Semibold"/>
                <a:ea typeface="+mn-ea"/>
                <a:cs typeface="Segoe UI" panose="020B0502040204020203" pitchFamily="34" charset="0"/>
              </a:rPr>
              <a:t>Microsoft Graph</a:t>
            </a:r>
          </a:p>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000" b="0" i="0" u="none" strike="noStrike" kern="1200" cap="none" spc="0" normalizeH="0" baseline="0" noProof="0">
                <a:ln w="3175">
                  <a:noFill/>
                </a:ln>
                <a:gradFill flip="none" rotWithShape="1">
                  <a:gsLst>
                    <a:gs pos="0">
                      <a:srgbClr val="F65567"/>
                    </a:gs>
                    <a:gs pos="94000">
                      <a:srgbClr val="7656AD"/>
                    </a:gs>
                  </a:gsLst>
                  <a:path path="circle">
                    <a:fillToRect l="100000" t="100000"/>
                  </a:path>
                  <a:tileRect r="-100000" b="-100000"/>
                </a:gradFill>
                <a:effectLst/>
                <a:uLnTx/>
                <a:uFillTx/>
                <a:latin typeface="Segoe UI Semibold"/>
                <a:ea typeface="+mn-ea"/>
                <a:cs typeface="Segoe UI" panose="020B0502040204020203" pitchFamily="34" charset="0"/>
              </a:rPr>
              <a:t>Service Principal</a:t>
            </a:r>
          </a:p>
        </p:txBody>
      </p:sp>
      <p:pic>
        <p:nvPicPr>
          <p:cNvPr id="24" name="Graphic 23">
            <a:extLst>
              <a:ext uri="{FF2B5EF4-FFF2-40B4-BE49-F238E27FC236}">
                <a16:creationId xmlns:a16="http://schemas.microsoft.com/office/drawing/2014/main" id="{7A46B86C-FC3C-745F-1FB1-CCC44EB94DF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9296" y="3347600"/>
            <a:ext cx="1260000" cy="1260000"/>
          </a:xfrm>
          <a:prstGeom prst="rect">
            <a:avLst/>
          </a:prstGeom>
          <a:effectLst/>
        </p:spPr>
      </p:pic>
      <p:pic>
        <p:nvPicPr>
          <p:cNvPr id="25" name="Graphic 24">
            <a:extLst>
              <a:ext uri="{FF2B5EF4-FFF2-40B4-BE49-F238E27FC236}">
                <a16:creationId xmlns:a16="http://schemas.microsoft.com/office/drawing/2014/main" id="{1DF8E56A-09F1-88B4-DDB4-B53FE832FE0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08933" y="3347600"/>
            <a:ext cx="1260000" cy="1260000"/>
          </a:xfrm>
          <a:prstGeom prst="rect">
            <a:avLst/>
          </a:prstGeom>
          <a:effectLst/>
        </p:spPr>
      </p:pic>
      <p:sp>
        <p:nvSpPr>
          <p:cNvPr id="26" name="Text Placeholder 5">
            <a:extLst>
              <a:ext uri="{FF2B5EF4-FFF2-40B4-BE49-F238E27FC236}">
                <a16:creationId xmlns:a16="http://schemas.microsoft.com/office/drawing/2014/main" id="{B271CD53-75F3-7E06-D40D-BAA12E03FE23}"/>
              </a:ext>
            </a:extLst>
          </p:cNvPr>
          <p:cNvSpPr txBox="1">
            <a:spLocks/>
          </p:cNvSpPr>
          <p:nvPr/>
        </p:nvSpPr>
        <p:spPr>
          <a:xfrm>
            <a:off x="7785798" y="4693552"/>
            <a:ext cx="3082243" cy="615553"/>
          </a:xfrm>
          <a:prstGeom prst="rect">
            <a:avLst/>
          </a:prstGeom>
          <a:noFill/>
          <a:effectLst/>
        </p:spPr>
        <p:txBody>
          <a:bodyPr vert="horz" wrap="square" lIns="0" tIns="0" rIns="0" bIns="0" rtlCol="0" anchor="t" anchorCtr="0">
            <a:spAutoFit/>
          </a:bodyPr>
          <a:lstStyle>
            <a:defPPr>
              <a:defRPr lang="en-US"/>
            </a:defPPr>
            <a:lvl1pPr marR="0" indent="0" algn="ctr" defTabSz="1371600" fontAlgn="auto">
              <a:lnSpc>
                <a:spcPct val="100000"/>
              </a:lnSpc>
              <a:spcBef>
                <a:spcPts val="0"/>
              </a:spcBef>
              <a:spcAft>
                <a:spcPts val="0"/>
              </a:spcAft>
              <a:buClrTx/>
              <a:buSzTx/>
              <a:buFont typeface="Wingdings" panose="05000000000000000000" pitchFamily="2" charset="2"/>
              <a:buNone/>
              <a:tabLst>
                <a:tab pos="1371600" algn="l"/>
              </a:tabLst>
              <a:defRPr sz="2000" spc="0" baseline="0">
                <a:ln w="3175">
                  <a:noFill/>
                </a:ln>
                <a:gradFill>
                  <a:gsLst>
                    <a:gs pos="0">
                      <a:srgbClr val="FF5C39"/>
                    </a:gs>
                    <a:gs pos="80000">
                      <a:srgbClr val="C03BC4"/>
                    </a:gs>
                  </a:gsLst>
                  <a:path path="circle">
                    <a:fillToRect l="100000" t="100000"/>
                  </a:path>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000" b="0"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anose="020B0502040204020203" pitchFamily="34" charset="0"/>
              </a:rPr>
              <a:t>Microsoft</a:t>
            </a:r>
          </a:p>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000" b="0"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anose="020B0502040204020203" pitchFamily="34" charset="0"/>
              </a:rPr>
              <a:t>identity platform</a:t>
            </a:r>
          </a:p>
        </p:txBody>
      </p:sp>
    </p:spTree>
    <p:extLst>
      <p:ext uri="{BB962C8B-B14F-4D97-AF65-F5344CB8AC3E}">
        <p14:creationId xmlns:p14="http://schemas.microsoft.com/office/powerpoint/2010/main" val="3813298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
                                        <p:tgtEl>
                                          <p:spTgt spid="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
                                        <p:tgtEl>
                                          <p:spTgt spid="8"/>
                                        </p:tgtEl>
                                      </p:cBhvr>
                                    </p:animEffect>
                                  </p:childTnLst>
                                </p:cTn>
                              </p:par>
                              <p:par>
                                <p:cTn id="14" presetID="10" presetClass="entr" presetSubtype="0" fill="hold" nodeType="withEffect">
                                  <p:stCondLst>
                                    <p:cond delay="2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200"/>
                                        <p:tgtEl>
                                          <p:spTgt spid="22"/>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
                                        <p:tgtEl>
                                          <p:spTgt spid="20"/>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00"/>
                                        <p:tgtEl>
                                          <p:spTgt spid="23"/>
                                        </p:tgtEl>
                                      </p:cBhvr>
                                    </p:animEffect>
                                  </p:childTnLst>
                                </p:cTn>
                              </p:par>
                              <p:par>
                                <p:cTn id="26" presetID="10" presetClass="entr" presetSubtype="0" fill="hold" nodeType="withEffect">
                                  <p:stCondLst>
                                    <p:cond delay="3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200"/>
                                        <p:tgtEl>
                                          <p:spTgt spid="4"/>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200"/>
                                        <p:tgtEl>
                                          <p:spTgt spid="3"/>
                                        </p:tgtEl>
                                      </p:cBhvr>
                                    </p:animEffect>
                                  </p:childTnLst>
                                </p:cTn>
                              </p:par>
                              <p:par>
                                <p:cTn id="32" presetID="10" presetClass="entr" presetSubtype="0" fill="hold" nodeType="withEffect">
                                  <p:stCondLst>
                                    <p:cond delay="4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200"/>
                                        <p:tgtEl>
                                          <p:spTgt spid="24"/>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200"/>
                                        <p:tgtEl>
                                          <p:spTgt spid="26"/>
                                        </p:tgtEl>
                                      </p:cBhvr>
                                    </p:animEffect>
                                  </p:childTnLst>
                                </p:cTn>
                              </p:par>
                              <p:par>
                                <p:cTn id="38" presetID="10" presetClass="entr" presetSubtype="0" fill="hold" nodeType="withEffect">
                                  <p:stCondLst>
                                    <p:cond delay="4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2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animBg="1"/>
      <p:bldP spid="3" grpId="0" animBg="1"/>
      <p:bldP spid="20" grpId="0"/>
      <p:bldP spid="23"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07295-D8D0-B664-4477-CC3714821A0D}"/>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49EDE2D-D5B4-0CA4-FEEF-CB2FB774374D}"/>
              </a:ext>
              <a:ext uri="{C183D7F6-B498-43B3-948B-1728B52AA6E4}">
                <adec:decorative xmlns:adec="http://schemas.microsoft.com/office/drawing/2017/decorative" val="1"/>
              </a:ext>
            </a:extLst>
          </p:cNvPr>
          <p:cNvSpPr/>
          <p:nvPr/>
        </p:nvSpPr>
        <p:spPr bwMode="auto">
          <a:xfrm>
            <a:off x="1371601" y="1892300"/>
            <a:ext cx="9447212" cy="4470400"/>
          </a:xfrm>
          <a:prstGeom prst="roundRect">
            <a:avLst>
              <a:gd name="adj" fmla="val 6749"/>
            </a:avLst>
          </a:prstGeom>
          <a:solidFill>
            <a:schemeClr val="bg1"/>
          </a:solidFill>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17" name="Title 16">
            <a:extLst>
              <a:ext uri="{FF2B5EF4-FFF2-40B4-BE49-F238E27FC236}">
                <a16:creationId xmlns:a16="http://schemas.microsoft.com/office/drawing/2014/main" id="{A302B239-A804-F051-90DA-EAD03ED59F15}"/>
              </a:ext>
            </a:extLst>
          </p:cNvPr>
          <p:cNvSpPr>
            <a:spLocks noGrp="1"/>
          </p:cNvSpPr>
          <p:nvPr>
            <p:ph type="title"/>
          </p:nvPr>
        </p:nvSpPr>
        <p:spPr>
          <a:xfrm>
            <a:off x="588263" y="457200"/>
            <a:ext cx="11018520" cy="553998"/>
          </a:xfrm>
        </p:spPr>
        <p:txBody>
          <a:bodyPr/>
          <a:lstStyle/>
          <a:p>
            <a:pPr algn="ctr"/>
            <a:r>
              <a:rPr lang="en-US"/>
              <a:t>Creating an Entra application</a:t>
            </a:r>
          </a:p>
        </p:txBody>
      </p:sp>
      <p:sp>
        <p:nvSpPr>
          <p:cNvPr id="4" name="Text Placeholder 5">
            <a:extLst>
              <a:ext uri="{FF2B5EF4-FFF2-40B4-BE49-F238E27FC236}">
                <a16:creationId xmlns:a16="http://schemas.microsoft.com/office/drawing/2014/main" id="{74B2CE0B-840C-939D-CE27-CC1F3B780CC7}"/>
              </a:ext>
            </a:extLst>
          </p:cNvPr>
          <p:cNvSpPr txBox="1">
            <a:spLocks/>
          </p:cNvSpPr>
          <p:nvPr/>
        </p:nvSpPr>
        <p:spPr>
          <a:xfrm>
            <a:off x="2701672" y="1137642"/>
            <a:ext cx="7305928"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Entra applications can be created with</a:t>
            </a:r>
            <a:b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the </a:t>
            </a:r>
            <a:r>
              <a:rPr kumimoji="0" lang="en-US" sz="2000" b="1" i="0" u="none" strike="noStrike" kern="1200" cap="none" spc="0" normalizeH="0" baseline="0" noProof="0" dirty="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Portal</a:t>
            </a: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r>
              <a:rPr kumimoji="0" lang="en-US" sz="2000" b="1" i="0" u="none" strike="noStrike" kern="1200" cap="none" spc="0" normalizeH="0" baseline="0" noProof="0" dirty="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Graph SDKs</a:t>
            </a: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r>
              <a:rPr kumimoji="0" lang="en-US" sz="2000" b="1" i="0" u="none" strike="noStrike" kern="1200" cap="none" spc="0" normalizeH="0" baseline="0" noProof="0" dirty="0" err="1">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Powershell</a:t>
            </a: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r>
              <a:rPr kumimoji="0" lang="en-US" sz="2000" b="1" i="0" u="none" strike="noStrike" kern="1200" cap="none" spc="0" normalizeH="0" baseline="0" noProof="0" dirty="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Azure</a:t>
            </a:r>
            <a:r>
              <a:rPr kumimoji="0" lang="en-US" sz="20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r>
              <a:rPr kumimoji="0" lang="en-US" sz="2000" b="1" i="0" u="none" strike="noStrike" kern="1200" cap="none" spc="0" normalizeH="0" baseline="0" noProof="0" dirty="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CLI</a:t>
            </a: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r>
              <a:rPr kumimoji="0" lang="en-US" sz="2000" b="1"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or </a:t>
            </a:r>
            <a:r>
              <a:rPr kumimoji="0" lang="en-US" sz="2000" b="1" i="0" u="none" strike="noStrike" kern="1200" cap="none" spc="0" normalizeH="0" baseline="0" noProof="0" dirty="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Bicep</a:t>
            </a: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t>
            </a:r>
          </a:p>
        </p:txBody>
      </p:sp>
      <p:pic>
        <p:nvPicPr>
          <p:cNvPr id="8" name="Picture 7" descr="Screenshot of the authentication configuration in the Portal">
            <a:extLst>
              <a:ext uri="{FF2B5EF4-FFF2-40B4-BE49-F238E27FC236}">
                <a16:creationId xmlns:a16="http://schemas.microsoft.com/office/drawing/2014/main" id="{77B48516-C9D7-95B0-E7EB-02ED2977ED87}"/>
              </a:ext>
            </a:extLst>
          </p:cNvPr>
          <p:cNvPicPr>
            <a:picLocks noChangeAspect="1"/>
          </p:cNvPicPr>
          <p:nvPr/>
        </p:nvPicPr>
        <p:blipFill>
          <a:blip r:embed="rId3"/>
          <a:srcRect b="847"/>
          <a:stretch>
            <a:fillRect/>
          </a:stretch>
        </p:blipFill>
        <p:spPr>
          <a:xfrm>
            <a:off x="1856581" y="2110186"/>
            <a:ext cx="8477250" cy="4034629"/>
          </a:xfrm>
          <a:prstGeom prst="rect">
            <a:avLst/>
          </a:prstGeom>
          <a:ln>
            <a:noFill/>
          </a:ln>
        </p:spPr>
      </p:pic>
    </p:spTree>
    <p:extLst>
      <p:ext uri="{BB962C8B-B14F-4D97-AF65-F5344CB8AC3E}">
        <p14:creationId xmlns:p14="http://schemas.microsoft.com/office/powerpoint/2010/main" val="2668845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
                                        <p:tgtEl>
                                          <p:spTgt spid="5"/>
                                        </p:tgtEl>
                                      </p:cBhvr>
                                    </p:animEffect>
                                  </p:childTnLst>
                                </p:cTn>
                              </p:par>
                              <p:par>
                                <p:cTn id="14" presetID="10" presetClass="entr" presetSubtype="0" fill="hold"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76EC6-2154-B29E-52C4-90E0B1FB18B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21B970B-D32D-4944-DC00-81D33B2756F9}"/>
              </a:ext>
              <a:ext uri="{C183D7F6-B498-43B3-948B-1728B52AA6E4}">
                <adec:decorative xmlns:adec="http://schemas.microsoft.com/office/drawing/2017/decorative" val="1"/>
              </a:ext>
            </a:extLst>
          </p:cNvPr>
          <p:cNvSpPr/>
          <p:nvPr/>
        </p:nvSpPr>
        <p:spPr bwMode="auto">
          <a:xfrm>
            <a:off x="4486276" y="0"/>
            <a:ext cx="770572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Title 16">
            <a:extLst>
              <a:ext uri="{FF2B5EF4-FFF2-40B4-BE49-F238E27FC236}">
                <a16:creationId xmlns:a16="http://schemas.microsoft.com/office/drawing/2014/main" id="{D1A7897C-2CE8-16EE-5F4A-AAD858459EF7}"/>
              </a:ext>
            </a:extLst>
          </p:cNvPr>
          <p:cNvSpPr>
            <a:spLocks noGrp="1"/>
          </p:cNvSpPr>
          <p:nvPr>
            <p:ph type="title"/>
          </p:nvPr>
        </p:nvSpPr>
        <p:spPr>
          <a:xfrm>
            <a:off x="588264" y="457200"/>
            <a:ext cx="3593212" cy="1661993"/>
          </a:xfrm>
        </p:spPr>
        <p:txBody>
          <a:bodyPr/>
          <a:lstStyle/>
          <a:p>
            <a:r>
              <a:rPr lang="en-US">
                <a:cs typeface="Segoe UI"/>
              </a:rPr>
              <a:t>Creating an</a:t>
            </a:r>
            <a:br>
              <a:rPr lang="en-US">
                <a:cs typeface="Segoe UI"/>
              </a:rPr>
            </a:br>
            <a:r>
              <a:rPr lang="en-US">
                <a:cs typeface="Segoe UI"/>
              </a:rPr>
              <a:t>Entra application</a:t>
            </a:r>
            <a:br>
              <a:rPr lang="en-US">
                <a:cs typeface="Segoe UI"/>
              </a:rPr>
            </a:br>
            <a:r>
              <a:rPr lang="en-US">
                <a:cs typeface="Segoe UI"/>
              </a:rPr>
              <a:t>in Bicep</a:t>
            </a:r>
            <a:endParaRPr lang="en-US"/>
          </a:p>
        </p:txBody>
      </p:sp>
      <p:sp>
        <p:nvSpPr>
          <p:cNvPr id="11" name="Text Placeholder 10">
            <a:extLst>
              <a:ext uri="{FF2B5EF4-FFF2-40B4-BE49-F238E27FC236}">
                <a16:creationId xmlns:a16="http://schemas.microsoft.com/office/drawing/2014/main" id="{7C7065D9-D34C-B59E-E328-36634342DC8B}"/>
              </a:ext>
            </a:extLst>
          </p:cNvPr>
          <p:cNvSpPr txBox="1">
            <a:spLocks/>
          </p:cNvSpPr>
          <p:nvPr/>
        </p:nvSpPr>
        <p:spPr>
          <a:xfrm>
            <a:off x="588263" y="2608711"/>
            <a:ext cx="3228364"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60"/>
              </a:spcBef>
              <a:spcAft>
                <a:spcPts val="60"/>
              </a:spcAft>
              <a:buClrTx/>
              <a:buSzPct val="90000"/>
              <a:buFont typeface="Wingdings" panose="05000000000000000000" pitchFamily="2" charset="2"/>
              <a:buNone/>
              <a:tabLst/>
              <a:defRPr sz="2400" b="0" i="0" kern="1200" spc="0" baseline="0">
                <a:solidFill>
                  <a:srgbClr val="2F2F2F"/>
                </a:solidFill>
                <a:latin typeface="Segoe UI" panose="020B0502040204020203" pitchFamily="34" charset="0"/>
                <a:ea typeface="+mn-ea"/>
                <a:cs typeface="Segoe UI" panose="020B0502040204020203" pitchFamily="34" charset="0"/>
              </a:defRPr>
            </a:lvl2pPr>
            <a:lvl3pPr marL="4570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59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12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Uses the new Microsoft Graph extension for Bicep</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2" name="TextBox 11">
            <a:extLst>
              <a:ext uri="{FF2B5EF4-FFF2-40B4-BE49-F238E27FC236}">
                <a16:creationId xmlns:a16="http://schemas.microsoft.com/office/drawing/2014/main" id="{7F602C7B-3441-E7FB-7EEA-FED5D14C26FC}"/>
              </a:ext>
            </a:extLst>
          </p:cNvPr>
          <p:cNvSpPr txBox="1"/>
          <p:nvPr/>
        </p:nvSpPr>
        <p:spPr>
          <a:xfrm>
            <a:off x="595685" y="3325960"/>
            <a:ext cx="3798756"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1371600" rtl="0" eaLnBrk="1" fontAlgn="auto" latinLnBrk="0" hangingPunct="1">
              <a:lnSpc>
                <a:spcPct val="100000"/>
              </a:lnSpc>
              <a:spcBef>
                <a:spcPts val="0"/>
              </a:spcBef>
              <a:spcAft>
                <a:spcPts val="0"/>
              </a:spcAft>
              <a:buClrTx/>
              <a:buSzTx/>
              <a:buFontTx/>
              <a:buNone/>
              <a:tabLst>
                <a:tab pos="1371600" algn="l"/>
              </a:tabLst>
              <a:defRPr/>
            </a:pPr>
            <a:r>
              <a:rPr kumimoji="0" lang="en-US" sz="2000" b="0" i="0" u="none" strike="noStrike" kern="1200" cap="none" spc="0" normalizeH="0" baseline="0" noProof="0" dirty="0" err="1">
                <a:ln w="3175">
                  <a:noFill/>
                </a:ln>
                <a:gradFill>
                  <a:gsLst>
                    <a:gs pos="80000">
                      <a:srgbClr val="0A6BBA"/>
                    </a:gs>
                    <a:gs pos="0">
                      <a:srgbClr val="7656AD"/>
                    </a:gs>
                  </a:gsLst>
                  <a:path path="circle">
                    <a:fillToRect l="100000" t="100000"/>
                  </a:path>
                </a:gradFill>
                <a:effectLst/>
                <a:uLnTx/>
                <a:uFillTx/>
                <a:latin typeface="Segoe UI Semibold"/>
                <a:ea typeface="+mn-ea"/>
                <a:cs typeface="+mn-cs"/>
              </a:rPr>
              <a:t>aka.ms</a:t>
            </a:r>
            <a:r>
              <a:rPr kumimoji="0" lang="en-US" sz="2000" b="0" i="0" u="none" strike="noStrike" kern="1200" cap="none" spc="0" normalizeH="0" baseline="0" noProof="0" dirty="0">
                <a:ln w="3175">
                  <a:noFill/>
                </a:ln>
                <a:gradFill>
                  <a:gsLst>
                    <a:gs pos="80000">
                      <a:srgbClr val="0A6BBA"/>
                    </a:gs>
                    <a:gs pos="0">
                      <a:srgbClr val="7656AD"/>
                    </a:gs>
                  </a:gsLst>
                  <a:path path="circle">
                    <a:fillToRect l="100000" t="100000"/>
                  </a:path>
                </a:gradFill>
                <a:effectLst/>
                <a:uLnTx/>
                <a:uFillTx/>
                <a:latin typeface="Segoe UI Semibold"/>
                <a:ea typeface="+mn-ea"/>
                <a:cs typeface="+mn-cs"/>
              </a:rPr>
              <a:t>/</a:t>
            </a:r>
            <a:r>
              <a:rPr kumimoji="0" lang="en-US" sz="2000" b="0" i="0" u="none" strike="noStrike" kern="1200" cap="none" spc="0" normalizeH="0" baseline="0" noProof="0" dirty="0" err="1">
                <a:ln w="3175">
                  <a:noFill/>
                </a:ln>
                <a:gradFill>
                  <a:gsLst>
                    <a:gs pos="80000">
                      <a:srgbClr val="0A6BBA"/>
                    </a:gs>
                    <a:gs pos="0">
                      <a:srgbClr val="7656AD"/>
                    </a:gs>
                  </a:gsLst>
                  <a:path path="circle">
                    <a:fillToRect l="100000" t="100000"/>
                  </a:path>
                </a:gradFill>
                <a:effectLst/>
                <a:uLnTx/>
                <a:uFillTx/>
                <a:latin typeface="Segoe UI Semibold"/>
                <a:ea typeface="+mn-ea"/>
                <a:cs typeface="+mn-cs"/>
              </a:rPr>
              <a:t>graphbicep</a:t>
            </a:r>
            <a:endParaRPr kumimoji="0" lang="en-US" sz="2000" b="0" i="0" u="none" strike="noStrike" kern="1200" cap="none" spc="0" normalizeH="0" baseline="0" noProof="0" dirty="0">
              <a:ln w="3175">
                <a:noFill/>
              </a:ln>
              <a:gradFill>
                <a:gsLst>
                  <a:gs pos="80000">
                    <a:srgbClr val="0A6BBA"/>
                  </a:gs>
                  <a:gs pos="0">
                    <a:srgbClr val="7656AD"/>
                  </a:gs>
                </a:gsLst>
                <a:path path="circle">
                  <a:fillToRect l="100000" t="100000"/>
                </a:path>
              </a:gradFill>
              <a:effectLst/>
              <a:uLnTx/>
              <a:uFillTx/>
              <a:latin typeface="Segoe UI Semibold"/>
              <a:ea typeface="+mn-ea"/>
              <a:cs typeface="+mn-cs"/>
              <a:hlinkClick r:id="rId3">
                <a:extLst>
                  <a:ext uri="{A12FA001-AC4F-418D-AE19-62706E023703}">
                    <ahyp:hlinkClr xmlns:ahyp="http://schemas.microsoft.com/office/drawing/2018/hyperlinkcolor" val="tx"/>
                  </a:ext>
                </a:extLst>
              </a:hlinkClick>
            </a:endParaRPr>
          </a:p>
        </p:txBody>
      </p:sp>
      <p:sp>
        <p:nvSpPr>
          <p:cNvPr id="14" name="Rectangle: Rounded Corners 13">
            <a:extLst>
              <a:ext uri="{FF2B5EF4-FFF2-40B4-BE49-F238E27FC236}">
                <a16:creationId xmlns:a16="http://schemas.microsoft.com/office/drawing/2014/main" id="{46C98CC4-E8D6-54A5-D852-ED9727435332}"/>
              </a:ext>
              <a:ext uri="{C183D7F6-B498-43B3-948B-1728B52AA6E4}">
                <adec:decorative xmlns:adec="http://schemas.microsoft.com/office/drawing/2017/decorative" val="0"/>
              </a:ext>
            </a:extLst>
          </p:cNvPr>
          <p:cNvSpPr/>
          <p:nvPr/>
        </p:nvSpPr>
        <p:spPr bwMode="auto">
          <a:xfrm>
            <a:off x="595684" y="4067918"/>
            <a:ext cx="2193235" cy="479084"/>
          </a:xfrm>
          <a:prstGeom prst="roundRect">
            <a:avLst>
              <a:gd name="adj" fmla="val 42392"/>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Public Preview</a:t>
            </a:r>
          </a:p>
        </p:txBody>
      </p:sp>
      <p:sp>
        <p:nvSpPr>
          <p:cNvPr id="8" name="Text Placeholder 8">
            <a:extLst>
              <a:ext uri="{FF2B5EF4-FFF2-40B4-BE49-F238E27FC236}">
                <a16:creationId xmlns:a16="http://schemas.microsoft.com/office/drawing/2014/main" id="{CD4E4E0C-90D0-1F57-2602-E45ED7D3654D}"/>
              </a:ext>
              <a:ext uri="{C183D7F6-B498-43B3-948B-1728B52AA6E4}">
                <adec:decorative xmlns:adec="http://schemas.microsoft.com/office/drawing/2017/decorative" val="1"/>
              </a:ext>
            </a:extLst>
          </p:cNvPr>
          <p:cNvSpPr txBox="1">
            <a:spLocks/>
          </p:cNvSpPr>
          <p:nvPr/>
        </p:nvSpPr>
        <p:spPr>
          <a:xfrm>
            <a:off x="4486276" y="0"/>
            <a:ext cx="2486024" cy="492314"/>
          </a:xfrm>
          <a:prstGeom prst="rect">
            <a:avLst/>
          </a:prstGeom>
          <a:gradFill flip="none" rotWithShape="1">
            <a:gsLst>
              <a:gs pos="0">
                <a:srgbClr val="000000"/>
              </a:gs>
              <a:gs pos="99000">
                <a:srgbClr val="000000"/>
              </a:gs>
              <a:gs pos="99000">
                <a:srgbClr val="0A6BBA"/>
              </a:gs>
            </a:gsLst>
            <a:lin ang="10800000" scaled="1"/>
            <a:tileRect/>
          </a:gradFill>
        </p:spPr>
        <p:txBody>
          <a:bodyPr vert="horz" wrap="square" lIns="365760" tIns="91440" rIns="0" bIns="9144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solidFill>
                  <a:srgbClr val="FFFFFF"/>
                </a:soli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appreg.bicep</a:t>
            </a:r>
            <a:endParaRPr kumimoji="0" lang="en-US" sz="1999"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8" name="TextBox 17">
            <a:extLst>
              <a:ext uri="{FF2B5EF4-FFF2-40B4-BE49-F238E27FC236}">
                <a16:creationId xmlns:a16="http://schemas.microsoft.com/office/drawing/2014/main" id="{8FABEB37-D46E-9252-8246-6AEF32B4D470}"/>
              </a:ext>
            </a:extLst>
          </p:cNvPr>
          <p:cNvSpPr txBox="1"/>
          <p:nvPr/>
        </p:nvSpPr>
        <p:spPr>
          <a:xfrm>
            <a:off x="6972300" y="0"/>
            <a:ext cx="5219700" cy="492313"/>
          </a:xfrm>
          <a:prstGeom prst="rect">
            <a:avLst/>
          </a:prstGeom>
          <a:gradFill>
            <a:gsLst>
              <a:gs pos="0">
                <a:srgbClr val="7656AD"/>
              </a:gs>
              <a:gs pos="80000">
                <a:srgbClr val="0A6BBA"/>
              </a:gs>
            </a:gsLst>
            <a:lin ang="10800000" scaled="1"/>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1371600">
              <a:tabLst>
                <a:tab pos="1371600" algn="l"/>
              </a:tabLst>
              <a:defRPr sz="2000">
                <a:ln w="3175">
                  <a:noFill/>
                </a:ln>
                <a:gradFill flip="none" rotWithShape="1">
                  <a:gsLst>
                    <a:gs pos="0">
                      <a:srgbClr val="C03BC4"/>
                    </a:gs>
                    <a:gs pos="68000">
                      <a:srgbClr val="0078D4"/>
                    </a:gs>
                  </a:gsLst>
                  <a:lin ang="10800000" scaled="1"/>
                  <a:tileRect/>
                </a:gradFill>
                <a:latin typeface="Segoe UI Semibold"/>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000" b="0" i="0" u="none" strike="noStrike" kern="1200" cap="none" spc="0" normalizeH="0" baseline="0" noProof="0">
                <a:ln w="3175">
                  <a:noFill/>
                </a:ln>
                <a:gradFill>
                  <a:gsLst>
                    <a:gs pos="80000">
                      <a:srgbClr val="FFFFFF"/>
                    </a:gs>
                    <a:gs pos="0">
                      <a:srgbClr val="FFFFFF"/>
                    </a:gs>
                  </a:gsLst>
                  <a:path path="circle">
                    <a:fillToRect l="100000" t="100000"/>
                  </a:path>
                </a:gradFill>
                <a:effectLst/>
                <a:uLnTx/>
                <a:uFillTx/>
                <a:latin typeface="Segoe UI Semibold"/>
                <a:ea typeface="+mn-ea"/>
                <a:cs typeface="+mn-cs"/>
              </a:rPr>
              <a:t>aka.ms/graph-bicep-mi-fic</a:t>
            </a:r>
            <a:endParaRPr kumimoji="0" lang="uk-UA" sz="2000" b="0" i="0" u="none" strike="noStrike" kern="1200" cap="none" spc="0" normalizeH="0" baseline="0" noProof="0">
              <a:ln w="3175">
                <a:noFill/>
              </a:ln>
              <a:gradFill>
                <a:gsLst>
                  <a:gs pos="80000">
                    <a:srgbClr val="FFFFFF"/>
                  </a:gs>
                  <a:gs pos="0">
                    <a:srgbClr val="FFFFFF"/>
                  </a:gs>
                </a:gsLst>
                <a:path path="circle">
                  <a:fillToRect l="100000" t="100000"/>
                </a:path>
              </a:gradFill>
              <a:effectLst/>
              <a:uLnTx/>
              <a:uFillTx/>
              <a:latin typeface="Segoe UI Semibold"/>
              <a:ea typeface="+mn-ea"/>
              <a:cs typeface="+mn-cs"/>
              <a:hlinkClick r:id="" action="ppaction://noaction">
                <a:extLst>
                  <a:ext uri="{A12FA001-AC4F-418D-AE19-62706E023703}">
                    <ahyp:hlinkClr xmlns:ahyp="http://schemas.microsoft.com/office/drawing/2018/hyperlinkcolor" val="tx"/>
                  </a:ext>
                </a:extLst>
              </a:hlinkClick>
            </a:endParaRPr>
          </a:p>
        </p:txBody>
      </p:sp>
      <p:sp>
        <p:nvSpPr>
          <p:cNvPr id="9" name="Text Placeholder 7">
            <a:extLst>
              <a:ext uri="{FF2B5EF4-FFF2-40B4-BE49-F238E27FC236}">
                <a16:creationId xmlns:a16="http://schemas.microsoft.com/office/drawing/2014/main" id="{AAE3AD0B-5922-3B01-AB84-56B1AC730DDF}"/>
              </a:ext>
            </a:extLst>
          </p:cNvPr>
          <p:cNvSpPr txBox="1">
            <a:spLocks/>
          </p:cNvSpPr>
          <p:nvPr/>
        </p:nvSpPr>
        <p:spPr>
          <a:xfrm>
            <a:off x="4825882" y="670309"/>
            <a:ext cx="7061317" cy="6217087"/>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2F2F2F"/>
                </a:solidFill>
                <a:latin typeface="Consolas" panose="020B0609020204030204" pitchFamily="49" charset="0"/>
                <a:ea typeface="+mn-ea"/>
                <a:cs typeface="Consolas" panose="020B0609020204030204" pitchFamily="49" charset="0"/>
              </a:defRPr>
            </a:lvl1pPr>
            <a:lvl2pPr marL="346449"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3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43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319"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68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AF00DB"/>
                </a:solidFill>
                <a:effectLst/>
                <a:uLnTx/>
                <a:uFillTx/>
                <a:latin typeface="Consolas"/>
                <a:ea typeface="+mn-ea"/>
                <a:cs typeface="Consolas" panose="020B0609020204030204" pitchFamily="49" charset="0"/>
              </a:rPr>
              <a:t>resource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001080"/>
                </a:solidFill>
                <a:effectLst/>
                <a:uLnTx/>
                <a:uFillTx/>
                <a:latin typeface="Consolas"/>
                <a:ea typeface="+mn-ea"/>
                <a:cs typeface="Consolas" panose="020B0609020204030204" pitchFamily="49" charset="0"/>
              </a:rPr>
              <a:t>clientApp</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a:t>
            </a:r>
            <a:r>
              <a:rPr kumimoji="0" lang="en-US" sz="1400" b="0" i="0" u="none" strike="noStrike" kern="1200" cap="none" spc="0" normalizeH="0" baseline="0" noProof="0" err="1">
                <a:ln>
                  <a:noFill/>
                </a:ln>
                <a:solidFill>
                  <a:srgbClr val="A31515"/>
                </a:solidFill>
                <a:effectLst/>
                <a:uLnTx/>
                <a:uFillTx/>
                <a:latin typeface="Consolas"/>
                <a:ea typeface="+mn-ea"/>
                <a:cs typeface="Consolas" panose="020B0609020204030204" pitchFamily="49" charset="0"/>
              </a:rPr>
              <a:t>Microsoft.Graph</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/applications@v1.0'</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 {</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267F99"/>
                </a:solidFill>
                <a:effectLst/>
                <a:uLnTx/>
                <a:uFillTx/>
                <a:latin typeface="Consolas"/>
                <a:ea typeface="+mn-ea"/>
                <a:cs typeface="Consolas" panose="020B0609020204030204" pitchFamily="49" charset="0"/>
              </a:rPr>
              <a:t>uniqueName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001080"/>
                </a:solidFill>
                <a:effectLst/>
                <a:uLnTx/>
                <a:uFillTx/>
                <a:latin typeface="Consolas"/>
                <a:ea typeface="+mn-ea"/>
                <a:cs typeface="Consolas" panose="020B0609020204030204" pitchFamily="49" charset="0"/>
              </a:rPr>
              <a:t>clientAppName</a:t>
            </a:r>
            <a:endPar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267F99"/>
                </a:solidFill>
                <a:effectLst/>
                <a:uLnTx/>
                <a:uFillTx/>
                <a:latin typeface="Consolas"/>
                <a:ea typeface="+mn-ea"/>
                <a:cs typeface="Consolas" panose="020B0609020204030204" pitchFamily="49" charset="0"/>
              </a:rPr>
              <a:t>displayName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001080"/>
                </a:solidFill>
                <a:effectLst/>
                <a:uLnTx/>
                <a:uFillTx/>
                <a:latin typeface="Consolas"/>
                <a:ea typeface="+mn-ea"/>
                <a:cs typeface="Consolas" panose="020B0609020204030204" pitchFamily="49" charset="0"/>
              </a:rPr>
              <a:t>clientAppDisplayName</a:t>
            </a:r>
            <a:endPar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267F99"/>
                </a:solidFill>
                <a:effectLst/>
                <a:uLnTx/>
                <a:uFillTx/>
                <a:latin typeface="Consolas"/>
                <a:ea typeface="+mn-ea"/>
                <a:cs typeface="Consolas" panose="020B0609020204030204" pitchFamily="49" charset="0"/>
              </a:rPr>
              <a:t>signInAudience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a:t>
            </a:r>
            <a:r>
              <a:rPr kumimoji="0" lang="en-US" sz="1400" b="0" i="0" u="none" strike="noStrike" kern="1200" cap="none" spc="0" normalizeH="0" baseline="0" noProof="0" err="1">
                <a:ln>
                  <a:noFill/>
                </a:ln>
                <a:solidFill>
                  <a:srgbClr val="A31515"/>
                </a:solidFill>
                <a:effectLst/>
                <a:uLnTx/>
                <a:uFillTx/>
                <a:latin typeface="Consolas"/>
                <a:ea typeface="+mn-ea"/>
                <a:cs typeface="Consolas" panose="020B0609020204030204" pitchFamily="49" charset="0"/>
              </a:rPr>
              <a:t>AzureADMyOrg</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a:t>
            </a:r>
            <a:endPar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web</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267F99"/>
                </a:solidFill>
                <a:effectLst/>
                <a:uLnTx/>
                <a:uFillTx/>
                <a:latin typeface="Consolas"/>
                <a:ea typeface="+mn-ea"/>
                <a:cs typeface="Consolas" panose="020B0609020204030204" pitchFamily="49" charset="0"/>
              </a:rPr>
              <a:t>redirectUris</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a:t>
            </a:r>
            <a:r>
              <a:rPr kumimoji="0" lang="en-US" sz="1400" b="0" i="0" u="none" strike="noStrike" kern="1200" cap="none" spc="0" normalizeH="0" baseline="0" noProof="0" err="1">
                <a:ln>
                  <a:noFill/>
                </a:ln>
                <a:solidFill>
                  <a:srgbClr val="001080"/>
                </a:solidFill>
                <a:effectLst/>
                <a:uLnTx/>
                <a:uFillTx/>
                <a:latin typeface="Consolas"/>
                <a:ea typeface="+mn-ea"/>
                <a:cs typeface="Consolas" panose="020B0609020204030204" pitchFamily="49" charset="0"/>
              </a:rPr>
              <a:t>webAppEndpoint</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/.auth/login/</a:t>
            </a:r>
            <a:r>
              <a:rPr kumimoji="0" lang="en-US" sz="1400" b="0" i="0" u="none" strike="noStrike" kern="1200" cap="none" spc="0" normalizeH="0" baseline="0" noProof="0" err="1">
                <a:ln>
                  <a:noFill/>
                </a:ln>
                <a:solidFill>
                  <a:srgbClr val="A31515"/>
                </a:solidFill>
                <a:effectLst/>
                <a:uLnTx/>
                <a:uFillTx/>
                <a:latin typeface="Consolas"/>
                <a:ea typeface="+mn-ea"/>
                <a:cs typeface="Consolas" panose="020B0609020204030204" pitchFamily="49" charset="0"/>
              </a:rPr>
              <a:t>aad</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/callback'</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267F99"/>
                </a:solidFill>
                <a:effectLst/>
                <a:uLnTx/>
                <a:uFillTx/>
                <a:latin typeface="Consolas"/>
                <a:ea typeface="+mn-ea"/>
                <a:cs typeface="Consolas" panose="020B0609020204030204" pitchFamily="49" charset="0"/>
              </a:rPr>
              <a:t>implicitGrantSettings</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267F99"/>
                </a:solidFill>
                <a:effectLst/>
                <a:uLnTx/>
                <a:uFillTx/>
                <a:latin typeface="Consolas"/>
                <a:ea typeface="+mn-ea"/>
                <a:cs typeface="Consolas" panose="020B0609020204030204" pitchFamily="49" charset="0"/>
              </a:rPr>
              <a:t>enableIdTokenIssuance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F00DB"/>
                </a:solidFill>
                <a:effectLst/>
                <a:uLnTx/>
                <a:uFillTx/>
                <a:latin typeface="Consolas"/>
                <a:ea typeface="+mn-ea"/>
                <a:cs typeface="Consolas" panose="020B0609020204030204" pitchFamily="49" charset="0"/>
              </a:rPr>
              <a:t>true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267F99"/>
                </a:solidFill>
                <a:effectLst/>
                <a:uLnTx/>
                <a:uFillTx/>
                <a:latin typeface="Consolas"/>
                <a:ea typeface="+mn-ea"/>
                <a:cs typeface="Consolas" panose="020B0609020204030204" pitchFamily="49" charset="0"/>
              </a:rPr>
              <a:t>requiredResourceAccess</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267F99"/>
                </a:solidFill>
                <a:effectLst/>
                <a:uLnTx/>
                <a:uFillTx/>
                <a:latin typeface="Consolas"/>
                <a:ea typeface="+mn-ea"/>
                <a:cs typeface="Consolas" panose="020B0609020204030204" pitchFamily="49" charset="0"/>
              </a:rPr>
              <a:t>resourceAppId</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'00000003-0000-0000-c000-000000000000'</a:t>
            </a:r>
            <a:endPar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267F99"/>
                </a:solidFill>
                <a:effectLst/>
                <a:uLnTx/>
                <a:uFillTx/>
                <a:latin typeface="Consolas"/>
                <a:ea typeface="+mn-ea"/>
                <a:cs typeface="Consolas" panose="020B0609020204030204" pitchFamily="49" charset="0"/>
              </a:rPr>
              <a:t>resourceAccess</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008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008000"/>
                </a:solidFill>
                <a:effectLst/>
                <a:uLnTx/>
                <a:uFillTx/>
                <a:latin typeface="Consolas"/>
                <a:ea typeface="+mn-ea"/>
                <a:cs typeface="Consolas" panose="020B0609020204030204" pitchFamily="49" charset="0"/>
              </a:rPr>
              <a:t>User.Read</a:t>
            </a:r>
            <a:endPar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id</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'e1fe6dd8-ba31-4d61-89e7-88639da4683d'</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type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'Scope'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008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008000"/>
                </a:solidFill>
                <a:effectLst/>
                <a:uLnTx/>
                <a:uFillTx/>
                <a:latin typeface="Consolas"/>
                <a:ea typeface="+mn-ea"/>
                <a:cs typeface="Consolas" panose="020B0609020204030204" pitchFamily="49" charset="0"/>
              </a:rPr>
              <a:t>offline_access</a:t>
            </a:r>
            <a:endPar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id</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'7427e0e9-2fba-42fe-b0c0-848c9e6a8182'</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type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'Scope'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008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008000"/>
                </a:solidFill>
                <a:effectLst/>
                <a:uLnTx/>
                <a:uFillTx/>
                <a:latin typeface="Consolas"/>
                <a:ea typeface="+mn-ea"/>
                <a:cs typeface="Consolas" panose="020B0609020204030204" pitchFamily="49" charset="0"/>
              </a:rPr>
              <a:t>openid</a:t>
            </a:r>
            <a:endPar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id</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'37f7f235-527c-4136-accd-4a02d197296e'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type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'Scope'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008000"/>
                </a:solidFill>
                <a:effectLst/>
                <a:uLnTx/>
                <a:uFillTx/>
                <a:latin typeface="Consolas"/>
                <a:ea typeface="+mn-ea"/>
                <a:cs typeface="Consolas" panose="020B0609020204030204" pitchFamily="49" charset="0"/>
              </a:rPr>
              <a:t>// profile</a:t>
            </a:r>
            <a:endPar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id</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'14dad69e-099b-42c9-810b-d002981feec1'</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type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'Scope'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AF00DB"/>
                </a:solidFill>
                <a:effectLst/>
                <a:uLnTx/>
                <a:uFillTx/>
                <a:latin typeface="Consolas"/>
                <a:ea typeface="+mn-ea"/>
                <a:cs typeface="Consolas" panose="020B0609020204030204" pitchFamily="49" charset="0"/>
              </a:rPr>
              <a:t>resource</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001080"/>
                </a:solidFill>
                <a:effectLst/>
                <a:uLnTx/>
                <a:uFillTx/>
                <a:latin typeface="Consolas"/>
                <a:ea typeface="+mn-ea"/>
                <a:cs typeface="Consolas" panose="020B0609020204030204" pitchFamily="49" charset="0"/>
              </a:rPr>
              <a:t>clientSp</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a:t>
            </a:r>
            <a:r>
              <a:rPr kumimoji="0" lang="en-US" sz="1400" b="0" i="0" u="none" strike="noStrike" kern="1200" cap="none" spc="0" normalizeH="0" baseline="0" noProof="0" err="1">
                <a:ln>
                  <a:noFill/>
                </a:ln>
                <a:solidFill>
                  <a:srgbClr val="A31515"/>
                </a:solidFill>
                <a:effectLst/>
                <a:uLnTx/>
                <a:uFillTx/>
                <a:latin typeface="Consolas"/>
                <a:ea typeface="+mn-ea"/>
                <a:cs typeface="Consolas" panose="020B0609020204030204" pitchFamily="49" charset="0"/>
              </a:rPr>
              <a:t>Microsoft.Graph</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a:t>
            </a:r>
            <a:r>
              <a:rPr kumimoji="0" lang="en-US" sz="1400" b="0" i="0" u="none" strike="noStrike" kern="1200" cap="none" spc="0" normalizeH="0" baseline="0" noProof="0" err="1">
                <a:ln>
                  <a:noFill/>
                </a:ln>
                <a:solidFill>
                  <a:srgbClr val="A31515"/>
                </a:solidFill>
                <a:effectLst/>
                <a:uLnTx/>
                <a:uFillTx/>
                <a:latin typeface="Consolas"/>
                <a:ea typeface="+mn-ea"/>
                <a:cs typeface="Consolas" panose="020B0609020204030204" pitchFamily="49" charset="0"/>
              </a:rPr>
              <a:t>servicePrincipals@beta</a:t>
            </a:r>
            <a:r>
              <a:rPr kumimoji="0" lang="en-US" sz="1400" b="0" i="0" u="none" strike="noStrike" kern="1200" cap="none" spc="0" normalizeH="0" baseline="0" noProof="0">
                <a:ln>
                  <a:noFill/>
                </a:ln>
                <a:solidFill>
                  <a:srgbClr val="A31515"/>
                </a:solidFill>
                <a:effectLst/>
                <a:uLnTx/>
                <a:uFillTx/>
                <a:latin typeface="Consolas"/>
                <a:ea typeface="+mn-ea"/>
                <a:cs typeface="Consolas" panose="020B0609020204030204" pitchFamily="49" charset="0"/>
              </a:rPr>
              <a:t>'</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 {</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67F99"/>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267F99"/>
                </a:solidFill>
                <a:effectLst/>
                <a:uLnTx/>
                <a:uFillTx/>
                <a:latin typeface="Consolas"/>
                <a:ea typeface="+mn-ea"/>
                <a:cs typeface="Consolas" panose="020B0609020204030204" pitchFamily="49" charset="0"/>
              </a:rPr>
              <a:t>appId</a:t>
            </a: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 </a:t>
            </a:r>
            <a:r>
              <a:rPr kumimoji="0" lang="en-US" sz="1400" b="0" i="0" u="none" strike="noStrike" kern="1200" cap="none" spc="0" normalizeH="0" baseline="0" noProof="0" err="1">
                <a:ln>
                  <a:noFill/>
                </a:ln>
                <a:solidFill>
                  <a:srgbClr val="001080"/>
                </a:solidFill>
                <a:effectLst/>
                <a:uLnTx/>
                <a:uFillTx/>
                <a:latin typeface="Consolas"/>
                <a:ea typeface="+mn-ea"/>
                <a:cs typeface="Consolas" panose="020B0609020204030204" pitchFamily="49" charset="0"/>
              </a:rPr>
              <a:t>clientApp</a:t>
            </a:r>
            <a:r>
              <a:rPr kumimoji="0" lang="en-US" sz="1400" b="0" i="0" u="none" strike="noStrike" kern="1200" cap="none" spc="0" normalizeH="0" baseline="0" noProof="0" err="1">
                <a:ln>
                  <a:noFill/>
                </a:ln>
                <a:solidFill>
                  <a:srgbClr val="000000"/>
                </a:solidFill>
                <a:effectLst/>
                <a:uLnTx/>
                <a:uFillTx/>
                <a:latin typeface="Consolas"/>
                <a:ea typeface="+mn-ea"/>
                <a:cs typeface="Consolas" panose="020B0609020204030204" pitchFamily="49" charset="0"/>
              </a:rPr>
              <a:t>.</a:t>
            </a:r>
            <a:r>
              <a:rPr kumimoji="0" lang="en-US" sz="1400" b="0" i="0" u="none" strike="noStrike" kern="1200" cap="none" spc="0" normalizeH="0" baseline="0" noProof="0" err="1">
                <a:ln>
                  <a:noFill/>
                </a:ln>
                <a:solidFill>
                  <a:srgbClr val="001080"/>
                </a:solidFill>
                <a:effectLst/>
                <a:uLnTx/>
                <a:uFillTx/>
                <a:latin typeface="Consolas"/>
                <a:ea typeface="+mn-ea"/>
                <a:cs typeface="Consolas" panose="020B0609020204030204" pitchFamily="49" charset="0"/>
              </a:rPr>
              <a:t>appId</a:t>
            </a:r>
            <a:endPar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a:ea typeface="+mn-ea"/>
                <a:cs typeface="Consolas" panose="020B0609020204030204" pitchFamily="49" charset="0"/>
              </a:rPr>
              <a:t>}</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br>
              <a:rPr kumimoji="0" lang="en-US" sz="1400" b="0" i="0" u="none" strike="noStrike" kern="1200" cap="none" spc="0" normalizeH="0" baseline="0" noProof="0">
                <a:ln>
                  <a:noFill/>
                </a:ln>
                <a:solidFill>
                  <a:srgbClr val="2F2F2F"/>
                </a:solidFill>
                <a:effectLst/>
                <a:uLnTx/>
                <a:uFillTx/>
                <a:latin typeface="Consolas" panose="020B0609020204030204" pitchFamily="49" charset="0"/>
                <a:ea typeface="+mn-ea"/>
                <a:cs typeface="Consolas" panose="020B0609020204030204" pitchFamily="49" charset="0"/>
              </a:rPr>
            </a:b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Tree>
    <p:extLst>
      <p:ext uri="{BB962C8B-B14F-4D97-AF65-F5344CB8AC3E}">
        <p14:creationId xmlns:p14="http://schemas.microsoft.com/office/powerpoint/2010/main" val="32208962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
                                        <p:tgtEl>
                                          <p:spTgt spid="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
                                        <p:tgtEl>
                                          <p:spTgt spid="9"/>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
                                        <p:tgtEl>
                                          <p:spTgt spid="11"/>
                                        </p:tgtEl>
                                      </p:cBhvr>
                                    </p:animEffect>
                                  </p:childTnLst>
                                </p:cTn>
                              </p:par>
                              <p:par>
                                <p:cTn id="20" presetID="42" presetClass="path" presetSubtype="0" decel="100000" fill="hold" grpId="1" nodeType="withEffect">
                                  <p:stCondLst>
                                    <p:cond delay="200"/>
                                  </p:stCondLst>
                                  <p:childTnLst>
                                    <p:animMotion origin="layout" path="M 1.04167E-6 0.03889 L 1.04167E-6 -1.48148E-6 " pathEditMode="relative" rAng="0" ptsTypes="AA">
                                      <p:cBhvr>
                                        <p:cTn id="21" dur="500" fill="hold"/>
                                        <p:tgtEl>
                                          <p:spTgt spid="11"/>
                                        </p:tgtEl>
                                        <p:attrNameLst>
                                          <p:attrName>ppt_x</p:attrName>
                                          <p:attrName>ppt_y</p:attrName>
                                        </p:attrNameLst>
                                      </p:cBhvr>
                                      <p:rCtr x="0" y="-1944"/>
                                    </p:animMotion>
                                  </p:childTnLst>
                                </p:cTn>
                              </p:par>
                              <p:par>
                                <p:cTn id="22" presetID="10" presetClass="entr" presetSubtype="0" fill="hold" grpId="0" nodeType="withEffect">
                                  <p:stCondLst>
                                    <p:cond delay="3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200"/>
                                        <p:tgtEl>
                                          <p:spTgt spid="12"/>
                                        </p:tgtEl>
                                      </p:cBhvr>
                                    </p:animEffect>
                                  </p:childTnLst>
                                </p:cTn>
                              </p:par>
                              <p:par>
                                <p:cTn id="25" presetID="42" presetClass="path" presetSubtype="0" decel="100000" fill="hold" grpId="1" nodeType="withEffect">
                                  <p:stCondLst>
                                    <p:cond delay="300"/>
                                  </p:stCondLst>
                                  <p:childTnLst>
                                    <p:animMotion origin="layout" path="M 2.70833E-6 0.03889 L 2.70833E-6 2.59259E-6 " pathEditMode="relative" rAng="0" ptsTypes="AA">
                                      <p:cBhvr>
                                        <p:cTn id="26" dur="500" fill="hold"/>
                                        <p:tgtEl>
                                          <p:spTgt spid="12"/>
                                        </p:tgtEl>
                                        <p:attrNameLst>
                                          <p:attrName>ppt_x</p:attrName>
                                          <p:attrName>ppt_y</p:attrName>
                                        </p:attrNameLst>
                                      </p:cBhvr>
                                      <p:rCtr x="0" y="-1944"/>
                                    </p:animMotion>
                                  </p:childTnLst>
                                </p:cTn>
                              </p:par>
                              <p:par>
                                <p:cTn id="27" presetID="10" presetClass="entr" presetSubtype="0" fill="hold" grpId="0" nodeType="withEffect">
                                  <p:stCondLst>
                                    <p:cond delay="4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
                                        <p:tgtEl>
                                          <p:spTgt spid="14"/>
                                        </p:tgtEl>
                                      </p:cBhvr>
                                    </p:animEffect>
                                  </p:childTnLst>
                                </p:cTn>
                              </p:par>
                              <p:par>
                                <p:cTn id="30" presetID="42" presetClass="path" presetSubtype="0" decel="100000" fill="hold" grpId="1" nodeType="withEffect">
                                  <p:stCondLst>
                                    <p:cond delay="400"/>
                                  </p:stCondLst>
                                  <p:childTnLst>
                                    <p:animMotion origin="layout" path="M -2.08333E-6 0.03889 L -2.08333E-6 7.40741E-7 " pathEditMode="relative" rAng="0" ptsTypes="AA">
                                      <p:cBhvr>
                                        <p:cTn id="31" dur="500" fill="hold"/>
                                        <p:tgtEl>
                                          <p:spTgt spid="14"/>
                                        </p:tgtEl>
                                        <p:attrNameLst>
                                          <p:attrName>ppt_x</p:attrName>
                                          <p:attrName>ppt_y</p:attrName>
                                        </p:attrNameLst>
                                      </p:cBhvr>
                                      <p:rCtr x="0" y="-1944"/>
                                    </p:animMotion>
                                  </p:childTnLst>
                                </p:cTn>
                              </p:par>
                              <p:par>
                                <p:cTn id="32" presetID="10" presetClass="entr" presetSubtype="0" fill="hold" grpId="0" nodeType="withEffect">
                                  <p:stCondLst>
                                    <p:cond delay="10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11" grpId="0"/>
      <p:bldP spid="11" grpId="1"/>
      <p:bldP spid="12" grpId="0"/>
      <p:bldP spid="12" grpId="1"/>
      <p:bldP spid="14" grpId="0" animBg="1"/>
      <p:bldP spid="14" grpId="1" animBg="1"/>
      <p:bldP spid="8" grpId="0" animBg="1"/>
      <p:bldP spid="18"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980408"/>
            <a:ext cx="6675120" cy="553998"/>
          </a:xfrm>
        </p:spPr>
        <p:txBody>
          <a:bodyPr/>
          <a:lstStyle/>
          <a:p>
            <a:r>
              <a:rPr lang="en-US"/>
              <a:t>Introduction</a:t>
            </a:r>
          </a:p>
        </p:txBody>
      </p:sp>
    </p:spTree>
    <p:extLst>
      <p:ext uri="{BB962C8B-B14F-4D97-AF65-F5344CB8AC3E}">
        <p14:creationId xmlns:p14="http://schemas.microsoft.com/office/powerpoint/2010/main" val="865662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89909-CE50-0EB5-D3FE-A0A65AB4671C}"/>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5864C294-CD68-2F54-D910-C569B0D823E9}"/>
              </a:ext>
            </a:extLst>
          </p:cNvPr>
          <p:cNvSpPr>
            <a:spLocks noGrp="1"/>
          </p:cNvSpPr>
          <p:nvPr>
            <p:ph type="title"/>
          </p:nvPr>
        </p:nvSpPr>
        <p:spPr>
          <a:xfrm>
            <a:off x="588263" y="457201"/>
            <a:ext cx="3729737" cy="2280896"/>
          </a:xfrm>
        </p:spPr>
        <p:txBody>
          <a:bodyPr/>
          <a:lstStyle/>
          <a:p>
            <a:r>
              <a:rPr lang="en-US" dirty="0">
                <a:cs typeface="Segoe UI"/>
              </a:rPr>
              <a:t>Using managed identity as federated identity credential</a:t>
            </a:r>
            <a:endParaRPr lang="en-US" dirty="0"/>
          </a:p>
        </p:txBody>
      </p:sp>
      <p:sp>
        <p:nvSpPr>
          <p:cNvPr id="14" name="Rectangle: Rounded Corners 13">
            <a:extLst>
              <a:ext uri="{FF2B5EF4-FFF2-40B4-BE49-F238E27FC236}">
                <a16:creationId xmlns:a16="http://schemas.microsoft.com/office/drawing/2014/main" id="{8D24204C-EF35-17D0-EDAD-FD2CE36F71C6}"/>
              </a:ext>
              <a:ext uri="{C183D7F6-B498-43B3-948B-1728B52AA6E4}">
                <adec:decorative xmlns:adec="http://schemas.microsoft.com/office/drawing/2017/decorative" val="0"/>
              </a:ext>
            </a:extLst>
          </p:cNvPr>
          <p:cNvSpPr/>
          <p:nvPr/>
        </p:nvSpPr>
        <p:spPr bwMode="auto">
          <a:xfrm>
            <a:off x="595684" y="4964780"/>
            <a:ext cx="2193235" cy="479084"/>
          </a:xfrm>
          <a:prstGeom prst="roundRect">
            <a:avLst>
              <a:gd name="adj" fmla="val 42392"/>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Public Preview</a:t>
            </a:r>
          </a:p>
        </p:txBody>
      </p:sp>
      <p:sp>
        <p:nvSpPr>
          <p:cNvPr id="11" name="Text Placeholder 10">
            <a:extLst>
              <a:ext uri="{FF2B5EF4-FFF2-40B4-BE49-F238E27FC236}">
                <a16:creationId xmlns:a16="http://schemas.microsoft.com/office/drawing/2014/main" id="{DF23690B-492A-41A4-A2B5-57582E563FE9}"/>
              </a:ext>
            </a:extLst>
          </p:cNvPr>
          <p:cNvSpPr txBox="1">
            <a:spLocks/>
          </p:cNvSpPr>
          <p:nvPr/>
        </p:nvSpPr>
        <p:spPr>
          <a:xfrm>
            <a:off x="588263" y="3019350"/>
            <a:ext cx="3593212" cy="15388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60"/>
              </a:spcBef>
              <a:spcAft>
                <a:spcPts val="60"/>
              </a:spcAft>
              <a:buClrTx/>
              <a:buSzPct val="90000"/>
              <a:buFont typeface="Wingdings" panose="05000000000000000000" pitchFamily="2" charset="2"/>
              <a:buNone/>
              <a:tabLst/>
              <a:defRPr sz="2400" b="0" i="0" kern="1200" spc="0" baseline="0">
                <a:solidFill>
                  <a:srgbClr val="2F2F2F"/>
                </a:solidFill>
                <a:latin typeface="Segoe UI" panose="020B0502040204020203" pitchFamily="34" charset="0"/>
                <a:ea typeface="+mn-ea"/>
                <a:cs typeface="Segoe UI" panose="020B0502040204020203" pitchFamily="34" charset="0"/>
              </a:defRPr>
            </a:lvl2pPr>
            <a:lvl3pPr marL="4570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59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12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App registrations can go password-less! More secure than secrets/certificates since no strings need to be stored securely or rotated.</a:t>
            </a:r>
          </a:p>
        </p:txBody>
      </p:sp>
      <p:sp>
        <p:nvSpPr>
          <p:cNvPr id="10" name="Rectangle 9">
            <a:extLst>
              <a:ext uri="{FF2B5EF4-FFF2-40B4-BE49-F238E27FC236}">
                <a16:creationId xmlns:a16="http://schemas.microsoft.com/office/drawing/2014/main" id="{9F224B98-1FA5-F4DE-E4A8-A172C8D1C77D}"/>
              </a:ext>
              <a:ext uri="{C183D7F6-B498-43B3-948B-1728B52AA6E4}">
                <adec:decorative xmlns:adec="http://schemas.microsoft.com/office/drawing/2017/decorative" val="1"/>
              </a:ext>
            </a:extLst>
          </p:cNvPr>
          <p:cNvSpPr/>
          <p:nvPr/>
        </p:nvSpPr>
        <p:spPr bwMode="auto">
          <a:xfrm>
            <a:off x="4486276" y="0"/>
            <a:ext cx="770572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 Placeholder 8">
            <a:extLst>
              <a:ext uri="{FF2B5EF4-FFF2-40B4-BE49-F238E27FC236}">
                <a16:creationId xmlns:a16="http://schemas.microsoft.com/office/drawing/2014/main" id="{2E4F70E1-4731-BCF6-0CA5-2C05E5595B61}"/>
              </a:ext>
              <a:ext uri="{C183D7F6-B498-43B3-948B-1728B52AA6E4}">
                <adec:decorative xmlns:adec="http://schemas.microsoft.com/office/drawing/2017/decorative" val="1"/>
              </a:ext>
            </a:extLst>
          </p:cNvPr>
          <p:cNvSpPr txBox="1">
            <a:spLocks/>
          </p:cNvSpPr>
          <p:nvPr/>
        </p:nvSpPr>
        <p:spPr>
          <a:xfrm>
            <a:off x="4486276" y="0"/>
            <a:ext cx="2486024" cy="492314"/>
          </a:xfrm>
          <a:prstGeom prst="rect">
            <a:avLst/>
          </a:prstGeom>
          <a:gradFill flip="none" rotWithShape="1">
            <a:gsLst>
              <a:gs pos="0">
                <a:srgbClr val="000000"/>
              </a:gs>
              <a:gs pos="99000">
                <a:srgbClr val="000000"/>
              </a:gs>
              <a:gs pos="99000">
                <a:srgbClr val="0A6BBA"/>
              </a:gs>
            </a:gsLst>
            <a:lin ang="10800000" scaled="1"/>
            <a:tileRect/>
          </a:gradFill>
        </p:spPr>
        <p:txBody>
          <a:bodyPr vert="horz" wrap="square" lIns="365760" tIns="91440" rIns="0" bIns="9144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solidFill>
                  <a:srgbClr val="FFFFFF"/>
                </a:soli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appreg.bicep</a:t>
            </a:r>
            <a:endParaRPr kumimoji="0" lang="en-US" sz="1999"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8" name="TextBox 17">
            <a:extLst>
              <a:ext uri="{FF2B5EF4-FFF2-40B4-BE49-F238E27FC236}">
                <a16:creationId xmlns:a16="http://schemas.microsoft.com/office/drawing/2014/main" id="{2651E2BE-78E1-483A-F460-918355CEA1B2}"/>
              </a:ext>
            </a:extLst>
          </p:cNvPr>
          <p:cNvSpPr txBox="1"/>
          <p:nvPr/>
        </p:nvSpPr>
        <p:spPr>
          <a:xfrm>
            <a:off x="6972300" y="1"/>
            <a:ext cx="5219700" cy="492314"/>
          </a:xfrm>
          <a:prstGeom prst="rect">
            <a:avLst/>
          </a:prstGeom>
          <a:gradFill>
            <a:gsLst>
              <a:gs pos="0">
                <a:srgbClr val="7656AD"/>
              </a:gs>
              <a:gs pos="80000">
                <a:srgbClr val="0A6BBA"/>
              </a:gs>
            </a:gsLst>
            <a:lin ang="10800000" scaled="1"/>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1371600">
              <a:tabLst>
                <a:tab pos="1371600" algn="l"/>
              </a:tabLst>
              <a:defRPr sz="2000">
                <a:ln w="3175">
                  <a:noFill/>
                </a:ln>
                <a:gradFill>
                  <a:gsLst>
                    <a:gs pos="80000">
                      <a:schemeClr val="bg1"/>
                    </a:gs>
                    <a:gs pos="0">
                      <a:schemeClr val="bg1"/>
                    </a:gs>
                  </a:gsLst>
                  <a:path path="circle">
                    <a:fillToRect l="100000" t="100000"/>
                  </a:path>
                </a:gradFill>
                <a:latin typeface="Segoe UI Semibold"/>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000" b="0" i="0" u="none" strike="noStrike" kern="1200" cap="none" spc="0" normalizeH="0" baseline="0" noProof="0">
                <a:ln w="3175">
                  <a:noFill/>
                </a:ln>
                <a:gradFill>
                  <a:gsLst>
                    <a:gs pos="80000">
                      <a:srgbClr val="FFFFFF"/>
                    </a:gs>
                    <a:gs pos="0">
                      <a:srgbClr val="FFFFFF"/>
                    </a:gs>
                  </a:gsLst>
                  <a:path path="circle">
                    <a:fillToRect l="100000" t="100000"/>
                  </a:path>
                </a:gradFill>
                <a:effectLst/>
                <a:uLnTx/>
                <a:uFillTx/>
                <a:latin typeface="Segoe UI Semibold"/>
                <a:ea typeface="+mn-ea"/>
                <a:cs typeface="+mn-cs"/>
              </a:rPr>
              <a:t>aka.ms/graph-bicep-mi-fic</a:t>
            </a:r>
            <a:endParaRPr kumimoji="0" lang="uk-UA" sz="2000" b="0" i="0" u="none" strike="noStrike" kern="1200" cap="none" spc="0" normalizeH="0" baseline="0" noProof="0">
              <a:ln w="3175">
                <a:noFill/>
              </a:ln>
              <a:gradFill>
                <a:gsLst>
                  <a:gs pos="80000">
                    <a:srgbClr val="FFFFFF"/>
                  </a:gs>
                  <a:gs pos="0">
                    <a:srgbClr val="FFFFFF"/>
                  </a:gs>
                </a:gsLst>
                <a:path path="circle">
                  <a:fillToRect l="100000" t="100000"/>
                </a:path>
              </a:gradFill>
              <a:effectLst/>
              <a:uLnTx/>
              <a:uFillTx/>
              <a:latin typeface="Segoe UI Semibold"/>
              <a:ea typeface="+mn-ea"/>
              <a:cs typeface="+mn-cs"/>
              <a:hlinkClick r:id="" action="ppaction://noaction">
                <a:extLst>
                  <a:ext uri="{A12FA001-AC4F-418D-AE19-62706E023703}">
                    <ahyp:hlinkClr xmlns:ahyp="http://schemas.microsoft.com/office/drawing/2018/hyperlinkcolor" val="tx"/>
                  </a:ext>
                </a:extLst>
              </a:hlinkClick>
            </a:endParaRPr>
          </a:p>
        </p:txBody>
      </p:sp>
      <p:sp>
        <p:nvSpPr>
          <p:cNvPr id="2" name="Text Placeholder 7">
            <a:extLst>
              <a:ext uri="{FF2B5EF4-FFF2-40B4-BE49-F238E27FC236}">
                <a16:creationId xmlns:a16="http://schemas.microsoft.com/office/drawing/2014/main" id="{44589FFD-0A21-E3B4-ECEF-FB3319210D70}"/>
              </a:ext>
            </a:extLst>
          </p:cNvPr>
          <p:cNvSpPr txBox="1">
            <a:spLocks/>
          </p:cNvSpPr>
          <p:nvPr/>
        </p:nvSpPr>
        <p:spPr>
          <a:xfrm>
            <a:off x="4826000" y="862436"/>
            <a:ext cx="6972300" cy="499111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Consolas" panose="020B0609020204030204" pitchFamily="49" charset="0"/>
                <a:ea typeface="+mn-ea"/>
                <a:cs typeface="Consolas" panose="020B0609020204030204" pitchFamily="49" charset="0"/>
              </a:defRPr>
            </a:lvl1pPr>
            <a:lvl2pPr marL="346449"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3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43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319"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68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C00000"/>
                </a:solidFill>
                <a:effectLst/>
                <a:uLnTx/>
                <a:uFillTx/>
                <a:latin typeface="Consolas" panose="020B0609020204030204" pitchFamily="49" charset="0"/>
                <a:ea typeface="+mn-ea"/>
                <a:cs typeface="Consolas" panose="020B0609020204030204" pitchFamily="49" charset="0"/>
              </a:rPr>
              <a:t>var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Consolas" panose="020B0609020204030204" pitchFamily="49" charset="0"/>
              </a:rPr>
              <a:t>openIdIssuer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800" b="0" i="0" u="none" strike="noStrike" kern="1200" cap="none" spc="0" normalizeH="0" baseline="0" noProof="0">
                <a:ln>
                  <a:noFill/>
                </a:ln>
                <a:solidFill>
                  <a:srgbClr val="0070C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Consolas" panose="020B0609020204030204" pitchFamily="49" charset="0"/>
              </a:rPr>
              <a:t>loginEndpoint</a:t>
            </a:r>
            <a:r>
              <a:rPr kumimoji="0" lang="en-US" sz="1800" b="0" i="0" u="none" strike="noStrike" kern="1200" cap="none" spc="0" normalizeH="0" baseline="0" noProof="0">
                <a:ln>
                  <a:noFill/>
                </a:ln>
                <a:solidFill>
                  <a:srgbClr val="0070C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7030A0"/>
                </a:solidFill>
                <a:effectLst/>
                <a:uLnTx/>
                <a:uFillTx/>
                <a:latin typeface="Consolas" panose="020B0609020204030204" pitchFamily="49" charset="0"/>
                <a:ea typeface="+mn-ea"/>
                <a:cs typeface="Consolas" panose="020B0609020204030204" pitchFamily="49" charset="0"/>
              </a:rPr>
              <a:t>tenant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Consolas" panose="020B0609020204030204" pitchFamily="49" charset="0"/>
              </a:rPr>
              <a:t>tenantId</a:t>
            </a:r>
            <a:r>
              <a:rPr kumimoji="0" lang="en-US" sz="1800" b="0" i="0" u="none" strike="noStrike" kern="1200" cap="none" spc="0" normalizeH="0" baseline="0" noProof="0">
                <a:ln>
                  <a:noFill/>
                </a:ln>
                <a:solidFill>
                  <a:srgbClr val="0070C0"/>
                </a:solidFill>
                <a:effectLst/>
                <a:uLnTx/>
                <a:uFillTx/>
                <a:latin typeface="Consolas" panose="020B0609020204030204" pitchFamily="49" charset="0"/>
                <a:ea typeface="+mn-ea"/>
                <a:cs typeface="Consolas" panose="020B0609020204030204" pitchFamily="49" charset="0"/>
              </a:rPr>
              <a:t>}/v2.0'</a:t>
            </a:r>
            <a:endParaRPr kumimoji="0" lang="en-US" sz="1800" b="0" i="0" u="none" strike="noStrike" kern="1200" cap="none" spc="0" normalizeH="0" baseline="0" noProof="0">
              <a:ln>
                <a:noFill/>
              </a:ln>
              <a:solidFill>
                <a:srgbClr val="AF00DB"/>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b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800" b="0" i="0" u="none" strike="noStrike" kern="1200" cap="none" spc="0" normalizeH="0" baseline="0" noProof="0">
                <a:ln>
                  <a:noFill/>
                </a:ln>
                <a:solidFill>
                  <a:srgbClr val="AF00DB"/>
                </a:solidFill>
                <a:effectLst/>
                <a:uLnTx/>
                <a:uFillTx/>
                <a:latin typeface="Consolas" panose="020B0609020204030204" pitchFamily="49" charset="0"/>
                <a:ea typeface="+mn-ea"/>
                <a:cs typeface="Consolas" panose="020B0609020204030204" pitchFamily="49" charset="0"/>
              </a:rPr>
              <a:t>resource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webIdentity</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Consolas" panose="020B0609020204030204" pitchFamily="49" charset="0"/>
              </a:rPr>
              <a:t>Microsoft.ManagedIdentity</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/userAssignedIdentities@2023-01-31'</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267F99"/>
                </a:solidFill>
                <a:effectLst/>
                <a:uLnTx/>
                <a:uFillTx/>
                <a:latin typeface="Consolas" panose="020B0609020204030204" pitchFamily="49" charset="0"/>
                <a:ea typeface="+mn-ea"/>
                <a:cs typeface="Consolas" panose="020B0609020204030204" pitchFamily="49" charset="0"/>
              </a:rPr>
              <a:t>  name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001080"/>
                </a:solidFill>
                <a:effectLst/>
                <a:uLnTx/>
                <a:uFillTx/>
                <a:latin typeface="Consolas" panose="020B0609020204030204" pitchFamily="49" charset="0"/>
                <a:ea typeface="+mn-ea"/>
                <a:cs typeface="Consolas" panose="020B0609020204030204" pitchFamily="49" charset="0"/>
              </a:rPr>
              <a:t>name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-id'</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267F99"/>
                </a:solidFill>
                <a:effectLst/>
                <a:uLnTx/>
                <a:uFillTx/>
                <a:latin typeface="Consolas" panose="020B0609020204030204" pitchFamily="49" charset="0"/>
                <a:ea typeface="+mn-ea"/>
                <a:cs typeface="Consolas" panose="020B0609020204030204" pitchFamily="49" charset="0"/>
              </a:rPr>
              <a:t>  location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001080"/>
                </a:solidFill>
                <a:effectLst/>
                <a:uLnTx/>
                <a:uFillTx/>
                <a:latin typeface="Consolas" panose="020B0609020204030204" pitchFamily="49" charset="0"/>
                <a:ea typeface="+mn-ea"/>
                <a:cs typeface="Consolas" panose="020B0609020204030204" pitchFamily="49" charset="0"/>
              </a:rPr>
              <a:t>location</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AF00DB"/>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AF00DB"/>
                </a:solidFill>
                <a:effectLst/>
                <a:uLnTx/>
                <a:uFillTx/>
                <a:latin typeface="Consolas" panose="020B0609020204030204" pitchFamily="49" charset="0"/>
                <a:ea typeface="+mn-ea"/>
                <a:cs typeface="Consolas" panose="020B0609020204030204" pitchFamily="49" charset="0"/>
              </a:rPr>
              <a:t>resource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clientAppFic</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Consolas" panose="020B0609020204030204" pitchFamily="49" charset="0"/>
              </a:rPr>
              <a:t>federatedIdentityCredentials@beta</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267F99"/>
                </a:solidFill>
                <a:effectLst/>
                <a:uLnTx/>
                <a:uFillTx/>
                <a:latin typeface="Consolas" panose="020B0609020204030204" pitchFamily="49" charset="0"/>
                <a:ea typeface="+mn-ea"/>
                <a:cs typeface="Consolas" panose="020B0609020204030204" pitchFamily="49" charset="0"/>
              </a:rPr>
              <a:t>  name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clientApp</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uniqueName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Consolas" panose="020B0609020204030204" pitchFamily="49" charset="0"/>
              </a:rPr>
              <a:t>msiAsFic</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267F99"/>
                </a:solidFill>
                <a:effectLst/>
                <a:uLnTx/>
                <a:uFillTx/>
                <a:latin typeface="Consolas" panose="020B0609020204030204" pitchFamily="49" charset="0"/>
                <a:ea typeface="+mn-ea"/>
                <a:cs typeface="Consolas" panose="020B0609020204030204" pitchFamily="49" charset="0"/>
              </a:rPr>
              <a:t>  audiences</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Consolas" panose="020B0609020204030204" pitchFamily="49" charset="0"/>
              </a:rPr>
              <a:t>api</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Consolas" panose="020B0609020204030204" pitchFamily="49" charset="0"/>
              </a:rPr>
              <a:t>AzureADTokenExchange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267F99"/>
                </a:solidFill>
                <a:effectLst/>
                <a:uLnTx/>
                <a:uFillTx/>
                <a:latin typeface="Consolas" panose="020B0609020204030204" pitchFamily="49" charset="0"/>
                <a:ea typeface="+mn-ea"/>
                <a:cs typeface="Consolas" panose="020B0609020204030204" pitchFamily="49" charset="0"/>
              </a:rPr>
              <a:t>  issuer</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openIdIssuer</a:t>
            </a:r>
            <a:endParaRPr kumimoji="0" lang="en-US" sz="1800" b="0" i="0" u="none" strike="noStrike" kern="1200" cap="none" spc="0" normalizeH="0" baseline="0" noProof="0">
              <a:ln>
                <a:noFill/>
              </a:ln>
              <a:solidFill>
                <a:srgbClr val="2A446F">
                  <a:lumMod val="50000"/>
                </a:srgbClr>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267F99"/>
                </a:solidFill>
                <a:effectLst/>
                <a:uLnTx/>
                <a:uFillTx/>
                <a:latin typeface="Consolas" panose="020B0609020204030204" pitchFamily="49" charset="0"/>
                <a:ea typeface="+mn-ea"/>
                <a:cs typeface="Consolas" panose="020B0609020204030204" pitchFamily="49" charset="0"/>
              </a:rPr>
              <a:t>  subject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webIdentity</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properties</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800" b="0" i="0" u="none" strike="noStrike" kern="1200" cap="none" spc="0" normalizeH="0" baseline="0" noProof="0" err="1">
                <a:ln>
                  <a:noFill/>
                </a:ln>
                <a:solidFill>
                  <a:srgbClr val="001080"/>
                </a:solidFill>
                <a:effectLst/>
                <a:uLnTx/>
                <a:uFillTx/>
                <a:latin typeface="Consolas" panose="020B0609020204030204" pitchFamily="49" charset="0"/>
                <a:ea typeface="+mn-ea"/>
                <a:cs typeface="Consolas" panose="020B0609020204030204" pitchFamily="49" charset="0"/>
              </a:rPr>
              <a:t>principalId</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2498094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
                                        <p:tgtEl>
                                          <p:spTgt spid="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00"/>
                                        <p:tgtEl>
                                          <p:spTgt spid="18"/>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
                                        <p:tgtEl>
                                          <p:spTgt spid="2"/>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
                                        <p:tgtEl>
                                          <p:spTgt spid="14"/>
                                        </p:tgtEl>
                                      </p:cBhvr>
                                    </p:animEffect>
                                  </p:childTnLst>
                                </p:cTn>
                              </p:par>
                              <p:par>
                                <p:cTn id="23" presetID="42" presetClass="path" presetSubtype="0" decel="100000" fill="hold" grpId="1" nodeType="withEffect">
                                  <p:stCondLst>
                                    <p:cond delay="200"/>
                                  </p:stCondLst>
                                  <p:childTnLst>
                                    <p:animMotion origin="layout" path="M -2.08333E-6 0.03889 L -2.08333E-6 3.7037E-6 " pathEditMode="relative" rAng="0" ptsTypes="AA">
                                      <p:cBhvr>
                                        <p:cTn id="24" dur="500" fill="hold"/>
                                        <p:tgtEl>
                                          <p:spTgt spid="14"/>
                                        </p:tgtEl>
                                        <p:attrNameLst>
                                          <p:attrName>ppt_x</p:attrName>
                                          <p:attrName>ppt_y</p:attrName>
                                        </p:attrNameLst>
                                      </p:cBhvr>
                                      <p:rCtr x="0" y="-1944"/>
                                    </p:animMotion>
                                  </p:childTnLst>
                                </p:cTn>
                              </p:par>
                              <p:par>
                                <p:cTn id="25" presetID="10" presetClass="entr" presetSubtype="0" fill="hold" grpId="0" nodeType="withEffect">
                                  <p:stCondLst>
                                    <p:cond delay="1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00"/>
                                        <p:tgtEl>
                                          <p:spTgt spid="11"/>
                                        </p:tgtEl>
                                      </p:cBhvr>
                                    </p:animEffect>
                                  </p:childTnLst>
                                </p:cTn>
                              </p:par>
                              <p:par>
                                <p:cTn id="28" presetID="42" presetClass="path" presetSubtype="0" decel="100000" fill="hold" grpId="1" nodeType="withEffect">
                                  <p:stCondLst>
                                    <p:cond delay="100"/>
                                  </p:stCondLst>
                                  <p:childTnLst>
                                    <p:animMotion origin="layout" path="M -2.91667E-6 0.03889 L -2.91667E-6 -4.81481E-6 " pathEditMode="relative" rAng="0" ptsTypes="AA">
                                      <p:cBhvr>
                                        <p:cTn id="29"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animBg="1"/>
      <p:bldP spid="14" grpId="1" animBg="1"/>
      <p:bldP spid="11" grpId="0"/>
      <p:bldP spid="11" grpId="1"/>
      <p:bldP spid="10" grpId="0" animBg="1"/>
      <p:bldP spid="8" grpId="0" animBg="1"/>
      <p:bldP spid="18"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3C0F2-5DC7-7919-44FB-DFD5306CF2F0}"/>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F51CB75-AD60-49A3-97D1-0A353FCA006C}"/>
              </a:ext>
              <a:ext uri="{C183D7F6-B498-43B3-948B-1728B52AA6E4}">
                <adec:decorative xmlns:adec="http://schemas.microsoft.com/office/drawing/2017/decorative" val="1"/>
              </a:ext>
            </a:extLst>
          </p:cNvPr>
          <p:cNvSpPr/>
          <p:nvPr/>
        </p:nvSpPr>
        <p:spPr bwMode="auto">
          <a:xfrm>
            <a:off x="1535114" y="1717040"/>
            <a:ext cx="9128124" cy="4645660"/>
          </a:xfrm>
          <a:prstGeom prst="roundRect">
            <a:avLst>
              <a:gd name="adj" fmla="val 7467"/>
            </a:avLst>
          </a:prstGeom>
          <a:solidFill>
            <a:schemeClr val="bg1"/>
          </a:solidFill>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17" name="Title 16">
            <a:extLst>
              <a:ext uri="{FF2B5EF4-FFF2-40B4-BE49-F238E27FC236}">
                <a16:creationId xmlns:a16="http://schemas.microsoft.com/office/drawing/2014/main" id="{4F6DF6C4-2ECB-91E4-0768-A01C291B683F}"/>
              </a:ext>
            </a:extLst>
          </p:cNvPr>
          <p:cNvSpPr>
            <a:spLocks noGrp="1"/>
          </p:cNvSpPr>
          <p:nvPr>
            <p:ph type="title"/>
          </p:nvPr>
        </p:nvSpPr>
        <p:spPr>
          <a:xfrm>
            <a:off x="588263" y="457200"/>
            <a:ext cx="11018520" cy="553998"/>
          </a:xfrm>
        </p:spPr>
        <p:txBody>
          <a:bodyPr/>
          <a:lstStyle/>
          <a:p>
            <a:pPr algn="ctr"/>
            <a:r>
              <a:rPr lang="en-US"/>
              <a:t>Configuring built-in authentication</a:t>
            </a:r>
          </a:p>
        </p:txBody>
      </p:sp>
      <p:sp>
        <p:nvSpPr>
          <p:cNvPr id="4" name="Text Placeholder 5">
            <a:extLst>
              <a:ext uri="{FF2B5EF4-FFF2-40B4-BE49-F238E27FC236}">
                <a16:creationId xmlns:a16="http://schemas.microsoft.com/office/drawing/2014/main" id="{2F36977F-5A2D-9CBC-D075-417B6C5A802A}"/>
              </a:ext>
            </a:extLst>
          </p:cNvPr>
          <p:cNvSpPr txBox="1">
            <a:spLocks/>
          </p:cNvSpPr>
          <p:nvPr/>
        </p:nvSpPr>
        <p:spPr>
          <a:xfrm>
            <a:off x="1527313" y="1137642"/>
            <a:ext cx="913737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Built-in authentication can be configured with the </a:t>
            </a:r>
            <a:r>
              <a:rPr kumimoji="0" lang="en-US" sz="2000" b="1" i="0" u="none" strike="noStrike" kern="1200" cap="none" spc="0" normalizeH="0" baseline="0" noProof="0">
                <a:ln>
                  <a:noFill/>
                </a:ln>
                <a:gradFill>
                  <a:gsLst>
                    <a:gs pos="36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Portal</a:t>
            </a: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or </a:t>
            </a:r>
            <a:r>
              <a:rPr kumimoji="0" lang="en-US" sz="2000" b="1" i="0" u="none" strike="noStrike" kern="1200" cap="none" spc="0" normalizeH="0" baseline="0" noProof="0">
                <a:ln>
                  <a:noFill/>
                </a:ln>
                <a:gradFill>
                  <a:gsLst>
                    <a:gs pos="29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Bicep</a:t>
            </a: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t>
            </a:r>
          </a:p>
        </p:txBody>
      </p:sp>
      <p:pic>
        <p:nvPicPr>
          <p:cNvPr id="3" name="Picture 2" descr="Screenshot: Successfully figured authentication">
            <a:extLst>
              <a:ext uri="{FF2B5EF4-FFF2-40B4-BE49-F238E27FC236}">
                <a16:creationId xmlns:a16="http://schemas.microsoft.com/office/drawing/2014/main" id="{F77FE901-7359-949E-29C5-AC7AD578317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868459" y="1833467"/>
            <a:ext cx="8455081" cy="4392929"/>
          </a:xfrm>
          <a:prstGeom prst="rect">
            <a:avLst/>
          </a:prstGeom>
          <a:ln>
            <a:noFill/>
          </a:ln>
        </p:spPr>
      </p:pic>
    </p:spTree>
    <p:extLst>
      <p:ext uri="{BB962C8B-B14F-4D97-AF65-F5344CB8AC3E}">
        <p14:creationId xmlns:p14="http://schemas.microsoft.com/office/powerpoint/2010/main" val="2218506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
                                        <p:tgtEl>
                                          <p:spTgt spid="5"/>
                                        </p:tgtEl>
                                      </p:cBhvr>
                                    </p:animEffect>
                                  </p:childTnLst>
                                </p:cTn>
                              </p:par>
                              <p:par>
                                <p:cTn id="14" presetID="10" presetClass="entr" presetSubtype="0" fill="hold"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58C5-8150-9F23-02BA-64723C09AC1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31835EB-1DD1-F2A1-1DB7-4133766E695F}"/>
              </a:ext>
            </a:extLst>
          </p:cNvPr>
          <p:cNvSpPr>
            <a:spLocks noGrp="1"/>
          </p:cNvSpPr>
          <p:nvPr>
            <p:ph type="title"/>
          </p:nvPr>
        </p:nvSpPr>
        <p:spPr>
          <a:xfrm>
            <a:off x="588263" y="457200"/>
            <a:ext cx="3729737" cy="2215991"/>
          </a:xfrm>
        </p:spPr>
        <p:txBody>
          <a:bodyPr/>
          <a:lstStyle/>
          <a:p>
            <a:r>
              <a:rPr lang="en-US"/>
              <a:t>Configuring </a:t>
            </a:r>
            <a:br>
              <a:rPr lang="en-US"/>
            </a:br>
            <a:r>
              <a:rPr lang="en-US"/>
              <a:t>built-in authentication</a:t>
            </a:r>
            <a:br>
              <a:rPr lang="en-US"/>
            </a:br>
            <a:r>
              <a:rPr lang="en-US"/>
              <a:t>in Bicep</a:t>
            </a:r>
          </a:p>
        </p:txBody>
      </p:sp>
      <p:sp>
        <p:nvSpPr>
          <p:cNvPr id="11" name="Text Placeholder 10">
            <a:extLst>
              <a:ext uri="{FF2B5EF4-FFF2-40B4-BE49-F238E27FC236}">
                <a16:creationId xmlns:a16="http://schemas.microsoft.com/office/drawing/2014/main" id="{27D6060F-B2F4-DFD9-E975-0153BF6D008F}"/>
              </a:ext>
            </a:extLst>
          </p:cNvPr>
          <p:cNvSpPr txBox="1">
            <a:spLocks/>
          </p:cNvSpPr>
          <p:nvPr/>
        </p:nvSpPr>
        <p:spPr>
          <a:xfrm>
            <a:off x="588262" y="3020560"/>
            <a:ext cx="3615989" cy="34778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60"/>
              </a:spcBef>
              <a:spcAft>
                <a:spcPts val="60"/>
              </a:spcAft>
              <a:buClrTx/>
              <a:buSzPct val="90000"/>
              <a:buFont typeface="Wingdings" panose="05000000000000000000" pitchFamily="2" charset="2"/>
              <a:buNone/>
              <a:tabLst/>
              <a:defRPr sz="2400" b="0" i="0" kern="1200" spc="0" baseline="0">
                <a:solidFill>
                  <a:srgbClr val="2F2F2F"/>
                </a:solidFill>
                <a:latin typeface="Segoe UI" panose="020B0502040204020203" pitchFamily="34" charset="0"/>
                <a:ea typeface="+mn-ea"/>
                <a:cs typeface="Segoe UI" panose="020B0502040204020203" pitchFamily="34" charset="0"/>
              </a:defRPr>
            </a:lvl2pPr>
            <a:lvl3pPr marL="4570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59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12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marR="0" lvl="0" indent="-180975" algn="l" defTabSz="932742" rtl="0" eaLnBrk="1" fontAlgn="auto" latinLnBrk="0" hangingPunct="1">
              <a:lnSpc>
                <a:spcPct val="100000"/>
              </a:lnSpc>
              <a:spcBef>
                <a:spcPts val="1800"/>
              </a:spcBef>
              <a:spcAft>
                <a:spcPts val="0"/>
              </a:spcAft>
              <a:buClr>
                <a:srgbClr val="0A6BBA"/>
              </a:buClr>
              <a:buSzPct val="90000"/>
              <a:buFont typeface="Wingdings" panose="05000000000000000000" pitchFamily="2" charset="2"/>
              <a:buBlip>
                <a:blip r:embed="rId3">
                  <a:extLst>
                    <a:ext uri="{96DAC541-7B7A-43D3-8B79-37D633B846F1}">
                      <asvg:svgBlip xmlns:asvg="http://schemas.microsoft.com/office/drawing/2016/SVG/main" r:embed="rId4"/>
                    </a:ext>
                  </a:extLst>
                </a:blip>
              </a:buBlip>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Set </a:t>
            </a:r>
            <a:r>
              <a:rPr kumimoji="0" lang="en-US" sz="1800" b="1" i="0" u="none" strike="noStrike" kern="1200" cap="none" spc="0" normalizeH="0" baseline="0" noProof="0" dirty="0" err="1">
                <a:ln>
                  <a:noFill/>
                </a:ln>
                <a:solidFill>
                  <a:srgbClr val="000000"/>
                </a:solidFill>
                <a:effectLst/>
                <a:highlight>
                  <a:srgbClr val="FFE399"/>
                </a:highlight>
                <a:uLnTx/>
                <a:uFillTx/>
                <a:latin typeface="Consolas" panose="020B0609020204030204" pitchFamily="49" charset="0"/>
                <a:ea typeface="+mn-ea"/>
                <a:cs typeface="Segoe UI" panose="020B0502040204020203" pitchFamily="34" charset="0"/>
              </a:rPr>
              <a:t>clientID</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to the app ID </a:t>
            </a:r>
            <a:b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of the Entra app registration</a:t>
            </a:r>
          </a:p>
          <a:p>
            <a:pPr marL="180975" marR="0" lvl="0" indent="-180975" algn="l" defTabSz="932742" rtl="0" eaLnBrk="1" fontAlgn="auto" latinLnBrk="0" hangingPunct="1">
              <a:lnSpc>
                <a:spcPct val="100000"/>
              </a:lnSpc>
              <a:spcBef>
                <a:spcPts val="1800"/>
              </a:spcBef>
              <a:spcAft>
                <a:spcPts val="0"/>
              </a:spcAft>
              <a:buClr>
                <a:srgbClr val="0A6BBA"/>
              </a:buClr>
              <a:buSzPct val="90000"/>
              <a:buFont typeface="Wingdings" panose="05000000000000000000" pitchFamily="2" charset="2"/>
              <a:buBlip>
                <a:blip r:embed="rId3">
                  <a:extLst>
                    <a:ext uri="{96DAC541-7B7A-43D3-8B79-37D633B846F1}">
                      <asvg:svgBlip xmlns:asvg="http://schemas.microsoft.com/office/drawing/2016/SVG/main" r:embed="rId4"/>
                    </a:ext>
                  </a:extLst>
                </a:blip>
              </a:buBlip>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Set </a:t>
            </a:r>
            <a:r>
              <a:rPr kumimoji="0" lang="en-US" sz="1800" b="1" i="0" u="none" strike="noStrike" kern="1200" cap="none" spc="0" normalizeH="0" baseline="0" noProof="0" dirty="0" err="1">
                <a:ln>
                  <a:noFill/>
                </a:ln>
                <a:solidFill>
                  <a:srgbClr val="000000"/>
                </a:solidFill>
                <a:effectLst/>
                <a:highlight>
                  <a:srgbClr val="FFE399"/>
                </a:highlight>
                <a:uLnTx/>
                <a:uFillTx/>
                <a:latin typeface="Consolas" panose="020B0609020204030204" pitchFamily="49" charset="0"/>
                <a:ea typeface="+mn-ea"/>
                <a:cs typeface="Segoe UI" panose="020B0502040204020203" pitchFamily="34" charset="0"/>
              </a:rPr>
              <a:t>clientSecretSettingName</a:t>
            </a:r>
            <a:r>
              <a:rPr kumimoji="0" lang="en-US" sz="1800" b="0" i="0" u="none" strike="noStrike" kern="1200" cap="none" spc="0" normalizeH="0" baseline="0" noProof="0" dirty="0">
                <a:ln>
                  <a:noFill/>
                </a:ln>
                <a:solidFill>
                  <a:srgbClr val="000000"/>
                </a:solidFill>
                <a:effectLst/>
                <a:highlight>
                  <a:srgbClr val="FFE399"/>
                </a:highligh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to special value to use MI FIC</a:t>
            </a:r>
          </a:p>
          <a:p>
            <a:pPr marL="180975" marR="0" lvl="0" indent="-180975" algn="l" defTabSz="932742" rtl="0" eaLnBrk="1" fontAlgn="auto" latinLnBrk="0" hangingPunct="1">
              <a:lnSpc>
                <a:spcPct val="100000"/>
              </a:lnSpc>
              <a:spcBef>
                <a:spcPts val="1800"/>
              </a:spcBef>
              <a:spcAft>
                <a:spcPts val="0"/>
              </a:spcAft>
              <a:buClr>
                <a:srgbClr val="0A6BBA"/>
              </a:buClr>
              <a:buSzPct val="90000"/>
              <a:buFont typeface="Wingdings" panose="05000000000000000000" pitchFamily="2" charset="2"/>
              <a:buBlip>
                <a:blip r:embed="rId3">
                  <a:extLst>
                    <a:ext uri="{96DAC541-7B7A-43D3-8B79-37D633B846F1}">
                      <asvg:svgBlip xmlns:asvg="http://schemas.microsoft.com/office/drawing/2016/SVG/main" r:embed="rId4"/>
                    </a:ext>
                  </a:extLst>
                </a:blip>
              </a:buBlip>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Set </a:t>
            </a:r>
            <a:r>
              <a:rPr kumimoji="0" lang="en-US" sz="1800" b="1" i="0" u="none" strike="noStrike" kern="1200" cap="none" spc="0" normalizeH="0" baseline="0" noProof="0" dirty="0" err="1">
                <a:ln>
                  <a:noFill/>
                </a:ln>
                <a:solidFill>
                  <a:srgbClr val="000000"/>
                </a:solidFill>
                <a:effectLst/>
                <a:highlight>
                  <a:srgbClr val="FFE399"/>
                </a:highlight>
                <a:uLnTx/>
                <a:uFillTx/>
                <a:latin typeface="Consolas" panose="020B0609020204030204" pitchFamily="49" charset="0"/>
                <a:ea typeface="+mn-ea"/>
                <a:cs typeface="Segoe UI" panose="020B0502040204020203" pitchFamily="34" charset="0"/>
              </a:rPr>
              <a:t>openIdIssuer</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to the Microsoft </a:t>
            </a:r>
            <a:r>
              <a:rPr kumimoji="0" lang="en-US" sz="18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idP</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endpoint</a:t>
            </a:r>
          </a:p>
          <a:p>
            <a:pPr marL="0" marR="0" lvl="0" indent="0" algn="l" defTabSz="932742" rtl="0" eaLnBrk="1" fontAlgn="auto" latinLnBrk="0" hangingPunct="1">
              <a:lnSpc>
                <a:spcPct val="100000"/>
              </a:lnSpc>
              <a:spcBef>
                <a:spcPts val="1800"/>
              </a:spcBef>
              <a:spcAft>
                <a:spcPts val="0"/>
              </a:spcAft>
              <a:buClr>
                <a:srgbClr val="0A6BBA"/>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Similar code can be used </a:t>
            </a:r>
            <a:b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for App Service.</a:t>
            </a:r>
          </a:p>
          <a:p>
            <a:pPr marL="342900" marR="0" lvl="0" indent="-342900" algn="l" defTabSz="932742" rtl="0" eaLnBrk="1" fontAlgn="auto" latinLnBrk="0" hangingPunct="1">
              <a:lnSpc>
                <a:spcPct val="100000"/>
              </a:lnSpc>
              <a:spcBef>
                <a:spcPts val="1800"/>
              </a:spcBef>
              <a:spcAft>
                <a:spcPts val="0"/>
              </a:spcAft>
              <a:buClr>
                <a:srgbClr val="0A6BBA"/>
              </a:buClr>
              <a:buSzPct val="90000"/>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FCBA409E-7B6A-7BA7-EB20-A444F78E78BE}"/>
              </a:ext>
              <a:ext uri="{C183D7F6-B498-43B3-948B-1728B52AA6E4}">
                <adec:decorative xmlns:adec="http://schemas.microsoft.com/office/drawing/2017/decorative" val="1"/>
              </a:ext>
            </a:extLst>
          </p:cNvPr>
          <p:cNvSpPr/>
          <p:nvPr/>
        </p:nvSpPr>
        <p:spPr bwMode="auto">
          <a:xfrm>
            <a:off x="4609401" y="0"/>
            <a:ext cx="75825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 Placeholder 8">
            <a:extLst>
              <a:ext uri="{FF2B5EF4-FFF2-40B4-BE49-F238E27FC236}">
                <a16:creationId xmlns:a16="http://schemas.microsoft.com/office/drawing/2014/main" id="{1ACC81A8-A54F-A68A-474B-4BCD98A12AF9}"/>
              </a:ext>
              <a:ext uri="{C183D7F6-B498-43B3-948B-1728B52AA6E4}">
                <adec:decorative xmlns:adec="http://schemas.microsoft.com/office/drawing/2017/decorative" val="1"/>
              </a:ext>
            </a:extLst>
          </p:cNvPr>
          <p:cNvSpPr txBox="1">
            <a:spLocks/>
          </p:cNvSpPr>
          <p:nvPr/>
        </p:nvSpPr>
        <p:spPr>
          <a:xfrm>
            <a:off x="4609401" y="0"/>
            <a:ext cx="2486024" cy="492314"/>
          </a:xfrm>
          <a:prstGeom prst="rect">
            <a:avLst/>
          </a:prstGeom>
          <a:gradFill flip="none" rotWithShape="1">
            <a:gsLst>
              <a:gs pos="0">
                <a:srgbClr val="000000"/>
              </a:gs>
              <a:gs pos="99000">
                <a:srgbClr val="000000"/>
              </a:gs>
              <a:gs pos="99000">
                <a:srgbClr val="0A6BBA"/>
              </a:gs>
            </a:gsLst>
            <a:lin ang="10800000" scaled="1"/>
            <a:tileRect/>
          </a:gradFill>
        </p:spPr>
        <p:txBody>
          <a:bodyPr vert="horz" wrap="square" lIns="365760" tIns="91440" rIns="0" bIns="9144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solidFill>
                  <a:srgbClr val="FFFFFF"/>
                </a:soli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appreg.bicep</a:t>
            </a:r>
            <a:endParaRPr kumimoji="0" lang="en-US" sz="1999"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8" name="TextBox 17">
            <a:extLst>
              <a:ext uri="{FF2B5EF4-FFF2-40B4-BE49-F238E27FC236}">
                <a16:creationId xmlns:a16="http://schemas.microsoft.com/office/drawing/2014/main" id="{F8089280-F397-F4DC-8D29-628A134103CF}"/>
              </a:ext>
            </a:extLst>
          </p:cNvPr>
          <p:cNvSpPr txBox="1"/>
          <p:nvPr/>
        </p:nvSpPr>
        <p:spPr>
          <a:xfrm>
            <a:off x="7095424" y="0"/>
            <a:ext cx="5096575" cy="492313"/>
          </a:xfrm>
          <a:prstGeom prst="rect">
            <a:avLst/>
          </a:prstGeom>
          <a:gradFill>
            <a:gsLst>
              <a:gs pos="0">
                <a:srgbClr val="7656AD"/>
              </a:gs>
              <a:gs pos="80000">
                <a:srgbClr val="0A6BBA"/>
              </a:gs>
            </a:gsLst>
            <a:lin ang="10800000" scaled="1"/>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1371600">
              <a:tabLst>
                <a:tab pos="1371600" algn="l"/>
              </a:tabLst>
              <a:defRPr sz="2000">
                <a:ln w="3175">
                  <a:noFill/>
                </a:ln>
                <a:gradFill>
                  <a:gsLst>
                    <a:gs pos="80000">
                      <a:schemeClr val="bg1"/>
                    </a:gs>
                    <a:gs pos="0">
                      <a:schemeClr val="bg1"/>
                    </a:gs>
                  </a:gsLst>
                  <a:path path="circle">
                    <a:fillToRect l="100000" t="100000"/>
                  </a:path>
                </a:gradFill>
                <a:latin typeface="Segoe UI Semibold"/>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000" b="0" i="0" u="none" strike="noStrike" kern="1200" cap="none" spc="0" normalizeH="0" baseline="0" noProof="0" err="1">
                <a:ln w="3175">
                  <a:noFill/>
                </a:ln>
                <a:gradFill>
                  <a:gsLst>
                    <a:gs pos="80000">
                      <a:srgbClr val="FFFFFF"/>
                    </a:gs>
                    <a:gs pos="0">
                      <a:srgbClr val="FFFFFF"/>
                    </a:gs>
                  </a:gsLst>
                  <a:path path="circle">
                    <a:fillToRect l="100000" t="100000"/>
                  </a:path>
                </a:gradFill>
                <a:effectLst/>
                <a:uLnTx/>
                <a:uFillTx/>
                <a:latin typeface="Segoe UI Semibold"/>
                <a:ea typeface="+mn-ea"/>
                <a:cs typeface="+mn-cs"/>
              </a:rPr>
              <a:t>aka.ms</a:t>
            </a:r>
            <a:r>
              <a:rPr kumimoji="0" lang="en-US" sz="2000" b="0" i="0" u="none" strike="noStrike" kern="1200" cap="none" spc="0" normalizeH="0" baseline="0" noProof="0">
                <a:ln w="3175">
                  <a:noFill/>
                </a:ln>
                <a:gradFill>
                  <a:gsLst>
                    <a:gs pos="80000">
                      <a:srgbClr val="FFFFFF"/>
                    </a:gs>
                    <a:gs pos="0">
                      <a:srgbClr val="FFFFFF"/>
                    </a:gs>
                  </a:gsLst>
                  <a:path path="circle">
                    <a:fillToRect l="100000" t="100000"/>
                  </a:path>
                </a:gradFill>
                <a:effectLst/>
                <a:uLnTx/>
                <a:uFillTx/>
                <a:latin typeface="Segoe UI Semibold"/>
                <a:ea typeface="+mn-ea"/>
                <a:cs typeface="+mn-cs"/>
              </a:rPr>
              <a:t>/graph-bicep-mi-fic</a:t>
            </a:r>
            <a:endParaRPr kumimoji="0" lang="uk-UA" sz="2000" b="0" i="0" u="none" strike="noStrike" kern="1200" cap="none" spc="0" normalizeH="0" baseline="0" noProof="0">
              <a:ln w="3175">
                <a:noFill/>
              </a:ln>
              <a:gradFill>
                <a:gsLst>
                  <a:gs pos="80000">
                    <a:srgbClr val="FFFFFF"/>
                  </a:gs>
                  <a:gs pos="0">
                    <a:srgbClr val="FFFFFF"/>
                  </a:gs>
                </a:gsLst>
                <a:path path="circle">
                  <a:fillToRect l="100000" t="100000"/>
                </a:path>
              </a:gradFill>
              <a:effectLst/>
              <a:uLnTx/>
              <a:uFillTx/>
              <a:latin typeface="Segoe UI Semibold"/>
              <a:ea typeface="+mn-ea"/>
              <a:cs typeface="+mn-cs"/>
              <a:hlinkClick r:id="" action="ppaction://noaction">
                <a:extLst>
                  <a:ext uri="{A12FA001-AC4F-418D-AE19-62706E023703}">
                    <ahyp:hlinkClr xmlns:ahyp="http://schemas.microsoft.com/office/drawing/2018/hyperlinkcolor" val="tx"/>
                  </a:ext>
                </a:extLst>
              </a:hlinkClick>
            </a:endParaRPr>
          </a:p>
        </p:txBody>
      </p:sp>
      <p:sp>
        <p:nvSpPr>
          <p:cNvPr id="4" name="Text Placeholder 7">
            <a:extLst>
              <a:ext uri="{FF2B5EF4-FFF2-40B4-BE49-F238E27FC236}">
                <a16:creationId xmlns:a16="http://schemas.microsoft.com/office/drawing/2014/main" id="{8A386237-B35E-134F-5F19-CE504AA6C371}"/>
              </a:ext>
            </a:extLst>
          </p:cNvPr>
          <p:cNvSpPr txBox="1">
            <a:spLocks/>
          </p:cNvSpPr>
          <p:nvPr/>
        </p:nvSpPr>
        <p:spPr>
          <a:xfrm>
            <a:off x="5067449" y="735951"/>
            <a:ext cx="6789628" cy="5955476"/>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2F2F2F"/>
                </a:solidFill>
                <a:latin typeface="Consolas" panose="020B0609020204030204" pitchFamily="49" charset="0"/>
                <a:ea typeface="+mn-ea"/>
                <a:cs typeface="Consolas" panose="020B0609020204030204" pitchFamily="49" charset="0"/>
              </a:defRPr>
            </a:lvl1pPr>
            <a:lvl2pPr marL="346449"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3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43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319"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68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799"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C00000"/>
                </a:solidFill>
                <a:effectLst/>
                <a:uLnTx/>
                <a:uFillTx/>
                <a:latin typeface="Consolas" panose="020B0609020204030204" pitchFamily="49" charset="0"/>
                <a:ea typeface="+mn-ea"/>
                <a:cs typeface="Consolas" panose="020B0609020204030204" pitchFamily="49" charset="0"/>
              </a:rPr>
              <a:t>var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loginEndpoint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400" b="0" i="0" u="none" strike="noStrike" kern="1200" cap="none" spc="0" normalizeH="0" baseline="0" noProof="0" dirty="0">
                <a:ln>
                  <a:noFill/>
                </a:ln>
                <a:solidFill>
                  <a:srgbClr val="7030A0"/>
                </a:solidFill>
                <a:effectLst/>
                <a:uLnTx/>
                <a:uFillTx/>
                <a:latin typeface="Consolas" panose="020B0609020204030204" pitchFamily="49" charset="0"/>
                <a:ea typeface="+mn-ea"/>
                <a:cs typeface="Consolas" panose="020B0609020204030204" pitchFamily="49" charset="0"/>
              </a:rPr>
              <a:t>environment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authentication.loginEndpoint</a:t>
            </a:r>
            <a:endPar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C00000"/>
                </a:solidFill>
                <a:effectLst/>
                <a:uLnTx/>
                <a:uFillTx/>
                <a:latin typeface="Consolas" panose="020B0609020204030204" pitchFamily="49" charset="0"/>
                <a:ea typeface="+mn-ea"/>
                <a:cs typeface="Consolas" panose="020B0609020204030204" pitchFamily="49" charset="0"/>
              </a:rPr>
              <a:t>var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openIdIssuer</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400" b="0" i="0" u="none" strike="noStrike" kern="1200" cap="none" spc="0" normalizeH="0" baseline="0" noProof="0" dirty="0">
                <a:ln>
                  <a:noFill/>
                </a:ln>
                <a:solidFill>
                  <a:srgbClr val="0070C0"/>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loginEndpoint</a:t>
            </a:r>
            <a:r>
              <a:rPr kumimoji="0" lang="en-US" sz="1400" b="0" i="0" u="none" strike="noStrike" kern="1200" cap="none" spc="0" normalizeH="0" baseline="0" noProof="0" dirty="0">
                <a:ln>
                  <a:noFill/>
                </a:ln>
                <a:solidFill>
                  <a:srgbClr val="0070C0"/>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a:ln>
                  <a:noFill/>
                </a:ln>
                <a:solidFill>
                  <a:srgbClr val="7030A0"/>
                </a:solidFill>
                <a:effectLst/>
                <a:uLnTx/>
                <a:uFillTx/>
                <a:latin typeface="Consolas" panose="020B0609020204030204" pitchFamily="49" charset="0"/>
                <a:ea typeface="+mn-ea"/>
                <a:cs typeface="Consolas" panose="020B0609020204030204" pitchFamily="49" charset="0"/>
              </a:rPr>
              <a:t>tenant</a:t>
            </a:r>
            <a:r>
              <a:rPr kumimoji="0" lang="en-US" sz="14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Consolas" panose="020B0609020204030204" pitchFamily="49" charset="0"/>
              </a:rPr>
              <a:t>tenantId</a:t>
            </a:r>
            <a:r>
              <a:rPr kumimoji="0" lang="en-US" sz="1400" b="0" i="0" u="none" strike="noStrike" kern="1200" cap="none" spc="0" normalizeH="0" baseline="0" noProof="0" dirty="0">
                <a:ln>
                  <a:noFill/>
                </a:ln>
                <a:solidFill>
                  <a:srgbClr val="0070C0"/>
                </a:solidFill>
                <a:effectLst/>
                <a:uLnTx/>
                <a:uFillTx/>
                <a:latin typeface="Consolas" panose="020B0609020204030204" pitchFamily="49" charset="0"/>
                <a:ea typeface="+mn-ea"/>
                <a:cs typeface="Consolas" panose="020B0609020204030204" pitchFamily="49" charset="0"/>
              </a:rPr>
              <a:t>}/v2.0'</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br>
            <a:r>
              <a:rPr kumimoji="0" lang="en-US" sz="1300" b="0" i="0" u="none" strike="noStrike" kern="1200" cap="none" spc="0" normalizeH="0" baseline="0" noProof="0" dirty="0">
                <a:ln>
                  <a:noFill/>
                </a:ln>
                <a:solidFill>
                  <a:srgbClr val="AF00DB"/>
                </a:solidFill>
                <a:effectLst/>
                <a:uLnTx/>
                <a:uFillTx/>
                <a:latin typeface="Consolas" panose="020B0609020204030204" pitchFamily="49" charset="0"/>
                <a:ea typeface="+mn-ea"/>
                <a:cs typeface="Consolas" panose="020B0609020204030204" pitchFamily="49" charset="0"/>
              </a:rPr>
              <a:t>resource</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a:ln>
                  <a:noFill/>
                </a:ln>
                <a:solidFill>
                  <a:srgbClr val="001080"/>
                </a:solidFill>
                <a:effectLst/>
                <a:uLnTx/>
                <a:uFillTx/>
                <a:latin typeface="Consolas" panose="020B0609020204030204" pitchFamily="49" charset="0"/>
                <a:ea typeface="+mn-ea"/>
                <a:cs typeface="Consolas" panose="020B0609020204030204" pitchFamily="49" charset="0"/>
              </a:rPr>
              <a:t>auth</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Microsoft.App</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containerApps</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/authConfigs@2023-05-01'</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267F99"/>
                </a:solidFill>
                <a:effectLst/>
                <a:uLnTx/>
                <a:uFillTx/>
                <a:latin typeface="Consolas" panose="020B0609020204030204" pitchFamily="49" charset="0"/>
                <a:ea typeface="+mn-ea"/>
                <a:cs typeface="Consolas" panose="020B0609020204030204" pitchFamily="49" charset="0"/>
              </a:rPr>
              <a:t>  parent</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a:ln>
                  <a:noFill/>
                </a:ln>
                <a:solidFill>
                  <a:srgbClr val="001080"/>
                </a:solidFill>
                <a:effectLst/>
                <a:uLnTx/>
                <a:uFillTx/>
                <a:latin typeface="Consolas" panose="020B0609020204030204" pitchFamily="49" charset="0"/>
                <a:ea typeface="+mn-ea"/>
                <a:cs typeface="Consolas" panose="020B0609020204030204" pitchFamily="49" charset="0"/>
              </a:rPr>
              <a:t>app</a:t>
            </a:r>
            <a:endPar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267F99"/>
                </a:solidFill>
                <a:effectLst/>
                <a:uLnTx/>
                <a:uFillTx/>
                <a:latin typeface="Consolas" panose="020B0609020204030204" pitchFamily="49" charset="0"/>
                <a:ea typeface="+mn-ea"/>
                <a:cs typeface="Consolas" panose="020B0609020204030204" pitchFamily="49" charset="0"/>
              </a:rPr>
              <a:t>  name</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'current'</a:t>
            </a:r>
            <a:endPar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267F99"/>
                </a:solidFill>
                <a:effectLst/>
                <a:uLnTx/>
                <a:uFillTx/>
                <a:latin typeface="Consolas" panose="020B0609020204030204" pitchFamily="49" charset="0"/>
                <a:ea typeface="+mn-ea"/>
                <a:cs typeface="Consolas" panose="020B0609020204030204" pitchFamily="49" charset="0"/>
              </a:rPr>
              <a:t>  properties</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267F99"/>
                </a:solidFill>
                <a:effectLst/>
                <a:uLnTx/>
                <a:uFillTx/>
                <a:latin typeface="Consolas" panose="020B0609020204030204" pitchFamily="49" charset="0"/>
                <a:ea typeface="+mn-ea"/>
                <a:cs typeface="Consolas" panose="020B0609020204030204" pitchFamily="49" charset="0"/>
              </a:rPr>
              <a:t>    platform</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267F99"/>
                </a:solidFill>
                <a:effectLst/>
                <a:uLnTx/>
                <a:uFillTx/>
                <a:latin typeface="Consolas" panose="020B0609020204030204" pitchFamily="49" charset="0"/>
                <a:ea typeface="+mn-ea"/>
                <a:cs typeface="Consolas" panose="020B0609020204030204" pitchFamily="49" charset="0"/>
              </a:rPr>
              <a:t>      enabled</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a:ln>
                  <a:noFill/>
                </a:ln>
                <a:solidFill>
                  <a:srgbClr val="AF00DB"/>
                </a:solidFill>
                <a:effectLst/>
                <a:uLnTx/>
                <a:uFillTx/>
                <a:latin typeface="Consolas" panose="020B0609020204030204" pitchFamily="49" charset="0"/>
                <a:ea typeface="+mn-ea"/>
                <a:cs typeface="Consolas" panose="020B0609020204030204" pitchFamily="49" charset="0"/>
              </a:rPr>
              <a:t>true</a:t>
            </a:r>
            <a:endPar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Consolas" panose="020B0609020204030204" pitchFamily="49" charset="0"/>
              </a:rPr>
              <a:t>globalValidation</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267F99"/>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Consolas" panose="020B0609020204030204" pitchFamily="49" charset="0"/>
              </a:rPr>
              <a:t>redirectToProvider</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azureactivedirectory</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a:t>
            </a:r>
            <a:endPar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267F99"/>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Consolas" panose="020B0609020204030204" pitchFamily="49" charset="0"/>
              </a:rPr>
              <a:t>unauthenticatedClientAction</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a:t>
            </a:r>
            <a:r>
              <a:rPr kumimoji="0" lang="en-US" sz="13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Consolas" panose="020B0609020204030204" pitchFamily="49" charset="0"/>
              </a:rPr>
              <a:t>RedirectToLoginPage</a:t>
            </a:r>
            <a:r>
              <a:rPr kumimoji="0" lang="en-US" sz="1300" b="0" i="0" u="none" strike="noStrike" kern="1200" cap="none" spc="0" normalizeH="0" baseline="0" noProof="0" dirty="0">
                <a:ln>
                  <a:noFill/>
                </a:ln>
                <a:solidFill>
                  <a:srgbClr val="A31515"/>
                </a:solidFill>
                <a:effectLst/>
                <a:uLnTx/>
                <a:uFillTx/>
                <a:latin typeface="Consolas" panose="020B0609020204030204" pitchFamily="49" charset="0"/>
                <a:ea typeface="+mn-ea"/>
                <a:cs typeface="Consolas" panose="020B0609020204030204" pitchFamily="49" charset="0"/>
              </a:rPr>
              <a:t>'</a:t>
            </a:r>
            <a:endPar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Consolas" panose="020B0609020204030204" pitchFamily="49" charset="0"/>
              </a:rPr>
              <a:t>identityProviders</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r>
              <a:rPr kumimoji="0" lang="en-US" sz="1300" b="0" i="0" u="none" strike="noStrike" kern="1200" cap="none" spc="0" normalizeH="0" baseline="0" noProof="0" dirty="0" err="1">
                <a:ln>
                  <a:noFill/>
                </a:ln>
                <a:solidFill>
                  <a:srgbClr val="267F99"/>
                </a:solidFill>
                <a:effectLst/>
                <a:uLnTx/>
                <a:uFillTx/>
                <a:latin typeface="Consolas" panose="020B0609020204030204" pitchFamily="49" charset="0"/>
                <a:ea typeface="+mn-ea"/>
                <a:cs typeface="Consolas" panose="020B0609020204030204" pitchFamily="49" charset="0"/>
              </a:rPr>
              <a:t>azureActiveDirectory</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267F99"/>
                </a:solidFill>
                <a:effectLst/>
                <a:uLnTx/>
                <a:uFillTx/>
                <a:latin typeface="Consolas" panose="020B0609020204030204" pitchFamily="49" charset="0"/>
                <a:ea typeface="+mn-ea"/>
                <a:cs typeface="Consolas" panose="020B0609020204030204" pitchFamily="49" charset="0"/>
              </a:rPr>
              <a:t>        registration</a:t>
            </a: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1" i="0" u="none" strike="noStrike" kern="1200" cap="none" spc="0" normalizeH="0" baseline="0" noProof="0" dirty="0">
                <a:ln>
                  <a:noFill/>
                </a:ln>
                <a:solidFill>
                  <a:srgbClr val="267F99"/>
                </a:solidFill>
                <a:effectLst/>
                <a:uLnTx/>
                <a:uFillTx/>
                <a:latin typeface="Consolas" panose="020B0609020204030204" pitchFamily="49" charset="0"/>
                <a:ea typeface="+mn-ea"/>
                <a:cs typeface="Consolas" panose="020B0609020204030204" pitchFamily="49" charset="0"/>
              </a:rPr>
              <a:t>          </a:t>
            </a:r>
            <a:r>
              <a:rPr kumimoji="0" lang="en-US" sz="1300" b="1" i="0" u="none" strike="noStrike" kern="1200" cap="none" spc="0" normalizeH="0" baseline="0" noProof="0" dirty="0" err="1">
                <a:ln>
                  <a:noFill/>
                </a:ln>
                <a:solidFill>
                  <a:srgbClr val="267F99"/>
                </a:solidFill>
                <a:effectLst/>
                <a:highlight>
                  <a:srgbClr val="FFE399"/>
                </a:highlight>
                <a:uLnTx/>
                <a:uFillTx/>
                <a:latin typeface="Consolas" panose="020B0609020204030204" pitchFamily="49" charset="0"/>
                <a:ea typeface="+mn-ea"/>
                <a:cs typeface="Consolas" panose="020B0609020204030204" pitchFamily="49" charset="0"/>
              </a:rPr>
              <a:t>clientId</a:t>
            </a:r>
            <a:r>
              <a:rPr kumimoji="0" lang="en-US" sz="1300" b="1" i="0" u="none" strike="noStrike" kern="1200" cap="none" spc="0" normalizeH="0" baseline="0" noProof="0" dirty="0">
                <a:ln>
                  <a:noFill/>
                </a:ln>
                <a:solidFill>
                  <a:srgbClr val="000000"/>
                </a:solidFill>
                <a:effectLst/>
                <a:highlight>
                  <a:srgbClr val="FFE399"/>
                </a:highlight>
                <a:uLnTx/>
                <a:uFillTx/>
                <a:latin typeface="Consolas" panose="020B0609020204030204" pitchFamily="49" charset="0"/>
                <a:ea typeface="+mn-ea"/>
                <a:cs typeface="Consolas" panose="020B0609020204030204" pitchFamily="49" charset="0"/>
              </a:rPr>
              <a:t>: </a:t>
            </a:r>
            <a:r>
              <a:rPr kumimoji="0" lang="en-US" sz="1300" b="1" i="0" u="none" strike="noStrike" kern="1200" cap="none" spc="0" normalizeH="0" baseline="0" noProof="0" dirty="0" err="1">
                <a:ln>
                  <a:noFill/>
                </a:ln>
                <a:solidFill>
                  <a:srgbClr val="001080"/>
                </a:solidFill>
                <a:effectLst/>
                <a:highlight>
                  <a:srgbClr val="FFE399"/>
                </a:highlight>
                <a:uLnTx/>
                <a:uFillTx/>
                <a:latin typeface="Consolas" panose="020B0609020204030204" pitchFamily="49" charset="0"/>
                <a:ea typeface="+mn-ea"/>
                <a:cs typeface="Consolas" panose="020B0609020204030204" pitchFamily="49" charset="0"/>
              </a:rPr>
              <a:t>clientId</a:t>
            </a:r>
            <a:endParaRPr kumimoji="0" lang="en-US" sz="1300" b="1" i="0" u="none" strike="noStrike" kern="1200" cap="none" spc="0" normalizeH="0" baseline="0" noProof="0" dirty="0">
              <a:ln>
                <a:noFill/>
              </a:ln>
              <a:solidFill>
                <a:srgbClr val="000000"/>
              </a:solidFill>
              <a:effectLst/>
              <a:highlight>
                <a:srgbClr val="FFE399"/>
              </a:highligh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1" i="0" u="none" strike="noStrike" kern="1200" cap="none" spc="0" normalizeH="0" baseline="0" noProof="0" dirty="0">
                <a:ln>
                  <a:noFill/>
                </a:ln>
                <a:solidFill>
                  <a:srgbClr val="267F99"/>
                </a:solidFill>
                <a:effectLst/>
                <a:uLnTx/>
                <a:uFillTx/>
                <a:latin typeface="Consolas" panose="020B0609020204030204" pitchFamily="49" charset="0"/>
                <a:ea typeface="+mn-ea"/>
                <a:cs typeface="Consolas" panose="020B0609020204030204" pitchFamily="49" charset="0"/>
              </a:rPr>
              <a:t>          </a:t>
            </a:r>
            <a:r>
              <a:rPr kumimoji="0" lang="en-US" sz="1300" b="1" i="0" u="none" strike="noStrike" kern="1200" cap="none" spc="0" normalizeH="0" baseline="0" noProof="0" dirty="0" err="1">
                <a:ln>
                  <a:noFill/>
                </a:ln>
                <a:solidFill>
                  <a:srgbClr val="267F99"/>
                </a:solidFill>
                <a:effectLst/>
                <a:highlight>
                  <a:srgbClr val="FFE399"/>
                </a:highlight>
                <a:uLnTx/>
                <a:uFillTx/>
                <a:ea typeface="+mn-ea"/>
                <a:cs typeface="Consolas" panose="020B0609020204030204" pitchFamily="49" charset="0"/>
              </a:rPr>
              <a:t>clientSecretSettingName</a:t>
            </a:r>
            <a:r>
              <a:rPr kumimoji="0" lang="en-US" sz="1300" b="1" i="0" u="none" strike="noStrike" kern="1200" cap="none" spc="0" normalizeH="0" baseline="0" noProof="0" dirty="0">
                <a:ln>
                  <a:noFill/>
                </a:ln>
                <a:solidFill>
                  <a:srgbClr val="000000"/>
                </a:solidFill>
                <a:effectLst/>
                <a:highlight>
                  <a:srgbClr val="FFE399"/>
                </a:highlight>
                <a:uLnTx/>
                <a:uFillTx/>
                <a:ea typeface="+mn-ea"/>
                <a:cs typeface="Consolas" panose="020B0609020204030204" pitchFamily="49" charset="0"/>
              </a:rPr>
              <a:t>: </a:t>
            </a:r>
            <a:r>
              <a:rPr kumimoji="0" lang="en-US" sz="1200" b="1" i="0" u="none" strike="noStrike" kern="1200" cap="none" spc="0" normalizeH="0" baseline="0" noProof="0" dirty="0">
                <a:ln>
                  <a:noFill/>
                </a:ln>
                <a:solidFill>
                  <a:srgbClr val="0070C0"/>
                </a:solidFill>
                <a:effectLst/>
                <a:highlight>
                  <a:srgbClr val="FFE399"/>
                </a:highlight>
                <a:uLnTx/>
                <a:uFillTx/>
                <a:latin typeface="Consolas"/>
                <a:ea typeface="+mn-ea"/>
                <a:cs typeface="Consolas" panose="020B0609020204030204" pitchFamily="49" charset="0"/>
              </a:rPr>
              <a:t>'OVERRIDE_USE_MI_FIC_ASSERTION_CLIENTID'</a:t>
            </a:r>
            <a:endParaRPr kumimoji="0" lang="en-US" sz="1300" b="1" i="0" u="none" strike="noStrike" kern="1200" cap="none" spc="0" normalizeH="0" baseline="0" noProof="0" dirty="0">
              <a:ln>
                <a:noFill/>
              </a:ln>
              <a:solidFill>
                <a:srgbClr val="0070C0"/>
              </a:solidFill>
              <a:effectLst/>
              <a:highlight>
                <a:srgbClr val="FFE399"/>
              </a:highlight>
              <a:uLnTx/>
              <a:uFillTx/>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1" i="0" u="none" strike="noStrike" kern="1200" cap="none" spc="0" normalizeH="0" baseline="0" noProof="0" dirty="0">
                <a:ln>
                  <a:noFill/>
                </a:ln>
                <a:solidFill>
                  <a:srgbClr val="267F99"/>
                </a:solidFill>
                <a:effectLst/>
                <a:uLnTx/>
                <a:uFillTx/>
                <a:latin typeface="Consolas" panose="020B0609020204030204" pitchFamily="49" charset="0"/>
                <a:ea typeface="+mn-ea"/>
                <a:cs typeface="Consolas" panose="020B0609020204030204" pitchFamily="49" charset="0"/>
              </a:rPr>
              <a:t>          </a:t>
            </a:r>
            <a:r>
              <a:rPr kumimoji="0" lang="en-US" sz="1300" b="1" i="0" u="none" strike="noStrike" kern="1200" cap="none" spc="0" normalizeH="0" baseline="0" noProof="0" dirty="0" err="1">
                <a:ln>
                  <a:noFill/>
                </a:ln>
                <a:solidFill>
                  <a:srgbClr val="267F99"/>
                </a:solidFill>
                <a:effectLst/>
                <a:highlight>
                  <a:srgbClr val="FFE399"/>
                </a:highlight>
                <a:uLnTx/>
                <a:uFillTx/>
                <a:latin typeface="Consolas" panose="020B0609020204030204" pitchFamily="49" charset="0"/>
                <a:ea typeface="+mn-ea"/>
                <a:cs typeface="Consolas" panose="020B0609020204030204" pitchFamily="49" charset="0"/>
              </a:rPr>
              <a:t>openIdIssuer</a:t>
            </a:r>
            <a:r>
              <a:rPr kumimoji="0" lang="en-US" sz="1300" b="1" i="0" u="none" strike="noStrike" kern="1200" cap="none" spc="0" normalizeH="0" baseline="0" noProof="0" dirty="0">
                <a:ln>
                  <a:noFill/>
                </a:ln>
                <a:solidFill>
                  <a:srgbClr val="000000"/>
                </a:solidFill>
                <a:effectLst/>
                <a:highlight>
                  <a:srgbClr val="FFE399"/>
                </a:highlight>
                <a:uLnTx/>
                <a:uFillTx/>
                <a:latin typeface="Consolas" panose="020B0609020204030204" pitchFamily="49" charset="0"/>
                <a:ea typeface="+mn-ea"/>
                <a:cs typeface="Consolas" panose="020B0609020204030204" pitchFamily="49" charset="0"/>
              </a:rPr>
              <a:t>: </a:t>
            </a:r>
            <a:r>
              <a:rPr kumimoji="0" lang="en-US" sz="1300" b="1" i="0" u="none" strike="noStrike" kern="1200" cap="none" spc="0" normalizeH="0" baseline="0" noProof="0" dirty="0" err="1">
                <a:ln>
                  <a:noFill/>
                </a:ln>
                <a:solidFill>
                  <a:srgbClr val="001080"/>
                </a:solidFill>
                <a:effectLst/>
                <a:highlight>
                  <a:srgbClr val="FFE399"/>
                </a:highlight>
                <a:uLnTx/>
                <a:uFillTx/>
                <a:latin typeface="Consolas" panose="020B0609020204030204" pitchFamily="49" charset="0"/>
                <a:ea typeface="+mn-ea"/>
                <a:cs typeface="Consolas" panose="020B0609020204030204" pitchFamily="49" charset="0"/>
              </a:rPr>
              <a:t>openIdIssuer</a:t>
            </a:r>
            <a:endParaRPr kumimoji="0" lang="en-US" sz="1300" b="1" i="0" u="none" strike="noStrike" kern="1200" cap="none" spc="0" normalizeH="0" baseline="0" noProof="0" dirty="0">
              <a:ln>
                <a:noFill/>
              </a:ln>
              <a:solidFill>
                <a:srgbClr val="000000"/>
              </a:solidFill>
              <a:effectLst/>
              <a:highlight>
                <a:srgbClr val="FFE399"/>
              </a:highligh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dirty="0">
                <a:ln>
                  <a:noFill/>
                </a:ln>
                <a:solidFill>
                  <a:srgbClr val="000000"/>
                </a:soli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2837837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
                                        <p:tgtEl>
                                          <p:spTgt spid="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00"/>
                                        <p:tgtEl>
                                          <p:spTgt spid="18"/>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
                                        <p:tgtEl>
                                          <p:spTgt spid="11"/>
                                        </p:tgtEl>
                                      </p:cBhvr>
                                    </p:animEffect>
                                  </p:childTnLst>
                                </p:cTn>
                              </p:par>
                              <p:par>
                                <p:cTn id="20" presetID="42" presetClass="path" presetSubtype="0" decel="100000" fill="hold" grpId="1" nodeType="withEffect">
                                  <p:stCondLst>
                                    <p:cond delay="200"/>
                                  </p:stCondLst>
                                  <p:childTnLst>
                                    <p:animMotion origin="layout" path="M -4.375E-6 0.03889 L -4.375E-6 -1.48148E-6 " pathEditMode="relative" rAng="0" ptsTypes="AA">
                                      <p:cBhvr>
                                        <p:cTn id="21" dur="500" fill="hold"/>
                                        <p:tgtEl>
                                          <p:spTgt spid="11"/>
                                        </p:tgtEl>
                                        <p:attrNameLst>
                                          <p:attrName>ppt_x</p:attrName>
                                          <p:attrName>ppt_y</p:attrName>
                                        </p:attrNameLst>
                                      </p:cBhvr>
                                      <p:rCtr x="0" y="-1944"/>
                                    </p:animMotion>
                                  </p:childTnLst>
                                </p:cTn>
                              </p:par>
                              <p:par>
                                <p:cTn id="22" presetID="10" presetClass="entr" presetSubtype="0" fill="hold" grpId="0" nodeType="withEffect">
                                  <p:stCondLst>
                                    <p:cond delay="10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1" grpId="0"/>
      <p:bldP spid="11" grpId="1"/>
      <p:bldP spid="10" grpId="0" animBg="1"/>
      <p:bldP spid="8" grpId="0" animBg="1"/>
      <p:bldP spid="18"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1BF48-5B2B-248E-F816-2F7E51A6958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199A744F-0989-E214-3B07-8698417BC854}"/>
              </a:ext>
            </a:extLst>
          </p:cNvPr>
          <p:cNvSpPr>
            <a:spLocks noGrp="1"/>
          </p:cNvSpPr>
          <p:nvPr>
            <p:ph type="title"/>
          </p:nvPr>
        </p:nvSpPr>
        <p:spPr>
          <a:xfrm>
            <a:off x="588263" y="-694944"/>
            <a:ext cx="11018520" cy="553998"/>
          </a:xfrm>
        </p:spPr>
        <p:txBody>
          <a:bodyPr/>
          <a:lstStyle/>
          <a:p>
            <a:pPr algn="ctr"/>
            <a:r>
              <a:rPr lang="en-US"/>
              <a:t>Demo: built-in authentication</a:t>
            </a:r>
          </a:p>
        </p:txBody>
      </p:sp>
      <p:pic>
        <p:nvPicPr>
          <p:cNvPr id="2" name="BuiltinAuth" descr="Demo of built-in authentication">
            <a:hlinkClick r:id="" action="ppaction://media"/>
            <a:extLst>
              <a:ext uri="{FF2B5EF4-FFF2-40B4-BE49-F238E27FC236}">
                <a16:creationId xmlns:a16="http://schemas.microsoft.com/office/drawing/2014/main" id="{B22BA917-6CE3-DA06-C1FB-9D567CFDFA35}"/>
              </a:ext>
            </a:extLst>
          </p:cNvPr>
          <p:cNvPicPr>
            <a:picLocks noChangeAspect="1"/>
          </p:cNvPicPr>
          <p:nvPr>
            <a:videoFile r:link="rId2"/>
            <p:extLst>
              <p:ext uri="{DAA4B4D4-6D71-4841-9C94-3DE7FCFB9230}">
                <p14:media xmlns:p14="http://schemas.microsoft.com/office/powerpoint/2010/main" r:embed="rId1"/>
              </p:ext>
            </p:extLst>
          </p:nvPr>
        </p:nvPicPr>
        <p:blipFill>
          <a:blip r:embed="rId5">
            <a:clrChange>
              <a:clrFrom>
                <a:srgbClr val="FFFFFF"/>
              </a:clrFrom>
              <a:clrTo>
                <a:srgbClr val="FFFFFF">
                  <a:alpha val="0"/>
                </a:srgbClr>
              </a:clrTo>
            </a:clrChange>
          </a:blip>
          <a:stretch>
            <a:fillRect/>
          </a:stretch>
        </p:blipFill>
        <p:spPr>
          <a:xfrm>
            <a:off x="780288" y="285484"/>
            <a:ext cx="10631424" cy="6287032"/>
          </a:xfrm>
          <a:prstGeom prst="roundRect">
            <a:avLst>
              <a:gd name="adj" fmla="val 4552"/>
            </a:avLst>
          </a:prstGeom>
          <a:noFill/>
          <a:ln w="19050" cap="rnd">
            <a:gradFill flip="none" rotWithShape="1">
              <a:gsLst>
                <a:gs pos="0">
                  <a:srgbClr val="7656AD"/>
                </a:gs>
                <a:gs pos="80000">
                  <a:srgbClr val="0A6BBA"/>
                </a:gs>
              </a:gsLst>
              <a:lin ang="10800000" scaled="1"/>
              <a:tileRect/>
            </a:gradFill>
            <a:headEnd type="none" w="lg" len="sm"/>
            <a:tailEnd type="none" w="lg" len="sm"/>
          </a:ln>
          <a:effectLst/>
        </p:spPr>
      </p:pic>
    </p:spTree>
    <p:extLst>
      <p:ext uri="{BB962C8B-B14F-4D97-AF65-F5344CB8AC3E}">
        <p14:creationId xmlns:p14="http://schemas.microsoft.com/office/powerpoint/2010/main" val="28803068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08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display="0">
                  <p:stCondLst>
                    <p:cond delay="indefinite"/>
                  </p:stCondLst>
                </p:cTn>
                <p:tgtEl>
                  <p:spTgt spid="2"/>
                </p:tgtEl>
              </p:cMediaNode>
            </p:video>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security for AI apps</a:t>
            </a:r>
          </a:p>
        </p:txBody>
      </p:sp>
    </p:spTree>
    <p:extLst>
      <p:ext uri="{BB962C8B-B14F-4D97-AF65-F5344CB8AC3E}">
        <p14:creationId xmlns:p14="http://schemas.microsoft.com/office/powerpoint/2010/main" val="2910909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931F8-0C40-D420-5351-68925C87EE15}"/>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48D4393-486F-D0AF-B9AC-CC05A1577EF2}"/>
              </a:ext>
            </a:extLst>
          </p:cNvPr>
          <p:cNvSpPr>
            <a:spLocks noGrp="1"/>
          </p:cNvSpPr>
          <p:nvPr>
            <p:ph type="title"/>
          </p:nvPr>
        </p:nvSpPr>
        <p:spPr>
          <a:xfrm>
            <a:off x="588263" y="457200"/>
            <a:ext cx="11018520" cy="553998"/>
          </a:xfrm>
        </p:spPr>
        <p:txBody>
          <a:bodyPr/>
          <a:lstStyle/>
          <a:p>
            <a:pPr algn="ctr"/>
            <a:r>
              <a:rPr lang="en-US" dirty="0"/>
              <a:t>Securely networked architecture (internal facing app)</a:t>
            </a:r>
          </a:p>
        </p:txBody>
      </p:sp>
      <p:sp>
        <p:nvSpPr>
          <p:cNvPr id="8" name="Rounded Rectangle 7">
            <a:extLst>
              <a:ext uri="{FF2B5EF4-FFF2-40B4-BE49-F238E27FC236}">
                <a16:creationId xmlns:a16="http://schemas.microsoft.com/office/drawing/2014/main" id="{FFBDED21-9AFF-3BED-0C0C-A1B07BE49492}"/>
              </a:ext>
              <a:ext uri="{C183D7F6-B498-43B3-948B-1728B52AA6E4}">
                <adec:decorative xmlns:adec="http://schemas.microsoft.com/office/drawing/2017/decorative" val="1"/>
              </a:ext>
            </a:extLst>
          </p:cNvPr>
          <p:cNvSpPr/>
          <p:nvPr/>
        </p:nvSpPr>
        <p:spPr bwMode="auto">
          <a:xfrm>
            <a:off x="664685" y="1436688"/>
            <a:ext cx="6312123" cy="4337811"/>
          </a:xfrm>
          <a:prstGeom prst="roundRect">
            <a:avLst>
              <a:gd name="adj" fmla="val 8340"/>
            </a:avLst>
          </a:prstGeom>
          <a:noFill/>
          <a:ln w="12700" cap="rnd">
            <a:solidFill>
              <a:schemeClr val="tx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228600" tIns="0" rIns="0" bIns="274320" rtlCol="0" anchor="ctr" anchorCtr="0">
            <a:noAutofit/>
          </a:bodyPr>
          <a:lstStyle/>
          <a:p>
            <a:pPr marL="0" marR="0" lvl="0" indent="0" algn="l" defTabSz="1427220" rtl="0" eaLnBrk="1" fontAlgn="auto" latinLnBrk="0" hangingPunct="1">
              <a:lnSpc>
                <a:spcPct val="100000"/>
              </a:lnSpc>
              <a:spcBef>
                <a:spcPts val="1800"/>
              </a:spcBef>
              <a:spcAft>
                <a:spcPts val="0"/>
              </a:spcAft>
              <a:buClrTx/>
              <a:buSzTx/>
              <a:buFontTx/>
              <a:buNone/>
              <a:tabLst/>
              <a:defRPr/>
            </a:pPr>
            <a:endParaRPr kumimoji="0" lang="en-UA" sz="4800" b="1" i="0" u="none" strike="noStrike" kern="1200" cap="none" spc="-50" normalizeH="0" baseline="0" noProof="0" err="1">
              <a:ln>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0" name="TextBox 9">
            <a:extLst>
              <a:ext uri="{FF2B5EF4-FFF2-40B4-BE49-F238E27FC236}">
                <a16:creationId xmlns:a16="http://schemas.microsoft.com/office/drawing/2014/main" id="{D19F10B2-9897-5906-A71C-ED9F6815F817}"/>
              </a:ext>
              <a:ext uri="{C183D7F6-B498-43B3-948B-1728B52AA6E4}">
                <adec:decorative xmlns:adec="http://schemas.microsoft.com/office/drawing/2017/decorative" val="1"/>
              </a:ext>
            </a:extLst>
          </p:cNvPr>
          <p:cNvSpPr txBox="1"/>
          <p:nvPr/>
        </p:nvSpPr>
        <p:spPr>
          <a:xfrm>
            <a:off x="926517" y="1631051"/>
            <a:ext cx="6050291" cy="61555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000" b="0" i="0" u="none" strike="noStrike" kern="1200" cap="none" spc="0" normalizeH="0" baseline="0" noProof="0">
                <a:ln>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anose="020B0502040204020203" pitchFamily="34" charset="0"/>
              </a:rPr>
              <a:t>Move all resources </a:t>
            </a:r>
            <a:br>
              <a:rPr kumimoji="0" lang="en-US" sz="2000" b="0" i="0" u="none" strike="noStrike" kern="1200" cap="none" spc="0" normalizeH="0" baseline="0" noProof="0">
                <a:ln>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anose="020B0502040204020203" pitchFamily="34" charset="0"/>
              </a:rPr>
              <a:t>into a virtual network:</a:t>
            </a:r>
          </a:p>
        </p:txBody>
      </p:sp>
      <p:sp>
        <p:nvSpPr>
          <p:cNvPr id="2" name="Rounded Rectangle 28">
            <a:extLst>
              <a:ext uri="{FF2B5EF4-FFF2-40B4-BE49-F238E27FC236}">
                <a16:creationId xmlns:a16="http://schemas.microsoft.com/office/drawing/2014/main" id="{8A8B8375-F0BA-8A8C-4E20-D2E012649F47}"/>
              </a:ext>
              <a:ext uri="{C183D7F6-B498-43B3-948B-1728B52AA6E4}">
                <adec:decorative xmlns:adec="http://schemas.microsoft.com/office/drawing/2017/decorative" val="1"/>
              </a:ext>
            </a:extLst>
          </p:cNvPr>
          <p:cNvSpPr/>
          <p:nvPr/>
        </p:nvSpPr>
        <p:spPr bwMode="auto">
          <a:xfrm>
            <a:off x="935425" y="2404534"/>
            <a:ext cx="5774094" cy="3066257"/>
          </a:xfrm>
          <a:prstGeom prst="roundRect">
            <a:avLst>
              <a:gd name="adj" fmla="val 6967"/>
            </a:avLst>
          </a:prstGeom>
          <a:solidFill>
            <a:srgbClr val="194449">
              <a:alpha val="7000"/>
            </a:srgbClr>
          </a:solidFill>
          <a:ln w="127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useBgFill="1">
        <p:nvSpPr>
          <p:cNvPr id="29" name="Rounded Rectangle 28">
            <a:extLst>
              <a:ext uri="{FF2B5EF4-FFF2-40B4-BE49-F238E27FC236}">
                <a16:creationId xmlns:a16="http://schemas.microsoft.com/office/drawing/2014/main" id="{F6EC9830-7F5F-C027-4DD6-C680A47074EA}"/>
              </a:ext>
              <a:ext uri="{C183D7F6-B498-43B3-948B-1728B52AA6E4}">
                <adec:decorative xmlns:adec="http://schemas.microsoft.com/office/drawing/2017/decorative" val="1"/>
              </a:ext>
            </a:extLst>
          </p:cNvPr>
          <p:cNvSpPr/>
          <p:nvPr/>
        </p:nvSpPr>
        <p:spPr bwMode="auto">
          <a:xfrm>
            <a:off x="1109907" y="2577203"/>
            <a:ext cx="5425440" cy="2420631"/>
          </a:xfrm>
          <a:prstGeom prst="roundRect">
            <a:avLst>
              <a:gd name="adj" fmla="val 5269"/>
            </a:avLst>
          </a:prstGeom>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512ADCA3-5065-9609-B2A1-C57957B56912}"/>
              </a:ext>
              <a:ext uri="{C183D7F6-B498-43B3-948B-1728B52AA6E4}">
                <adec:decorative xmlns:adec="http://schemas.microsoft.com/office/drawing/2017/decorative" val="1"/>
              </a:ext>
            </a:extLst>
          </p:cNvPr>
          <p:cNvSpPr txBox="1"/>
          <p:nvPr/>
        </p:nvSpPr>
        <p:spPr>
          <a:xfrm>
            <a:off x="1294544" y="3642871"/>
            <a:ext cx="1103934" cy="476726"/>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App server, orchestrator</a:t>
            </a:r>
          </a:p>
        </p:txBody>
      </p:sp>
      <p:sp>
        <p:nvSpPr>
          <p:cNvPr id="21" name="TextBox 20">
            <a:extLst>
              <a:ext uri="{FF2B5EF4-FFF2-40B4-BE49-F238E27FC236}">
                <a16:creationId xmlns:a16="http://schemas.microsoft.com/office/drawing/2014/main" id="{3D63A6BC-F717-6BEE-D8F6-FC1CF2AD66B8}"/>
              </a:ext>
              <a:ext uri="{C183D7F6-B498-43B3-948B-1728B52AA6E4}">
                <adec:decorative xmlns:adec="http://schemas.microsoft.com/office/drawing/2017/decorative" val="1"/>
              </a:ext>
            </a:extLst>
          </p:cNvPr>
          <p:cNvSpPr txBox="1"/>
          <p:nvPr/>
        </p:nvSpPr>
        <p:spPr>
          <a:xfrm>
            <a:off x="3066028" y="2779173"/>
            <a:ext cx="1593976" cy="238363"/>
          </a:xfrm>
          <a:prstGeom prst="round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Query</a:t>
            </a:r>
          </a:p>
        </p:txBody>
      </p:sp>
      <p:sp>
        <p:nvSpPr>
          <p:cNvPr id="22" name="TextBox 21">
            <a:extLst>
              <a:ext uri="{FF2B5EF4-FFF2-40B4-BE49-F238E27FC236}">
                <a16:creationId xmlns:a16="http://schemas.microsoft.com/office/drawing/2014/main" id="{57F1D30F-BB68-3A5E-6525-F72AB6CE9850}"/>
              </a:ext>
              <a:ext uri="{C183D7F6-B498-43B3-948B-1728B52AA6E4}">
                <adec:decorative xmlns:adec="http://schemas.microsoft.com/office/drawing/2017/decorative" val="1"/>
              </a:ext>
            </a:extLst>
          </p:cNvPr>
          <p:cNvSpPr txBox="1"/>
          <p:nvPr/>
        </p:nvSpPr>
        <p:spPr>
          <a:xfrm>
            <a:off x="2863443" y="3083752"/>
            <a:ext cx="1087172"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Knowledge</a:t>
            </a:r>
          </a:p>
        </p:txBody>
      </p:sp>
      <p:sp>
        <p:nvSpPr>
          <p:cNvPr id="23" name="TextBox 22">
            <a:extLst>
              <a:ext uri="{FF2B5EF4-FFF2-40B4-BE49-F238E27FC236}">
                <a16:creationId xmlns:a16="http://schemas.microsoft.com/office/drawing/2014/main" id="{98136290-9A93-EF58-5B91-4EC8913985FA}"/>
              </a:ext>
              <a:ext uri="{C183D7F6-B498-43B3-948B-1728B52AA6E4}">
                <adec:decorative xmlns:adec="http://schemas.microsoft.com/office/drawing/2017/decorative" val="1"/>
              </a:ext>
            </a:extLst>
          </p:cNvPr>
          <p:cNvSpPr txBox="1"/>
          <p:nvPr/>
        </p:nvSpPr>
        <p:spPr>
          <a:xfrm>
            <a:off x="2777243" y="3639360"/>
            <a:ext cx="1289757"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Response</a:t>
            </a:r>
          </a:p>
        </p:txBody>
      </p:sp>
      <p:sp>
        <p:nvSpPr>
          <p:cNvPr id="24" name="TextBox 23">
            <a:extLst>
              <a:ext uri="{FF2B5EF4-FFF2-40B4-BE49-F238E27FC236}">
                <a16:creationId xmlns:a16="http://schemas.microsoft.com/office/drawing/2014/main" id="{C15E0AE8-4252-E99A-7F3C-659D29DC6E5E}"/>
              </a:ext>
              <a:ext uri="{C183D7F6-B498-43B3-948B-1728B52AA6E4}">
                <adec:decorative xmlns:adec="http://schemas.microsoft.com/office/drawing/2017/decorative" val="1"/>
              </a:ext>
            </a:extLst>
          </p:cNvPr>
          <p:cNvSpPr txBox="1"/>
          <p:nvPr/>
        </p:nvSpPr>
        <p:spPr>
          <a:xfrm>
            <a:off x="2745441" y="3934785"/>
            <a:ext cx="1289757" cy="476726"/>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Prompt + knowledge</a:t>
            </a:r>
          </a:p>
        </p:txBody>
      </p:sp>
      <p:sp>
        <p:nvSpPr>
          <p:cNvPr id="3" name="TextBox 2">
            <a:extLst>
              <a:ext uri="{FF2B5EF4-FFF2-40B4-BE49-F238E27FC236}">
                <a16:creationId xmlns:a16="http://schemas.microsoft.com/office/drawing/2014/main" id="{427E0CFF-0B26-DB45-86F3-C8E8444DCD71}"/>
              </a:ext>
              <a:ext uri="{C183D7F6-B498-43B3-948B-1728B52AA6E4}">
                <adec:decorative xmlns:adec="http://schemas.microsoft.com/office/drawing/2017/decorative" val="1"/>
              </a:ext>
            </a:extLst>
          </p:cNvPr>
          <p:cNvSpPr txBox="1"/>
          <p:nvPr/>
        </p:nvSpPr>
        <p:spPr>
          <a:xfrm>
            <a:off x="4864993" y="2918674"/>
            <a:ext cx="1593976" cy="238363"/>
          </a:xfrm>
          <a:prstGeom prst="round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AI Search </a:t>
            </a:r>
          </a:p>
        </p:txBody>
      </p:sp>
      <p:sp>
        <p:nvSpPr>
          <p:cNvPr id="4" name="TextBox 3">
            <a:extLst>
              <a:ext uri="{FF2B5EF4-FFF2-40B4-BE49-F238E27FC236}">
                <a16:creationId xmlns:a16="http://schemas.microsoft.com/office/drawing/2014/main" id="{16E78704-798E-D6A2-4CF3-DDC619AF7014}"/>
              </a:ext>
              <a:ext uri="{C183D7F6-B498-43B3-948B-1728B52AA6E4}">
                <adec:decorative xmlns:adec="http://schemas.microsoft.com/office/drawing/2017/decorative" val="1"/>
              </a:ext>
            </a:extLst>
          </p:cNvPr>
          <p:cNvSpPr txBox="1"/>
          <p:nvPr/>
        </p:nvSpPr>
        <p:spPr>
          <a:xfrm>
            <a:off x="4864993" y="3808668"/>
            <a:ext cx="1593976" cy="238363"/>
          </a:xfrm>
          <a:prstGeom prst="round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OpenAI</a:t>
            </a:r>
          </a:p>
        </p:txBody>
      </p:sp>
      <p:sp useBgFill="1">
        <p:nvSpPr>
          <p:cNvPr id="28" name="Rounded Rectangle 61">
            <a:extLst>
              <a:ext uri="{FF2B5EF4-FFF2-40B4-BE49-F238E27FC236}">
                <a16:creationId xmlns:a16="http://schemas.microsoft.com/office/drawing/2014/main" id="{433DCC37-E6E1-D17C-A273-864A983C0744}"/>
              </a:ext>
              <a:ext uri="{C183D7F6-B498-43B3-948B-1728B52AA6E4}">
                <adec:decorative xmlns:adec="http://schemas.microsoft.com/office/drawing/2017/decorative" val="1"/>
              </a:ext>
            </a:extLst>
          </p:cNvPr>
          <p:cNvSpPr/>
          <p:nvPr/>
        </p:nvSpPr>
        <p:spPr bwMode="auto">
          <a:xfrm>
            <a:off x="2537968" y="4778559"/>
            <a:ext cx="2561171" cy="355614"/>
          </a:xfrm>
          <a:prstGeom prst="roundRect">
            <a:avLst>
              <a:gd name="adj" fmla="val 50000"/>
            </a:avLst>
          </a:prstGeom>
          <a:ln w="12700">
            <a:solidFill>
              <a:schemeClr val="tx1">
                <a:alpha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A"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0" name="Graphic 29" descr="Shield icon for Backend subnet">
            <a:extLst>
              <a:ext uri="{FF2B5EF4-FFF2-40B4-BE49-F238E27FC236}">
                <a16:creationId xmlns:a16="http://schemas.microsoft.com/office/drawing/2014/main" id="{5AFE098B-CC6C-585E-E35F-11D34B6920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3134" y="4851212"/>
            <a:ext cx="210308" cy="210308"/>
          </a:xfrm>
          <a:prstGeom prst="rect">
            <a:avLst/>
          </a:prstGeom>
        </p:spPr>
      </p:pic>
      <p:sp>
        <p:nvSpPr>
          <p:cNvPr id="31" name="TextBox 30">
            <a:extLst>
              <a:ext uri="{FF2B5EF4-FFF2-40B4-BE49-F238E27FC236}">
                <a16:creationId xmlns:a16="http://schemas.microsoft.com/office/drawing/2014/main" id="{816DDC46-43D5-BE9F-F0BB-7E4B03A4C07C}"/>
              </a:ext>
              <a:ext uri="{C183D7F6-B498-43B3-948B-1728B52AA6E4}">
                <adec:decorative xmlns:adec="http://schemas.microsoft.com/office/drawing/2017/decorative" val="1"/>
              </a:ext>
            </a:extLst>
          </p:cNvPr>
          <p:cNvSpPr txBox="1"/>
          <p:nvPr/>
        </p:nvSpPr>
        <p:spPr>
          <a:xfrm>
            <a:off x="2863443" y="4837185"/>
            <a:ext cx="2064534"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Network security group</a:t>
            </a:r>
          </a:p>
        </p:txBody>
      </p:sp>
      <p:sp>
        <p:nvSpPr>
          <p:cNvPr id="25" name="Rounded Rectangle 34">
            <a:extLst>
              <a:ext uri="{FF2B5EF4-FFF2-40B4-BE49-F238E27FC236}">
                <a16:creationId xmlns:a16="http://schemas.microsoft.com/office/drawing/2014/main" id="{C9153424-6986-D109-E7DF-90840E6058B7}"/>
              </a:ext>
              <a:ext uri="{C183D7F6-B498-43B3-948B-1728B52AA6E4}">
                <adec:decorative xmlns:adec="http://schemas.microsoft.com/office/drawing/2017/decorative" val="1"/>
              </a:ext>
            </a:extLst>
          </p:cNvPr>
          <p:cNvSpPr/>
          <p:nvPr/>
        </p:nvSpPr>
        <p:spPr bwMode="auto">
          <a:xfrm>
            <a:off x="2541887" y="5301542"/>
            <a:ext cx="2561171" cy="324757"/>
          </a:xfrm>
          <a:prstGeom prst="roundRect">
            <a:avLst>
              <a:gd name="adj" fmla="val 50000"/>
            </a:avLst>
          </a:prstGeom>
          <a:solidFill>
            <a:srgbClr val="E6E9E8"/>
          </a:solidFill>
          <a:ln w="12700">
            <a:solidFill>
              <a:schemeClr val="tx1">
                <a:alpha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A"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30" name="Picture 6" descr="Virtual Network Pricing | Microsoft Azure">
            <a:extLst>
              <a:ext uri="{FF2B5EF4-FFF2-40B4-BE49-F238E27FC236}">
                <a16:creationId xmlns:a16="http://schemas.microsoft.com/office/drawing/2014/main" id="{2ADBD48A-1894-FCDA-12B8-B93049F2EE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3815" y="5382119"/>
            <a:ext cx="311624" cy="1636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093666-03B7-2369-F705-148106CB71BF}"/>
              </a:ext>
              <a:ext uri="{C183D7F6-B498-43B3-948B-1728B52AA6E4}">
                <adec:decorative xmlns:adec="http://schemas.microsoft.com/office/drawing/2017/decorative" val="1"/>
              </a:ext>
            </a:extLst>
          </p:cNvPr>
          <p:cNvSpPr txBox="1"/>
          <p:nvPr/>
        </p:nvSpPr>
        <p:spPr>
          <a:xfrm>
            <a:off x="2931484" y="5344739"/>
            <a:ext cx="2023719"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 Virtual Network</a:t>
            </a:r>
          </a:p>
        </p:txBody>
      </p:sp>
      <p:sp>
        <p:nvSpPr>
          <p:cNvPr id="9" name="Rounded Rectangle 8">
            <a:extLst>
              <a:ext uri="{FF2B5EF4-FFF2-40B4-BE49-F238E27FC236}">
                <a16:creationId xmlns:a16="http://schemas.microsoft.com/office/drawing/2014/main" id="{21DA1D8E-2AB7-EC9E-0B32-A4993620BA1F}"/>
              </a:ext>
              <a:ext uri="{C183D7F6-B498-43B3-948B-1728B52AA6E4}">
                <adec:decorative xmlns:adec="http://schemas.microsoft.com/office/drawing/2017/decorative" val="1"/>
              </a:ext>
            </a:extLst>
          </p:cNvPr>
          <p:cNvSpPr/>
          <p:nvPr/>
        </p:nvSpPr>
        <p:spPr bwMode="auto">
          <a:xfrm>
            <a:off x="7267321" y="1436688"/>
            <a:ext cx="4281626" cy="4337811"/>
          </a:xfrm>
          <a:prstGeom prst="roundRect">
            <a:avLst>
              <a:gd name="adj" fmla="val 8232"/>
            </a:avLst>
          </a:prstGeom>
          <a:noFill/>
          <a:ln w="12700" cap="rnd">
            <a:solidFill>
              <a:schemeClr val="tx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228600" tIns="0" rIns="0" bIns="274320" rtlCol="0" anchor="ctr" anchorCtr="0">
            <a:noAutofit/>
          </a:bodyPr>
          <a:lstStyle/>
          <a:p>
            <a:pPr marL="0" marR="0" lvl="0" indent="0" algn="l" defTabSz="1427220" rtl="0" eaLnBrk="1" fontAlgn="auto" latinLnBrk="0" hangingPunct="1">
              <a:lnSpc>
                <a:spcPct val="100000"/>
              </a:lnSpc>
              <a:spcBef>
                <a:spcPts val="1800"/>
              </a:spcBef>
              <a:spcAft>
                <a:spcPts val="0"/>
              </a:spcAft>
              <a:buClrTx/>
              <a:buSzTx/>
              <a:buFontTx/>
              <a:buNone/>
              <a:tabLst/>
              <a:defRPr/>
            </a:pPr>
            <a:endParaRPr kumimoji="0" lang="en-UA" sz="4800" b="1" i="0" u="none" strike="noStrike" kern="1200" cap="none" spc="-50" normalizeH="0" baseline="0" noProof="0" err="1">
              <a:ln>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4" name="TextBox 13">
            <a:extLst>
              <a:ext uri="{FF2B5EF4-FFF2-40B4-BE49-F238E27FC236}">
                <a16:creationId xmlns:a16="http://schemas.microsoft.com/office/drawing/2014/main" id="{4AA437BA-FD92-B82D-154B-2EF758624E7E}"/>
              </a:ext>
            </a:extLst>
          </p:cNvPr>
          <p:cNvSpPr txBox="1"/>
          <p:nvPr/>
        </p:nvSpPr>
        <p:spPr>
          <a:xfrm>
            <a:off x="7550070" y="1631051"/>
            <a:ext cx="3656141" cy="615553"/>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2000" b="0" i="0" u="none" strike="noStrike" kern="1200" cap="none" spc="0" normalizeH="0" baseline="0" noProof="0">
                <a:ln>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anose="020B0502040204020203" pitchFamily="34" charset="0"/>
              </a:rPr>
              <a:t>Use subnets</a:t>
            </a:r>
            <a:br>
              <a:rPr kumimoji="0" lang="en-US" sz="2000" b="0" i="0" u="none" strike="noStrike" kern="1200" cap="none" spc="0" normalizeH="0" baseline="0" noProof="0">
                <a:ln>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gradFill flip="none" rotWithShape="1">
                  <a:gsLst>
                    <a:gs pos="80000">
                      <a:srgbClr val="0A6BBA"/>
                    </a:gs>
                    <a:gs pos="0">
                      <a:srgbClr val="7656AD"/>
                    </a:gs>
                  </a:gsLst>
                  <a:path path="circle">
                    <a:fillToRect l="100000" t="100000"/>
                  </a:path>
                  <a:tileRect r="-100000" b="-100000"/>
                </a:gradFill>
                <a:effectLst/>
                <a:uLnTx/>
                <a:uFillTx/>
                <a:latin typeface="Segoe UI Semibold"/>
                <a:ea typeface="+mn-ea"/>
                <a:cs typeface="Segoe UI" panose="020B0502040204020203" pitchFamily="34" charset="0"/>
              </a:rPr>
              <a:t>for further isolation:</a:t>
            </a:r>
          </a:p>
        </p:txBody>
      </p:sp>
      <p:sp>
        <p:nvSpPr>
          <p:cNvPr id="16" name="Rounded Rectangle 28">
            <a:extLst>
              <a:ext uri="{FF2B5EF4-FFF2-40B4-BE49-F238E27FC236}">
                <a16:creationId xmlns:a16="http://schemas.microsoft.com/office/drawing/2014/main" id="{E0B4732E-3CB5-C1A0-EB06-BA06C8515A6A}"/>
              </a:ext>
              <a:ext uri="{C183D7F6-B498-43B3-948B-1728B52AA6E4}">
                <adec:decorative xmlns:adec="http://schemas.microsoft.com/office/drawing/2017/decorative" val="1"/>
              </a:ext>
            </a:extLst>
          </p:cNvPr>
          <p:cNvSpPr/>
          <p:nvPr/>
        </p:nvSpPr>
        <p:spPr bwMode="auto">
          <a:xfrm>
            <a:off x="7516543" y="2404535"/>
            <a:ext cx="3689668" cy="3066256"/>
          </a:xfrm>
          <a:prstGeom prst="roundRect">
            <a:avLst>
              <a:gd name="adj" fmla="val 6967"/>
            </a:avLst>
          </a:prstGeom>
          <a:solidFill>
            <a:srgbClr val="194449">
              <a:alpha val="7000"/>
            </a:srgbClr>
          </a:solidFill>
          <a:ln w="127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17" name="Rounded Rectangle 16">
            <a:extLst>
              <a:ext uri="{FF2B5EF4-FFF2-40B4-BE49-F238E27FC236}">
                <a16:creationId xmlns:a16="http://schemas.microsoft.com/office/drawing/2014/main" id="{7382059A-3ADF-0071-FF9F-861248D408DD}"/>
              </a:ext>
              <a:ext uri="{C183D7F6-B498-43B3-948B-1728B52AA6E4}">
                <adec:decorative xmlns:adec="http://schemas.microsoft.com/office/drawing/2017/decorative" val="1"/>
              </a:ext>
            </a:extLst>
          </p:cNvPr>
          <p:cNvSpPr/>
          <p:nvPr/>
        </p:nvSpPr>
        <p:spPr bwMode="auto">
          <a:xfrm>
            <a:off x="7739986" y="2577204"/>
            <a:ext cx="3242782" cy="805291"/>
          </a:xfrm>
          <a:prstGeom prst="roundRect">
            <a:avLst>
              <a:gd name="adj" fmla="val 15409"/>
            </a:avLst>
          </a:prstGeom>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4" name="TextBox 43">
            <a:extLst>
              <a:ext uri="{FF2B5EF4-FFF2-40B4-BE49-F238E27FC236}">
                <a16:creationId xmlns:a16="http://schemas.microsoft.com/office/drawing/2014/main" id="{0A5C98DE-F1C8-6B80-FD91-5E0EF3A138E9}"/>
              </a:ext>
              <a:ext uri="{C183D7F6-B498-43B3-948B-1728B52AA6E4}">
                <adec:decorative xmlns:adec="http://schemas.microsoft.com/office/drawing/2017/decorative" val="1"/>
              </a:ext>
            </a:extLst>
          </p:cNvPr>
          <p:cNvSpPr txBox="1"/>
          <p:nvPr/>
        </p:nvSpPr>
        <p:spPr>
          <a:xfrm>
            <a:off x="8976009" y="2787574"/>
            <a:ext cx="1103934" cy="238363"/>
          </a:xfrm>
          <a:prstGeom prst="round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App server</a:t>
            </a:r>
          </a:p>
        </p:txBody>
      </p:sp>
      <p:sp useBgFill="1">
        <p:nvSpPr>
          <p:cNvPr id="53" name="Rounded Rectangle 52">
            <a:extLst>
              <a:ext uri="{FF2B5EF4-FFF2-40B4-BE49-F238E27FC236}">
                <a16:creationId xmlns:a16="http://schemas.microsoft.com/office/drawing/2014/main" id="{E91F1D69-735F-B6E3-09DB-FA961E69AD7D}"/>
              </a:ext>
              <a:ext uri="{C183D7F6-B498-43B3-948B-1728B52AA6E4}">
                <adec:decorative xmlns:adec="http://schemas.microsoft.com/office/drawing/2017/decorative" val="1"/>
              </a:ext>
            </a:extLst>
          </p:cNvPr>
          <p:cNvSpPr/>
          <p:nvPr/>
        </p:nvSpPr>
        <p:spPr bwMode="auto">
          <a:xfrm>
            <a:off x="8435560" y="3213644"/>
            <a:ext cx="1851635" cy="355614"/>
          </a:xfrm>
          <a:prstGeom prst="roundRect">
            <a:avLst>
              <a:gd name="adj" fmla="val 50000"/>
            </a:avLst>
          </a:prstGeom>
          <a:ln w="12700">
            <a:solidFill>
              <a:schemeClr val="tx1">
                <a:alpha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A"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4" name="Graphic 53" descr="Shield icon for Chat app subnet">
            <a:extLst>
              <a:ext uri="{FF2B5EF4-FFF2-40B4-BE49-F238E27FC236}">
                <a16:creationId xmlns:a16="http://schemas.microsoft.com/office/drawing/2014/main" id="{F80C281E-78C3-D2C4-F0CF-4A7C72DE58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50726" y="3286297"/>
            <a:ext cx="210308" cy="210308"/>
          </a:xfrm>
          <a:prstGeom prst="rect">
            <a:avLst/>
          </a:prstGeom>
        </p:spPr>
      </p:pic>
      <p:sp>
        <p:nvSpPr>
          <p:cNvPr id="55" name="TextBox 54">
            <a:extLst>
              <a:ext uri="{FF2B5EF4-FFF2-40B4-BE49-F238E27FC236}">
                <a16:creationId xmlns:a16="http://schemas.microsoft.com/office/drawing/2014/main" id="{8FE70F82-B09A-19F1-6DD4-D8F48BF2759F}"/>
              </a:ext>
              <a:ext uri="{C183D7F6-B498-43B3-948B-1728B52AA6E4}">
                <adec:decorative xmlns:adec="http://schemas.microsoft.com/office/drawing/2017/decorative" val="1"/>
              </a:ext>
            </a:extLst>
          </p:cNvPr>
          <p:cNvSpPr txBox="1"/>
          <p:nvPr/>
        </p:nvSpPr>
        <p:spPr>
          <a:xfrm>
            <a:off x="8761034" y="3272270"/>
            <a:ext cx="1427565"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Chat app subnet</a:t>
            </a:r>
          </a:p>
        </p:txBody>
      </p:sp>
      <p:sp useBgFill="1">
        <p:nvSpPr>
          <p:cNvPr id="34" name="Rounded Rectangle 33">
            <a:extLst>
              <a:ext uri="{FF2B5EF4-FFF2-40B4-BE49-F238E27FC236}">
                <a16:creationId xmlns:a16="http://schemas.microsoft.com/office/drawing/2014/main" id="{BB673466-DE83-2017-5EAE-49DCA0190CC0}"/>
              </a:ext>
              <a:ext uri="{C183D7F6-B498-43B3-948B-1728B52AA6E4}">
                <adec:decorative xmlns:adec="http://schemas.microsoft.com/office/drawing/2017/decorative" val="1"/>
              </a:ext>
            </a:extLst>
          </p:cNvPr>
          <p:cNvSpPr/>
          <p:nvPr/>
        </p:nvSpPr>
        <p:spPr bwMode="auto">
          <a:xfrm>
            <a:off x="7739986" y="3750137"/>
            <a:ext cx="3242782" cy="1247698"/>
          </a:xfrm>
          <a:prstGeom prst="roundRect">
            <a:avLst>
              <a:gd name="adj" fmla="val 9571"/>
            </a:avLst>
          </a:prstGeom>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49" name="Picture 2" descr="Azure AI Serach logo">
            <a:extLst>
              <a:ext uri="{FF2B5EF4-FFF2-40B4-BE49-F238E27FC236}">
                <a16:creationId xmlns:a16="http://schemas.microsoft.com/office/drawing/2014/main" id="{EB0A23C9-3F5F-E50F-971B-4D6CD5ADAD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2904" y="4063678"/>
            <a:ext cx="944256" cy="49573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B925AB02-CDD9-5ECF-3A12-49C3373877A1}"/>
              </a:ext>
              <a:ext uri="{C183D7F6-B498-43B3-948B-1728B52AA6E4}">
                <adec:decorative xmlns:adec="http://schemas.microsoft.com/office/drawing/2017/decorative" val="1"/>
              </a:ext>
            </a:extLst>
          </p:cNvPr>
          <p:cNvSpPr txBox="1"/>
          <p:nvPr/>
        </p:nvSpPr>
        <p:spPr>
          <a:xfrm>
            <a:off x="8640876" y="4098284"/>
            <a:ext cx="825623" cy="408623"/>
          </a:xfrm>
          <a:prstGeom prst="round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AI Search </a:t>
            </a:r>
          </a:p>
        </p:txBody>
      </p:sp>
      <p:pic>
        <p:nvPicPr>
          <p:cNvPr id="50" name="Picture 4" descr="Azure OpenAI">
            <a:extLst>
              <a:ext uri="{FF2B5EF4-FFF2-40B4-BE49-F238E27FC236}">
                <a16:creationId xmlns:a16="http://schemas.microsoft.com/office/drawing/2014/main" id="{FD41D341-3CE6-AFED-CDF9-102E47D7CFB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0446" t="20246" r="41206" b="44613"/>
          <a:stretch/>
        </p:blipFill>
        <p:spPr bwMode="auto">
          <a:xfrm>
            <a:off x="9527976" y="4119798"/>
            <a:ext cx="383495" cy="383495"/>
          </a:xfrm>
          <a:prstGeom prst="roundRect">
            <a:avLst>
              <a:gd name="adj" fmla="val 16667"/>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47DB85EE-3566-E9A8-0726-71CCC5DFD0FB}"/>
              </a:ext>
              <a:ext uri="{C183D7F6-B498-43B3-948B-1728B52AA6E4}">
                <adec:decorative xmlns:adec="http://schemas.microsoft.com/office/drawing/2017/decorative" val="1"/>
              </a:ext>
            </a:extLst>
          </p:cNvPr>
          <p:cNvSpPr txBox="1"/>
          <p:nvPr/>
        </p:nvSpPr>
        <p:spPr>
          <a:xfrm>
            <a:off x="9966242" y="4098284"/>
            <a:ext cx="825623" cy="408623"/>
          </a:xfrm>
          <a:prstGeom prst="round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OpenAI</a:t>
            </a:r>
          </a:p>
        </p:txBody>
      </p:sp>
      <p:sp useBgFill="1">
        <p:nvSpPr>
          <p:cNvPr id="62" name="Rounded Rectangle 61">
            <a:extLst>
              <a:ext uri="{FF2B5EF4-FFF2-40B4-BE49-F238E27FC236}">
                <a16:creationId xmlns:a16="http://schemas.microsoft.com/office/drawing/2014/main" id="{17D84A27-6352-F413-822C-70C7682053AB}"/>
              </a:ext>
              <a:ext uri="{C183D7F6-B498-43B3-948B-1728B52AA6E4}">
                <adec:decorative xmlns:adec="http://schemas.microsoft.com/office/drawing/2017/decorative" val="1"/>
              </a:ext>
            </a:extLst>
          </p:cNvPr>
          <p:cNvSpPr/>
          <p:nvPr/>
        </p:nvSpPr>
        <p:spPr bwMode="auto">
          <a:xfrm>
            <a:off x="8457331" y="4797728"/>
            <a:ext cx="1808093" cy="355614"/>
          </a:xfrm>
          <a:prstGeom prst="roundRect">
            <a:avLst>
              <a:gd name="adj" fmla="val 50000"/>
            </a:avLst>
          </a:prstGeom>
          <a:ln w="12700">
            <a:solidFill>
              <a:schemeClr val="tx1">
                <a:alpha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A"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63" name="Graphic 62" descr="Shield icon for Backend subnet">
            <a:extLst>
              <a:ext uri="{FF2B5EF4-FFF2-40B4-BE49-F238E27FC236}">
                <a16:creationId xmlns:a16="http://schemas.microsoft.com/office/drawing/2014/main" id="{0AC74900-2D9B-11C2-2717-7C39888A68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72497" y="4870381"/>
            <a:ext cx="210308" cy="210308"/>
          </a:xfrm>
          <a:prstGeom prst="rect">
            <a:avLst/>
          </a:prstGeom>
        </p:spPr>
      </p:pic>
      <p:sp>
        <p:nvSpPr>
          <p:cNvPr id="1024" name="TextBox 1023">
            <a:extLst>
              <a:ext uri="{FF2B5EF4-FFF2-40B4-BE49-F238E27FC236}">
                <a16:creationId xmlns:a16="http://schemas.microsoft.com/office/drawing/2014/main" id="{2D2556A0-BFB5-06CB-7C61-4010B02BC702}"/>
              </a:ext>
              <a:ext uri="{C183D7F6-B498-43B3-948B-1728B52AA6E4}">
                <adec:decorative xmlns:adec="http://schemas.microsoft.com/office/drawing/2017/decorative" val="1"/>
              </a:ext>
            </a:extLst>
          </p:cNvPr>
          <p:cNvSpPr txBox="1"/>
          <p:nvPr/>
        </p:nvSpPr>
        <p:spPr>
          <a:xfrm>
            <a:off x="8782806" y="4856354"/>
            <a:ext cx="1351990"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Backend subnet</a:t>
            </a:r>
          </a:p>
        </p:txBody>
      </p:sp>
      <p:sp>
        <p:nvSpPr>
          <p:cNvPr id="56" name="Rounded Rectangle 34">
            <a:extLst>
              <a:ext uri="{FF2B5EF4-FFF2-40B4-BE49-F238E27FC236}">
                <a16:creationId xmlns:a16="http://schemas.microsoft.com/office/drawing/2014/main" id="{8ED09648-F223-06C7-749C-01CFA25D32C6}"/>
              </a:ext>
              <a:ext uri="{C183D7F6-B498-43B3-948B-1728B52AA6E4}">
                <adec:decorative xmlns:adec="http://schemas.microsoft.com/office/drawing/2017/decorative" val="1"/>
              </a:ext>
            </a:extLst>
          </p:cNvPr>
          <p:cNvSpPr/>
          <p:nvPr/>
        </p:nvSpPr>
        <p:spPr bwMode="auto">
          <a:xfrm>
            <a:off x="8440124" y="5301542"/>
            <a:ext cx="1847068" cy="324757"/>
          </a:xfrm>
          <a:prstGeom prst="roundRect">
            <a:avLst>
              <a:gd name="adj" fmla="val 50000"/>
            </a:avLst>
          </a:prstGeom>
          <a:solidFill>
            <a:srgbClr val="E6E9E8"/>
          </a:solidFill>
          <a:ln w="12700">
            <a:solidFill>
              <a:schemeClr val="tx1">
                <a:alpha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A"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7" name="Picture 6" descr="Virtual Network Pricing | Microsoft Azure">
            <a:extLst>
              <a:ext uri="{FF2B5EF4-FFF2-40B4-BE49-F238E27FC236}">
                <a16:creationId xmlns:a16="http://schemas.microsoft.com/office/drawing/2014/main" id="{FB0A673B-26F3-1598-FA2A-FA228C9FAF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2051" y="5382119"/>
            <a:ext cx="311624" cy="16360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BCA18838-6FFF-871E-F129-5B0F01443CD3}"/>
              </a:ext>
              <a:ext uri="{C183D7F6-B498-43B3-948B-1728B52AA6E4}">
                <adec:decorative xmlns:adec="http://schemas.microsoft.com/office/drawing/2017/decorative" val="1"/>
              </a:ext>
            </a:extLst>
          </p:cNvPr>
          <p:cNvSpPr txBox="1"/>
          <p:nvPr/>
        </p:nvSpPr>
        <p:spPr>
          <a:xfrm>
            <a:off x="8829720" y="5344739"/>
            <a:ext cx="1396511"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Virtual Network</a:t>
            </a:r>
          </a:p>
        </p:txBody>
      </p:sp>
      <p:sp>
        <p:nvSpPr>
          <p:cNvPr id="15" name="TextBox 14">
            <a:extLst>
              <a:ext uri="{FF2B5EF4-FFF2-40B4-BE49-F238E27FC236}">
                <a16:creationId xmlns:a16="http://schemas.microsoft.com/office/drawing/2014/main" id="{98AED347-BB56-D1CC-096B-AE5D73E175A5}"/>
              </a:ext>
            </a:extLst>
          </p:cNvPr>
          <p:cNvSpPr txBox="1"/>
          <p:nvPr/>
        </p:nvSpPr>
        <p:spPr>
          <a:xfrm>
            <a:off x="2607828" y="5959854"/>
            <a:ext cx="6976343" cy="477607"/>
          </a:xfrm>
          <a:prstGeom prst="roundRect">
            <a:avLst>
              <a:gd name="adj" fmla="val 35511"/>
            </a:avLst>
          </a:prstGeom>
          <a:gradFill flip="none" rotWithShape="1">
            <a:gsLst>
              <a:gs pos="80000">
                <a:srgbClr val="0A6BBA"/>
              </a:gs>
              <a:gs pos="0">
                <a:srgbClr val="7656AD"/>
              </a:gs>
            </a:gsLst>
            <a:path path="circle">
              <a:fillToRect l="100000" t="100000"/>
            </a:path>
            <a:tileRect r="-100000" b="-100000"/>
          </a:gradFill>
        </p:spPr>
        <p:txBody>
          <a:bodyPr wrap="none" lIns="137160" tIns="18288" rIns="137160" bIns="54864" rtlCol="0" anchor="ctr" anchorCtr="0">
            <a:spAutoFit/>
          </a:bodyPr>
          <a:lstStyle>
            <a:defPPr>
              <a:defRPr lang="en-US"/>
            </a:defPPr>
            <a:lvl1pPr algn="ctr" defTabSz="914437" fontAlgn="base">
              <a:spcBef>
                <a:spcPct val="0"/>
              </a:spcBef>
              <a:spcAft>
                <a:spcPct val="0"/>
              </a:spcAft>
              <a:tabLst>
                <a:tab pos="1487158" algn="l"/>
              </a:tabLst>
              <a:defRPr sz="1800" b="1">
                <a:ln w="3175">
                  <a:noFill/>
                </a:ln>
                <a:gradFill>
                  <a:gsLst>
                    <a:gs pos="92661">
                      <a:srgbClr val="FFFFFF"/>
                    </a:gs>
                    <a:gs pos="78000">
                      <a:srgbClr val="FFFFFF"/>
                    </a:gs>
                  </a:gsLst>
                  <a:path path="circle">
                    <a:fillToRect l="100000" b="100000"/>
                  </a:path>
                </a:gradFill>
                <a:latin typeface="Segoe UI Semibold" panose="020B0502040204020203" pitchFamily="34" charset="0"/>
                <a:cs typeface="Segoe UI" pitchFamily="34" charset="0"/>
              </a:defRPr>
            </a:lvl1pPr>
            <a:lvl2pPr marL="358814" defTabSz="717626">
              <a:defRPr sz="1413"/>
            </a:lvl2pPr>
            <a:lvl3pPr marL="717626" defTabSz="717626">
              <a:defRPr sz="1413"/>
            </a:lvl3pPr>
            <a:lvl4pPr marL="1076440" defTabSz="717626">
              <a:defRPr sz="1413"/>
            </a:lvl4pPr>
            <a:lvl5pPr marL="1435252" defTabSz="717626">
              <a:defRPr sz="1413"/>
            </a:lvl5pPr>
            <a:lvl6pPr marL="1794066" defTabSz="717626">
              <a:defRPr sz="1413"/>
            </a:lvl6pPr>
            <a:lvl7pPr marL="2152877" defTabSz="717626">
              <a:defRPr sz="1413"/>
            </a:lvl7pPr>
            <a:lvl8pPr marL="2511691" defTabSz="717626">
              <a:defRPr sz="1413"/>
            </a:lvl8pPr>
            <a:lvl9pPr marL="2870503" defTabSz="717626">
              <a:defRPr sz="1413"/>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Deploy a RAG chat inside a VNet: aka.ms/ragchat/private</a:t>
            </a:r>
          </a:p>
        </p:txBody>
      </p:sp>
      <p:sp>
        <p:nvSpPr>
          <p:cNvPr id="37" name="Graphic 10" descr="Server Icon">
            <a:extLst>
              <a:ext uri="{FF2B5EF4-FFF2-40B4-BE49-F238E27FC236}">
                <a16:creationId xmlns:a16="http://schemas.microsoft.com/office/drawing/2014/main" id="{4D6D961B-57EF-54AD-7B5A-FE916D088B10}"/>
              </a:ext>
            </a:extLst>
          </p:cNvPr>
          <p:cNvSpPr/>
          <p:nvPr/>
        </p:nvSpPr>
        <p:spPr>
          <a:xfrm>
            <a:off x="1723144" y="3105003"/>
            <a:ext cx="246733" cy="411221"/>
          </a:xfrm>
          <a:custGeom>
            <a:avLst/>
            <a:gdLst>
              <a:gd name="connsiteX0" fmla="*/ 61683 w 246733"/>
              <a:gd name="connsiteY0" fmla="*/ 0 h 411221"/>
              <a:gd name="connsiteX1" fmla="*/ 0 w 246733"/>
              <a:gd name="connsiteY1" fmla="*/ 61683 h 411221"/>
              <a:gd name="connsiteX2" fmla="*/ 0 w 246733"/>
              <a:gd name="connsiteY2" fmla="*/ 349538 h 411221"/>
              <a:gd name="connsiteX3" fmla="*/ 61683 w 246733"/>
              <a:gd name="connsiteY3" fmla="*/ 411222 h 411221"/>
              <a:gd name="connsiteX4" fmla="*/ 185050 w 246733"/>
              <a:gd name="connsiteY4" fmla="*/ 411222 h 411221"/>
              <a:gd name="connsiteX5" fmla="*/ 246733 w 246733"/>
              <a:gd name="connsiteY5" fmla="*/ 349538 h 411221"/>
              <a:gd name="connsiteX6" fmla="*/ 246733 w 246733"/>
              <a:gd name="connsiteY6" fmla="*/ 61683 h 411221"/>
              <a:gd name="connsiteX7" fmla="*/ 185050 w 246733"/>
              <a:gd name="connsiteY7" fmla="*/ 0 h 411221"/>
              <a:gd name="connsiteX8" fmla="*/ 61683 w 246733"/>
              <a:gd name="connsiteY8" fmla="*/ 0 h 411221"/>
              <a:gd name="connsiteX9" fmla="*/ 51403 w 246733"/>
              <a:gd name="connsiteY9" fmla="*/ 97665 h 411221"/>
              <a:gd name="connsiteX10" fmla="*/ 66824 w 246733"/>
              <a:gd name="connsiteY10" fmla="*/ 82244 h 411221"/>
              <a:gd name="connsiteX11" fmla="*/ 179909 w 246733"/>
              <a:gd name="connsiteY11" fmla="*/ 82244 h 411221"/>
              <a:gd name="connsiteX12" fmla="*/ 195330 w 246733"/>
              <a:gd name="connsiteY12" fmla="*/ 97665 h 411221"/>
              <a:gd name="connsiteX13" fmla="*/ 179909 w 246733"/>
              <a:gd name="connsiteY13" fmla="*/ 113086 h 411221"/>
              <a:gd name="connsiteX14" fmla="*/ 66824 w 246733"/>
              <a:gd name="connsiteY14" fmla="*/ 113086 h 411221"/>
              <a:gd name="connsiteX15" fmla="*/ 51403 w 246733"/>
              <a:gd name="connsiteY15" fmla="*/ 97665 h 411221"/>
              <a:gd name="connsiteX16" fmla="*/ 51403 w 246733"/>
              <a:gd name="connsiteY16" fmla="*/ 323837 h 411221"/>
              <a:gd name="connsiteX17" fmla="*/ 66824 w 246733"/>
              <a:gd name="connsiteY17" fmla="*/ 308416 h 411221"/>
              <a:gd name="connsiteX18" fmla="*/ 179909 w 246733"/>
              <a:gd name="connsiteY18" fmla="*/ 308416 h 411221"/>
              <a:gd name="connsiteX19" fmla="*/ 195330 w 246733"/>
              <a:gd name="connsiteY19" fmla="*/ 323837 h 411221"/>
              <a:gd name="connsiteX20" fmla="*/ 179909 w 246733"/>
              <a:gd name="connsiteY20" fmla="*/ 339258 h 411221"/>
              <a:gd name="connsiteX21" fmla="*/ 66824 w 246733"/>
              <a:gd name="connsiteY21" fmla="*/ 339258 h 411221"/>
              <a:gd name="connsiteX22" fmla="*/ 51403 w 246733"/>
              <a:gd name="connsiteY22" fmla="*/ 323837 h 411221"/>
              <a:gd name="connsiteX23" fmla="*/ 51403 w 246733"/>
              <a:gd name="connsiteY23" fmla="*/ 262154 h 411221"/>
              <a:gd name="connsiteX24" fmla="*/ 66824 w 246733"/>
              <a:gd name="connsiteY24" fmla="*/ 246733 h 411221"/>
              <a:gd name="connsiteX25" fmla="*/ 179909 w 246733"/>
              <a:gd name="connsiteY25" fmla="*/ 246733 h 411221"/>
              <a:gd name="connsiteX26" fmla="*/ 195330 w 246733"/>
              <a:gd name="connsiteY26" fmla="*/ 262154 h 411221"/>
              <a:gd name="connsiteX27" fmla="*/ 179909 w 246733"/>
              <a:gd name="connsiteY27" fmla="*/ 277575 h 411221"/>
              <a:gd name="connsiteX28" fmla="*/ 66824 w 246733"/>
              <a:gd name="connsiteY28" fmla="*/ 277575 h 411221"/>
              <a:gd name="connsiteX29" fmla="*/ 51403 w 246733"/>
              <a:gd name="connsiteY29" fmla="*/ 262154 h 4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733" h="411221">
                <a:moveTo>
                  <a:pt x="61683" y="0"/>
                </a:moveTo>
                <a:cubicBezTo>
                  <a:pt x="27617" y="0"/>
                  <a:pt x="0" y="27617"/>
                  <a:pt x="0" y="61683"/>
                </a:cubicBezTo>
                <a:lnTo>
                  <a:pt x="0" y="349538"/>
                </a:lnTo>
                <a:cubicBezTo>
                  <a:pt x="0" y="383606"/>
                  <a:pt x="27617" y="411222"/>
                  <a:pt x="61683" y="411222"/>
                </a:cubicBezTo>
                <a:lnTo>
                  <a:pt x="185050" y="411222"/>
                </a:lnTo>
                <a:cubicBezTo>
                  <a:pt x="219117" y="411222"/>
                  <a:pt x="246733" y="383606"/>
                  <a:pt x="246733" y="349538"/>
                </a:cubicBezTo>
                <a:lnTo>
                  <a:pt x="246733" y="61683"/>
                </a:lnTo>
                <a:cubicBezTo>
                  <a:pt x="246733" y="27617"/>
                  <a:pt x="219117" y="0"/>
                  <a:pt x="185050" y="0"/>
                </a:cubicBezTo>
                <a:lnTo>
                  <a:pt x="61683" y="0"/>
                </a:lnTo>
                <a:close/>
                <a:moveTo>
                  <a:pt x="51403" y="97665"/>
                </a:moveTo>
                <a:cubicBezTo>
                  <a:pt x="51403" y="89149"/>
                  <a:pt x="58307" y="82244"/>
                  <a:pt x="66824" y="82244"/>
                </a:cubicBezTo>
                <a:lnTo>
                  <a:pt x="179909" y="82244"/>
                </a:lnTo>
                <a:cubicBezTo>
                  <a:pt x="188426" y="82244"/>
                  <a:pt x="195330" y="89149"/>
                  <a:pt x="195330" y="97665"/>
                </a:cubicBezTo>
                <a:cubicBezTo>
                  <a:pt x="195330" y="106182"/>
                  <a:pt x="188426" y="113086"/>
                  <a:pt x="179909" y="113086"/>
                </a:cubicBezTo>
                <a:lnTo>
                  <a:pt x="66824" y="113086"/>
                </a:lnTo>
                <a:cubicBezTo>
                  <a:pt x="58307" y="113086"/>
                  <a:pt x="51403" y="106182"/>
                  <a:pt x="51403" y="97665"/>
                </a:cubicBezTo>
                <a:close/>
                <a:moveTo>
                  <a:pt x="51403" y="323837"/>
                </a:moveTo>
                <a:cubicBezTo>
                  <a:pt x="51403" y="315321"/>
                  <a:pt x="58307" y="308416"/>
                  <a:pt x="66824" y="308416"/>
                </a:cubicBezTo>
                <a:lnTo>
                  <a:pt x="179909" y="308416"/>
                </a:lnTo>
                <a:cubicBezTo>
                  <a:pt x="188426" y="308416"/>
                  <a:pt x="195330" y="315321"/>
                  <a:pt x="195330" y="323837"/>
                </a:cubicBezTo>
                <a:cubicBezTo>
                  <a:pt x="195330" y="332353"/>
                  <a:pt x="188426" y="339258"/>
                  <a:pt x="179909" y="339258"/>
                </a:cubicBezTo>
                <a:lnTo>
                  <a:pt x="66824" y="339258"/>
                </a:lnTo>
                <a:cubicBezTo>
                  <a:pt x="58307" y="339258"/>
                  <a:pt x="51403" y="332353"/>
                  <a:pt x="51403" y="323837"/>
                </a:cubicBezTo>
                <a:close/>
                <a:moveTo>
                  <a:pt x="51403" y="262154"/>
                </a:moveTo>
                <a:cubicBezTo>
                  <a:pt x="51403" y="253637"/>
                  <a:pt x="58307" y="246733"/>
                  <a:pt x="66824" y="246733"/>
                </a:cubicBezTo>
                <a:lnTo>
                  <a:pt x="179909" y="246733"/>
                </a:lnTo>
                <a:cubicBezTo>
                  <a:pt x="188426" y="246733"/>
                  <a:pt x="195330" y="253637"/>
                  <a:pt x="195330" y="262154"/>
                </a:cubicBezTo>
                <a:cubicBezTo>
                  <a:pt x="195330" y="270670"/>
                  <a:pt x="188426" y="277575"/>
                  <a:pt x="179909" y="277575"/>
                </a:cubicBezTo>
                <a:lnTo>
                  <a:pt x="66824" y="277575"/>
                </a:lnTo>
                <a:cubicBezTo>
                  <a:pt x="58307" y="277575"/>
                  <a:pt x="51403" y="270670"/>
                  <a:pt x="51403" y="262154"/>
                </a:cubicBezTo>
                <a:close/>
              </a:path>
            </a:pathLst>
          </a:cu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26" name="Straight Connector 25" descr="A bidirectional arrow betweel App server, orchestrator and Azure AI Search">
            <a:extLst>
              <a:ext uri="{FF2B5EF4-FFF2-40B4-BE49-F238E27FC236}">
                <a16:creationId xmlns:a16="http://schemas.microsoft.com/office/drawing/2014/main" id="{940A3CE3-C6DF-A641-EEF9-384F0072F69E}"/>
              </a:ext>
            </a:extLst>
          </p:cNvPr>
          <p:cNvCxnSpPr>
            <a:cxnSpLocks/>
          </p:cNvCxnSpPr>
          <p:nvPr/>
        </p:nvCxnSpPr>
        <p:spPr>
          <a:xfrm flipH="1">
            <a:off x="2618871" y="3058243"/>
            <a:ext cx="1542896" cy="0"/>
          </a:xfrm>
          <a:prstGeom prst="line">
            <a:avLst/>
          </a:prstGeom>
          <a:ln w="19050">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1026" name="Picture 2" descr="Azure AI Serach logo">
            <a:extLst>
              <a:ext uri="{FF2B5EF4-FFF2-40B4-BE49-F238E27FC236}">
                <a16:creationId xmlns:a16="http://schemas.microsoft.com/office/drawing/2014/main" id="{BF7107CA-E60F-AF6D-5209-97EF5CCD59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1021" y="2789988"/>
            <a:ext cx="944256" cy="49573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Connector 26" descr="A bidirectional arrow betweel App server, orchestrator and Azure OpenAI">
            <a:extLst>
              <a:ext uri="{FF2B5EF4-FFF2-40B4-BE49-F238E27FC236}">
                <a16:creationId xmlns:a16="http://schemas.microsoft.com/office/drawing/2014/main" id="{FFE42B95-1AE4-9D53-3885-7654273AEFD5}"/>
              </a:ext>
            </a:extLst>
          </p:cNvPr>
          <p:cNvCxnSpPr>
            <a:cxnSpLocks/>
          </p:cNvCxnSpPr>
          <p:nvPr/>
        </p:nvCxnSpPr>
        <p:spPr>
          <a:xfrm flipH="1">
            <a:off x="2618871" y="3912447"/>
            <a:ext cx="1542896" cy="0"/>
          </a:xfrm>
          <a:prstGeom prst="line">
            <a:avLst/>
          </a:prstGeom>
          <a:ln w="19050">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1028" name="Picture 4" descr="Azure OpenAI">
            <a:extLst>
              <a:ext uri="{FF2B5EF4-FFF2-40B4-BE49-F238E27FC236}">
                <a16:creationId xmlns:a16="http://schemas.microsoft.com/office/drawing/2014/main" id="{008CF01B-6E89-BEAC-597D-4DBDCB29AF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0446" t="20246" r="41206" b="44613"/>
          <a:stretch/>
        </p:blipFill>
        <p:spPr bwMode="auto">
          <a:xfrm>
            <a:off x="4341238" y="3736102"/>
            <a:ext cx="383495" cy="383495"/>
          </a:xfrm>
          <a:prstGeom prst="roundRect">
            <a:avLst>
              <a:gd name="adj" fmla="val 16667"/>
            </a:avLst>
          </a:prstGeom>
          <a:noFill/>
          <a:extLst>
            <a:ext uri="{909E8E84-426E-40DD-AFC4-6F175D3DCCD1}">
              <a14:hiddenFill xmlns:a14="http://schemas.microsoft.com/office/drawing/2010/main">
                <a:solidFill>
                  <a:srgbClr val="FFFFFF"/>
                </a:solidFill>
              </a14:hiddenFill>
            </a:ext>
          </a:extLst>
        </p:spPr>
      </p:pic>
      <p:sp>
        <p:nvSpPr>
          <p:cNvPr id="45" name="Graphic 10" descr="Server Icon">
            <a:extLst>
              <a:ext uri="{FF2B5EF4-FFF2-40B4-BE49-F238E27FC236}">
                <a16:creationId xmlns:a16="http://schemas.microsoft.com/office/drawing/2014/main" id="{BE7A20D1-2028-79DB-CB5E-AD0EB8501D06}"/>
              </a:ext>
            </a:extLst>
          </p:cNvPr>
          <p:cNvSpPr/>
          <p:nvPr/>
        </p:nvSpPr>
        <p:spPr>
          <a:xfrm>
            <a:off x="8568729" y="2701145"/>
            <a:ext cx="246733" cy="411221"/>
          </a:xfrm>
          <a:custGeom>
            <a:avLst/>
            <a:gdLst>
              <a:gd name="connsiteX0" fmla="*/ 61683 w 246733"/>
              <a:gd name="connsiteY0" fmla="*/ 0 h 411221"/>
              <a:gd name="connsiteX1" fmla="*/ 0 w 246733"/>
              <a:gd name="connsiteY1" fmla="*/ 61683 h 411221"/>
              <a:gd name="connsiteX2" fmla="*/ 0 w 246733"/>
              <a:gd name="connsiteY2" fmla="*/ 349538 h 411221"/>
              <a:gd name="connsiteX3" fmla="*/ 61683 w 246733"/>
              <a:gd name="connsiteY3" fmla="*/ 411222 h 411221"/>
              <a:gd name="connsiteX4" fmla="*/ 185050 w 246733"/>
              <a:gd name="connsiteY4" fmla="*/ 411222 h 411221"/>
              <a:gd name="connsiteX5" fmla="*/ 246733 w 246733"/>
              <a:gd name="connsiteY5" fmla="*/ 349538 h 411221"/>
              <a:gd name="connsiteX6" fmla="*/ 246733 w 246733"/>
              <a:gd name="connsiteY6" fmla="*/ 61683 h 411221"/>
              <a:gd name="connsiteX7" fmla="*/ 185050 w 246733"/>
              <a:gd name="connsiteY7" fmla="*/ 0 h 411221"/>
              <a:gd name="connsiteX8" fmla="*/ 61683 w 246733"/>
              <a:gd name="connsiteY8" fmla="*/ 0 h 411221"/>
              <a:gd name="connsiteX9" fmla="*/ 51403 w 246733"/>
              <a:gd name="connsiteY9" fmla="*/ 97665 h 411221"/>
              <a:gd name="connsiteX10" fmla="*/ 66824 w 246733"/>
              <a:gd name="connsiteY10" fmla="*/ 82244 h 411221"/>
              <a:gd name="connsiteX11" fmla="*/ 179909 w 246733"/>
              <a:gd name="connsiteY11" fmla="*/ 82244 h 411221"/>
              <a:gd name="connsiteX12" fmla="*/ 195330 w 246733"/>
              <a:gd name="connsiteY12" fmla="*/ 97665 h 411221"/>
              <a:gd name="connsiteX13" fmla="*/ 179909 w 246733"/>
              <a:gd name="connsiteY13" fmla="*/ 113086 h 411221"/>
              <a:gd name="connsiteX14" fmla="*/ 66824 w 246733"/>
              <a:gd name="connsiteY14" fmla="*/ 113086 h 411221"/>
              <a:gd name="connsiteX15" fmla="*/ 51403 w 246733"/>
              <a:gd name="connsiteY15" fmla="*/ 97665 h 411221"/>
              <a:gd name="connsiteX16" fmla="*/ 51403 w 246733"/>
              <a:gd name="connsiteY16" fmla="*/ 323837 h 411221"/>
              <a:gd name="connsiteX17" fmla="*/ 66824 w 246733"/>
              <a:gd name="connsiteY17" fmla="*/ 308416 h 411221"/>
              <a:gd name="connsiteX18" fmla="*/ 179909 w 246733"/>
              <a:gd name="connsiteY18" fmla="*/ 308416 h 411221"/>
              <a:gd name="connsiteX19" fmla="*/ 195330 w 246733"/>
              <a:gd name="connsiteY19" fmla="*/ 323837 h 411221"/>
              <a:gd name="connsiteX20" fmla="*/ 179909 w 246733"/>
              <a:gd name="connsiteY20" fmla="*/ 339258 h 411221"/>
              <a:gd name="connsiteX21" fmla="*/ 66824 w 246733"/>
              <a:gd name="connsiteY21" fmla="*/ 339258 h 411221"/>
              <a:gd name="connsiteX22" fmla="*/ 51403 w 246733"/>
              <a:gd name="connsiteY22" fmla="*/ 323837 h 411221"/>
              <a:gd name="connsiteX23" fmla="*/ 51403 w 246733"/>
              <a:gd name="connsiteY23" fmla="*/ 262154 h 411221"/>
              <a:gd name="connsiteX24" fmla="*/ 66824 w 246733"/>
              <a:gd name="connsiteY24" fmla="*/ 246733 h 411221"/>
              <a:gd name="connsiteX25" fmla="*/ 179909 w 246733"/>
              <a:gd name="connsiteY25" fmla="*/ 246733 h 411221"/>
              <a:gd name="connsiteX26" fmla="*/ 195330 w 246733"/>
              <a:gd name="connsiteY26" fmla="*/ 262154 h 411221"/>
              <a:gd name="connsiteX27" fmla="*/ 179909 w 246733"/>
              <a:gd name="connsiteY27" fmla="*/ 277575 h 411221"/>
              <a:gd name="connsiteX28" fmla="*/ 66824 w 246733"/>
              <a:gd name="connsiteY28" fmla="*/ 277575 h 411221"/>
              <a:gd name="connsiteX29" fmla="*/ 51403 w 246733"/>
              <a:gd name="connsiteY29" fmla="*/ 262154 h 4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733" h="411221">
                <a:moveTo>
                  <a:pt x="61683" y="0"/>
                </a:moveTo>
                <a:cubicBezTo>
                  <a:pt x="27617" y="0"/>
                  <a:pt x="0" y="27617"/>
                  <a:pt x="0" y="61683"/>
                </a:cubicBezTo>
                <a:lnTo>
                  <a:pt x="0" y="349538"/>
                </a:lnTo>
                <a:cubicBezTo>
                  <a:pt x="0" y="383606"/>
                  <a:pt x="27617" y="411222"/>
                  <a:pt x="61683" y="411222"/>
                </a:cubicBezTo>
                <a:lnTo>
                  <a:pt x="185050" y="411222"/>
                </a:lnTo>
                <a:cubicBezTo>
                  <a:pt x="219117" y="411222"/>
                  <a:pt x="246733" y="383606"/>
                  <a:pt x="246733" y="349538"/>
                </a:cubicBezTo>
                <a:lnTo>
                  <a:pt x="246733" y="61683"/>
                </a:lnTo>
                <a:cubicBezTo>
                  <a:pt x="246733" y="27617"/>
                  <a:pt x="219117" y="0"/>
                  <a:pt x="185050" y="0"/>
                </a:cubicBezTo>
                <a:lnTo>
                  <a:pt x="61683" y="0"/>
                </a:lnTo>
                <a:close/>
                <a:moveTo>
                  <a:pt x="51403" y="97665"/>
                </a:moveTo>
                <a:cubicBezTo>
                  <a:pt x="51403" y="89149"/>
                  <a:pt x="58307" y="82244"/>
                  <a:pt x="66824" y="82244"/>
                </a:cubicBezTo>
                <a:lnTo>
                  <a:pt x="179909" y="82244"/>
                </a:lnTo>
                <a:cubicBezTo>
                  <a:pt x="188426" y="82244"/>
                  <a:pt x="195330" y="89149"/>
                  <a:pt x="195330" y="97665"/>
                </a:cubicBezTo>
                <a:cubicBezTo>
                  <a:pt x="195330" y="106182"/>
                  <a:pt x="188426" y="113086"/>
                  <a:pt x="179909" y="113086"/>
                </a:cubicBezTo>
                <a:lnTo>
                  <a:pt x="66824" y="113086"/>
                </a:lnTo>
                <a:cubicBezTo>
                  <a:pt x="58307" y="113086"/>
                  <a:pt x="51403" y="106182"/>
                  <a:pt x="51403" y="97665"/>
                </a:cubicBezTo>
                <a:close/>
                <a:moveTo>
                  <a:pt x="51403" y="323837"/>
                </a:moveTo>
                <a:cubicBezTo>
                  <a:pt x="51403" y="315321"/>
                  <a:pt x="58307" y="308416"/>
                  <a:pt x="66824" y="308416"/>
                </a:cubicBezTo>
                <a:lnTo>
                  <a:pt x="179909" y="308416"/>
                </a:lnTo>
                <a:cubicBezTo>
                  <a:pt x="188426" y="308416"/>
                  <a:pt x="195330" y="315321"/>
                  <a:pt x="195330" y="323837"/>
                </a:cubicBezTo>
                <a:cubicBezTo>
                  <a:pt x="195330" y="332353"/>
                  <a:pt x="188426" y="339258"/>
                  <a:pt x="179909" y="339258"/>
                </a:cubicBezTo>
                <a:lnTo>
                  <a:pt x="66824" y="339258"/>
                </a:lnTo>
                <a:cubicBezTo>
                  <a:pt x="58307" y="339258"/>
                  <a:pt x="51403" y="332353"/>
                  <a:pt x="51403" y="323837"/>
                </a:cubicBezTo>
                <a:close/>
                <a:moveTo>
                  <a:pt x="51403" y="262154"/>
                </a:moveTo>
                <a:cubicBezTo>
                  <a:pt x="51403" y="253637"/>
                  <a:pt x="58307" y="246733"/>
                  <a:pt x="66824" y="246733"/>
                </a:cubicBezTo>
                <a:lnTo>
                  <a:pt x="179909" y="246733"/>
                </a:lnTo>
                <a:cubicBezTo>
                  <a:pt x="188426" y="246733"/>
                  <a:pt x="195330" y="253637"/>
                  <a:pt x="195330" y="262154"/>
                </a:cubicBezTo>
                <a:cubicBezTo>
                  <a:pt x="195330" y="270670"/>
                  <a:pt x="188426" y="277575"/>
                  <a:pt x="179909" y="277575"/>
                </a:cubicBezTo>
                <a:lnTo>
                  <a:pt x="66824" y="277575"/>
                </a:lnTo>
                <a:cubicBezTo>
                  <a:pt x="58307" y="277575"/>
                  <a:pt x="51403" y="270670"/>
                  <a:pt x="51403" y="262154"/>
                </a:cubicBezTo>
                <a:close/>
              </a:path>
            </a:pathLst>
          </a:cu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4967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
                                        <p:tgtEl>
                                          <p:spTgt spid="14"/>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200"/>
                                        <p:tgtEl>
                                          <p:spTgt spid="10"/>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
                                        <p:tgtEl>
                                          <p:spTgt spid="8"/>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42" presetClass="path" presetSubtype="0" decel="100000" fill="hold" grpId="1" nodeType="withEffect">
                                  <p:stCondLst>
                                    <p:cond delay="100"/>
                                  </p:stCondLst>
                                  <p:childTnLst>
                                    <p:animMotion origin="layout" path="M -2.29167E-6 1.11111E-6 L -2.29167E-6 0.03542 " pathEditMode="relative" rAng="0" ptsTypes="AA">
                                      <p:cBhvr>
                                        <p:cTn id="21" dur="700" spd="-100000" fill="hold"/>
                                        <p:tgtEl>
                                          <p:spTgt spid="37"/>
                                        </p:tgtEl>
                                        <p:attrNameLst>
                                          <p:attrName>ppt_x</p:attrName>
                                          <p:attrName>ppt_y</p:attrName>
                                        </p:attrNameLst>
                                      </p:cBhvr>
                                      <p:rCtr x="0" y="1759"/>
                                    </p:animMotion>
                                  </p:childTnLst>
                                </p:cTn>
                              </p:par>
                              <p:par>
                                <p:cTn id="22" presetID="10" presetClass="entr" presetSubtype="0" fill="hold" grpId="0" nodeType="withEffect">
                                  <p:stCondLst>
                                    <p:cond delay="1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42" presetClass="path" presetSubtype="0" decel="100000" fill="hold" grpId="1" nodeType="withEffect">
                                  <p:stCondLst>
                                    <p:cond delay="100"/>
                                  </p:stCondLst>
                                  <p:childTnLst>
                                    <p:animMotion origin="layout" path="M -2.29167E-6 -2.22222E-6 L -2.29167E-6 0.03542 " pathEditMode="relative" rAng="0" ptsTypes="AA">
                                      <p:cBhvr>
                                        <p:cTn id="26" dur="700" spd="-100000" fill="hold"/>
                                        <p:tgtEl>
                                          <p:spTgt spid="5"/>
                                        </p:tgtEl>
                                        <p:attrNameLst>
                                          <p:attrName>ppt_x</p:attrName>
                                          <p:attrName>ppt_y</p:attrName>
                                        </p:attrNameLst>
                                      </p:cBhvr>
                                      <p:rCtr x="0" y="1759"/>
                                    </p:animMotion>
                                  </p:childTnLst>
                                </p:cTn>
                              </p:par>
                              <p:par>
                                <p:cTn id="27" presetID="10" presetClass="entr" presetSubtype="0" fill="hold" grpId="0" nodeType="withEffect">
                                  <p:stCondLst>
                                    <p:cond delay="10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42" presetClass="path" presetSubtype="0" decel="100000" fill="hold" grpId="1" nodeType="withEffect">
                                  <p:stCondLst>
                                    <p:cond delay="100"/>
                                  </p:stCondLst>
                                  <p:childTnLst>
                                    <p:animMotion origin="layout" path="M -1.66667E-6 -3.33333E-6 L -1.66667E-6 0.03542 " pathEditMode="relative" rAng="0" ptsTypes="AA">
                                      <p:cBhvr>
                                        <p:cTn id="31" dur="700" spd="-100000" fill="hold"/>
                                        <p:tgtEl>
                                          <p:spTgt spid="29"/>
                                        </p:tgtEl>
                                        <p:attrNameLst>
                                          <p:attrName>ppt_x</p:attrName>
                                          <p:attrName>ppt_y</p:attrName>
                                        </p:attrNameLst>
                                      </p:cBhvr>
                                      <p:rCtr x="0" y="1759"/>
                                    </p:animMotion>
                                  </p:childTnLst>
                                </p:cTn>
                              </p:par>
                              <p:par>
                                <p:cTn id="32" presetID="10" presetClass="entr" presetSubtype="0" fill="hold" grpId="0" nodeType="withEffect">
                                  <p:stCondLst>
                                    <p:cond delay="1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42" presetClass="path" presetSubtype="0" decel="100000" fill="hold" grpId="1" nodeType="withEffect">
                                  <p:stCondLst>
                                    <p:cond delay="100"/>
                                  </p:stCondLst>
                                  <p:childTnLst>
                                    <p:animMotion origin="layout" path="M 3.125E-6 4.81481E-6 L 3.125E-6 0.03541 " pathEditMode="relative" rAng="0" ptsTypes="AA">
                                      <p:cBhvr>
                                        <p:cTn id="36" dur="700" spd="-100000" fill="hold"/>
                                        <p:tgtEl>
                                          <p:spTgt spid="21"/>
                                        </p:tgtEl>
                                        <p:attrNameLst>
                                          <p:attrName>ppt_x</p:attrName>
                                          <p:attrName>ppt_y</p:attrName>
                                        </p:attrNameLst>
                                      </p:cBhvr>
                                      <p:rCtr x="0" y="1759"/>
                                    </p:animMotion>
                                  </p:childTnLst>
                                </p:cTn>
                              </p:par>
                              <p:par>
                                <p:cTn id="37" presetID="10" presetClass="entr" presetSubtype="0" fill="hold" grpId="0" nodeType="withEffect">
                                  <p:stCondLst>
                                    <p:cond delay="1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42" presetClass="path" presetSubtype="0" decel="100000" fill="hold" grpId="1" nodeType="withEffect">
                                  <p:stCondLst>
                                    <p:cond delay="100"/>
                                  </p:stCondLst>
                                  <p:childTnLst>
                                    <p:animMotion origin="layout" path="M 2.91667E-6 3.7037E-7 L 2.91667E-6 0.03542 " pathEditMode="relative" rAng="0" ptsTypes="AA">
                                      <p:cBhvr>
                                        <p:cTn id="41" dur="700" spd="-100000" fill="hold"/>
                                        <p:tgtEl>
                                          <p:spTgt spid="22"/>
                                        </p:tgtEl>
                                        <p:attrNameLst>
                                          <p:attrName>ppt_x</p:attrName>
                                          <p:attrName>ppt_y</p:attrName>
                                        </p:attrNameLst>
                                      </p:cBhvr>
                                      <p:rCtr x="0" y="1759"/>
                                    </p:animMotion>
                                  </p:childTnLst>
                                </p:cTn>
                              </p:par>
                              <p:par>
                                <p:cTn id="42" presetID="10" presetClass="entr" presetSubtype="0" fill="hold" nodeType="withEffect">
                                  <p:stCondLst>
                                    <p:cond delay="10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42" presetClass="path" presetSubtype="0" decel="100000" fill="hold" nodeType="withEffect">
                                  <p:stCondLst>
                                    <p:cond delay="100"/>
                                  </p:stCondLst>
                                  <p:childTnLst>
                                    <p:animMotion origin="layout" path="M 5E-6 -3.33333E-6 L 5E-6 0.03542 " pathEditMode="relative" rAng="0" ptsTypes="AA">
                                      <p:cBhvr>
                                        <p:cTn id="46" dur="700" spd="-100000" fill="hold"/>
                                        <p:tgtEl>
                                          <p:spTgt spid="26"/>
                                        </p:tgtEl>
                                        <p:attrNameLst>
                                          <p:attrName>ppt_x</p:attrName>
                                          <p:attrName>ppt_y</p:attrName>
                                        </p:attrNameLst>
                                      </p:cBhvr>
                                      <p:rCtr x="0" y="1759"/>
                                    </p:animMotion>
                                  </p:childTnLst>
                                </p:cTn>
                              </p:par>
                              <p:par>
                                <p:cTn id="47" presetID="10" presetClass="entr" presetSubtype="0" fill="hold" nodeType="withEffect">
                                  <p:stCondLst>
                                    <p:cond delay="100"/>
                                  </p:stCondLst>
                                  <p:childTnLst>
                                    <p:set>
                                      <p:cBhvr>
                                        <p:cTn id="48" dur="1" fill="hold">
                                          <p:stCondLst>
                                            <p:cond delay="0"/>
                                          </p:stCondLst>
                                        </p:cTn>
                                        <p:tgtEl>
                                          <p:spTgt spid="1026"/>
                                        </p:tgtEl>
                                        <p:attrNameLst>
                                          <p:attrName>style.visibility</p:attrName>
                                        </p:attrNameLst>
                                      </p:cBhvr>
                                      <p:to>
                                        <p:strVal val="visible"/>
                                      </p:to>
                                    </p:set>
                                    <p:animEffect transition="in" filter="fade">
                                      <p:cBhvr>
                                        <p:cTn id="49" dur="500"/>
                                        <p:tgtEl>
                                          <p:spTgt spid="1026"/>
                                        </p:tgtEl>
                                      </p:cBhvr>
                                    </p:animEffect>
                                  </p:childTnLst>
                                </p:cTn>
                              </p:par>
                              <p:par>
                                <p:cTn id="50" presetID="42" presetClass="path" presetSubtype="0" decel="100000" fill="hold" nodeType="withEffect">
                                  <p:stCondLst>
                                    <p:cond delay="100"/>
                                  </p:stCondLst>
                                  <p:childTnLst>
                                    <p:animMotion origin="layout" path="M -4.79167E-6 -4.07407E-6 L -4.79167E-6 0.03542 " pathEditMode="relative" rAng="0" ptsTypes="AA">
                                      <p:cBhvr>
                                        <p:cTn id="51" dur="700" spd="-100000" fill="hold"/>
                                        <p:tgtEl>
                                          <p:spTgt spid="1026"/>
                                        </p:tgtEl>
                                        <p:attrNameLst>
                                          <p:attrName>ppt_x</p:attrName>
                                          <p:attrName>ppt_y</p:attrName>
                                        </p:attrNameLst>
                                      </p:cBhvr>
                                      <p:rCtr x="0" y="1759"/>
                                    </p:animMotion>
                                  </p:childTnLst>
                                </p:cTn>
                              </p:par>
                              <p:par>
                                <p:cTn id="52" presetID="10" presetClass="entr" presetSubtype="0" fill="hold" grpId="0" nodeType="withEffect">
                                  <p:stCondLst>
                                    <p:cond delay="1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42" presetClass="path" presetSubtype="0" decel="100000" fill="hold" grpId="1" nodeType="withEffect">
                                  <p:stCondLst>
                                    <p:cond delay="100"/>
                                  </p:stCondLst>
                                  <p:childTnLst>
                                    <p:animMotion origin="layout" path="M -3.125E-6 4.44444E-6 L -3.125E-6 0.03541 " pathEditMode="relative" rAng="0" ptsTypes="AA">
                                      <p:cBhvr>
                                        <p:cTn id="56" dur="700" spd="-100000" fill="hold"/>
                                        <p:tgtEl>
                                          <p:spTgt spid="3"/>
                                        </p:tgtEl>
                                        <p:attrNameLst>
                                          <p:attrName>ppt_x</p:attrName>
                                          <p:attrName>ppt_y</p:attrName>
                                        </p:attrNameLst>
                                      </p:cBhvr>
                                      <p:rCtr x="0" y="1759"/>
                                    </p:animMotion>
                                  </p:childTnLst>
                                </p:cTn>
                              </p:par>
                              <p:par>
                                <p:cTn id="57" presetID="10" presetClass="entr" presetSubtype="0" fill="hold" grpId="0" nodeType="withEffect">
                                  <p:stCondLst>
                                    <p:cond delay="10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42" presetClass="path" presetSubtype="0" decel="100000" fill="hold" grpId="1" nodeType="withEffect">
                                  <p:stCondLst>
                                    <p:cond delay="100"/>
                                  </p:stCondLst>
                                  <p:childTnLst>
                                    <p:animMotion origin="layout" path="M 1.04167E-6 1.85185E-6 L 1.04167E-6 0.03541 " pathEditMode="relative" rAng="0" ptsTypes="AA">
                                      <p:cBhvr>
                                        <p:cTn id="61" dur="700" spd="-100000" fill="hold"/>
                                        <p:tgtEl>
                                          <p:spTgt spid="23"/>
                                        </p:tgtEl>
                                        <p:attrNameLst>
                                          <p:attrName>ppt_x</p:attrName>
                                          <p:attrName>ppt_y</p:attrName>
                                        </p:attrNameLst>
                                      </p:cBhvr>
                                      <p:rCtr x="0" y="1759"/>
                                    </p:animMotion>
                                  </p:childTnLst>
                                </p:cTn>
                              </p:par>
                              <p:par>
                                <p:cTn id="62" presetID="10" presetClass="entr" presetSubtype="0" fill="hold" nodeType="withEffect">
                                  <p:stCondLst>
                                    <p:cond delay="1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42" presetClass="path" presetSubtype="0" decel="100000" fill="hold" nodeType="withEffect">
                                  <p:stCondLst>
                                    <p:cond delay="100"/>
                                  </p:stCondLst>
                                  <p:childTnLst>
                                    <p:animMotion origin="layout" path="M 5E-6 -1.85185E-6 L 5E-6 0.03542 " pathEditMode="relative" rAng="0" ptsTypes="AA">
                                      <p:cBhvr>
                                        <p:cTn id="66" dur="700" spd="-100000" fill="hold"/>
                                        <p:tgtEl>
                                          <p:spTgt spid="27"/>
                                        </p:tgtEl>
                                        <p:attrNameLst>
                                          <p:attrName>ppt_x</p:attrName>
                                          <p:attrName>ppt_y</p:attrName>
                                        </p:attrNameLst>
                                      </p:cBhvr>
                                      <p:rCtr x="0" y="1759"/>
                                    </p:animMotion>
                                  </p:childTnLst>
                                </p:cTn>
                              </p:par>
                              <p:par>
                                <p:cTn id="67" presetID="10" presetClass="entr" presetSubtype="0" fill="hold" grpId="0" nodeType="withEffect">
                                  <p:stCondLst>
                                    <p:cond delay="10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42" presetClass="path" presetSubtype="0" decel="100000" fill="hold" grpId="1" nodeType="withEffect">
                                  <p:stCondLst>
                                    <p:cond delay="100"/>
                                  </p:stCondLst>
                                  <p:childTnLst>
                                    <p:animMotion origin="layout" path="M -4.79167E-6 -4.81481E-6 L -4.79167E-6 0.03542 " pathEditMode="relative" rAng="0" ptsTypes="AA">
                                      <p:cBhvr>
                                        <p:cTn id="71" dur="700" spd="-100000" fill="hold"/>
                                        <p:tgtEl>
                                          <p:spTgt spid="24"/>
                                        </p:tgtEl>
                                        <p:attrNameLst>
                                          <p:attrName>ppt_x</p:attrName>
                                          <p:attrName>ppt_y</p:attrName>
                                        </p:attrNameLst>
                                      </p:cBhvr>
                                      <p:rCtr x="0" y="1759"/>
                                    </p:animMotion>
                                  </p:childTnLst>
                                </p:cTn>
                              </p:par>
                              <p:par>
                                <p:cTn id="72" presetID="10" presetClass="entr" presetSubtype="0" fill="hold" nodeType="withEffect">
                                  <p:stCondLst>
                                    <p:cond delay="100"/>
                                  </p:stCondLst>
                                  <p:childTnLst>
                                    <p:set>
                                      <p:cBhvr>
                                        <p:cTn id="73" dur="1" fill="hold">
                                          <p:stCondLst>
                                            <p:cond delay="0"/>
                                          </p:stCondLst>
                                        </p:cTn>
                                        <p:tgtEl>
                                          <p:spTgt spid="1028"/>
                                        </p:tgtEl>
                                        <p:attrNameLst>
                                          <p:attrName>style.visibility</p:attrName>
                                        </p:attrNameLst>
                                      </p:cBhvr>
                                      <p:to>
                                        <p:strVal val="visible"/>
                                      </p:to>
                                    </p:set>
                                    <p:animEffect transition="in" filter="fade">
                                      <p:cBhvr>
                                        <p:cTn id="74" dur="500"/>
                                        <p:tgtEl>
                                          <p:spTgt spid="1028"/>
                                        </p:tgtEl>
                                      </p:cBhvr>
                                    </p:animEffect>
                                  </p:childTnLst>
                                </p:cTn>
                              </p:par>
                              <p:par>
                                <p:cTn id="75" presetID="42" presetClass="path" presetSubtype="0" decel="100000" fill="hold" nodeType="withEffect">
                                  <p:stCondLst>
                                    <p:cond delay="100"/>
                                  </p:stCondLst>
                                  <p:childTnLst>
                                    <p:animMotion origin="layout" path="M -4.79167E-6 4.81481E-6 L -4.79167E-6 0.03541 " pathEditMode="relative" rAng="0" ptsTypes="AA">
                                      <p:cBhvr>
                                        <p:cTn id="76" dur="700" spd="-100000" fill="hold"/>
                                        <p:tgtEl>
                                          <p:spTgt spid="1028"/>
                                        </p:tgtEl>
                                        <p:attrNameLst>
                                          <p:attrName>ppt_x</p:attrName>
                                          <p:attrName>ppt_y</p:attrName>
                                        </p:attrNameLst>
                                      </p:cBhvr>
                                      <p:rCtr x="0" y="1759"/>
                                    </p:animMotion>
                                  </p:childTnLst>
                                </p:cTn>
                              </p:par>
                              <p:par>
                                <p:cTn id="77" presetID="10" presetClass="entr" presetSubtype="0" fill="hold" grpId="0" nodeType="withEffect">
                                  <p:stCondLst>
                                    <p:cond delay="10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par>
                                <p:cTn id="80" presetID="42" presetClass="path" presetSubtype="0" decel="100000" fill="hold" grpId="1" nodeType="withEffect">
                                  <p:stCondLst>
                                    <p:cond delay="100"/>
                                  </p:stCondLst>
                                  <p:childTnLst>
                                    <p:animMotion origin="layout" path="M -3.125E-6 4.81481E-6 L -3.125E-6 0.03541 " pathEditMode="relative" rAng="0" ptsTypes="AA">
                                      <p:cBhvr>
                                        <p:cTn id="81" dur="700" spd="-100000" fill="hold"/>
                                        <p:tgtEl>
                                          <p:spTgt spid="4"/>
                                        </p:tgtEl>
                                        <p:attrNameLst>
                                          <p:attrName>ppt_x</p:attrName>
                                          <p:attrName>ppt_y</p:attrName>
                                        </p:attrNameLst>
                                      </p:cBhvr>
                                      <p:rCtr x="0" y="1759"/>
                                    </p:animMotion>
                                  </p:childTnLst>
                                </p:cTn>
                              </p:par>
                              <p:par>
                                <p:cTn id="82" presetID="10" presetClass="entr" presetSubtype="0" fill="hold" grpId="0" nodeType="withEffect">
                                  <p:stCondLst>
                                    <p:cond delay="100"/>
                                  </p:stCondLst>
                                  <p:childTnLst>
                                    <p:set>
                                      <p:cBhvr>
                                        <p:cTn id="83" dur="1" fill="hold">
                                          <p:stCondLst>
                                            <p:cond delay="0"/>
                                          </p:stCondLst>
                                        </p:cTn>
                                        <p:tgtEl>
                                          <p:spTgt spid="2"/>
                                        </p:tgtEl>
                                        <p:attrNameLst>
                                          <p:attrName>style.visibility</p:attrName>
                                        </p:attrNameLst>
                                      </p:cBhvr>
                                      <p:to>
                                        <p:strVal val="visible"/>
                                      </p:to>
                                    </p:set>
                                    <p:animEffect transition="in" filter="fade">
                                      <p:cBhvr>
                                        <p:cTn id="84" dur="500"/>
                                        <p:tgtEl>
                                          <p:spTgt spid="2"/>
                                        </p:tgtEl>
                                      </p:cBhvr>
                                    </p:animEffect>
                                  </p:childTnLst>
                                </p:cTn>
                              </p:par>
                              <p:par>
                                <p:cTn id="85" presetID="42" presetClass="path" presetSubtype="0" decel="100000" fill="hold" grpId="1" nodeType="withEffect">
                                  <p:stCondLst>
                                    <p:cond delay="100"/>
                                  </p:stCondLst>
                                  <p:childTnLst>
                                    <p:animMotion origin="layout" path="M -1.45833E-6 -4.07407E-6 L -1.45833E-6 0.03542 " pathEditMode="relative" rAng="0" ptsTypes="AA">
                                      <p:cBhvr>
                                        <p:cTn id="86" dur="700" spd="-100000" fill="hold"/>
                                        <p:tgtEl>
                                          <p:spTgt spid="2"/>
                                        </p:tgtEl>
                                        <p:attrNameLst>
                                          <p:attrName>ppt_x</p:attrName>
                                          <p:attrName>ppt_y</p:attrName>
                                        </p:attrNameLst>
                                      </p:cBhvr>
                                      <p:rCtr x="0" y="1759"/>
                                    </p:animMotion>
                                  </p:childTnLst>
                                </p:cTn>
                              </p:par>
                              <p:par>
                                <p:cTn id="87" presetID="10" presetClass="entr" presetSubtype="0" fill="hold" nodeType="withEffect">
                                  <p:stCondLst>
                                    <p:cond delay="300"/>
                                  </p:stCondLst>
                                  <p:childTnLst>
                                    <p:set>
                                      <p:cBhvr>
                                        <p:cTn id="88" dur="1" fill="hold">
                                          <p:stCondLst>
                                            <p:cond delay="0"/>
                                          </p:stCondLst>
                                        </p:cTn>
                                        <p:tgtEl>
                                          <p:spTgt spid="1030"/>
                                        </p:tgtEl>
                                        <p:attrNameLst>
                                          <p:attrName>style.visibility</p:attrName>
                                        </p:attrNameLst>
                                      </p:cBhvr>
                                      <p:to>
                                        <p:strVal val="visible"/>
                                      </p:to>
                                    </p:set>
                                    <p:animEffect transition="in" filter="fade">
                                      <p:cBhvr>
                                        <p:cTn id="89" dur="500"/>
                                        <p:tgtEl>
                                          <p:spTgt spid="1030"/>
                                        </p:tgtEl>
                                      </p:cBhvr>
                                    </p:animEffect>
                                  </p:childTnLst>
                                </p:cTn>
                              </p:par>
                              <p:par>
                                <p:cTn id="90" presetID="42" presetClass="path" presetSubtype="0" decel="100000" fill="hold" nodeType="withEffect">
                                  <p:stCondLst>
                                    <p:cond delay="300"/>
                                  </p:stCondLst>
                                  <p:childTnLst>
                                    <p:animMotion origin="layout" path="M -4.79167E-6 2.22222E-6 L -4.79167E-6 0.03541 " pathEditMode="relative" rAng="0" ptsTypes="AA">
                                      <p:cBhvr>
                                        <p:cTn id="91" dur="700" spd="-100000" fill="hold"/>
                                        <p:tgtEl>
                                          <p:spTgt spid="1030"/>
                                        </p:tgtEl>
                                        <p:attrNameLst>
                                          <p:attrName>ppt_x</p:attrName>
                                          <p:attrName>ppt_y</p:attrName>
                                        </p:attrNameLst>
                                      </p:cBhvr>
                                      <p:rCtr x="0" y="1759"/>
                                    </p:animMotion>
                                  </p:childTnLst>
                                </p:cTn>
                              </p:par>
                              <p:par>
                                <p:cTn id="92" presetID="10" presetClass="entr" presetSubtype="0" fill="hold" grpId="0" nodeType="withEffect">
                                  <p:stCondLst>
                                    <p:cond delay="300"/>
                                  </p:stCondLst>
                                  <p:childTnLst>
                                    <p:set>
                                      <p:cBhvr>
                                        <p:cTn id="93" dur="1" fill="hold">
                                          <p:stCondLst>
                                            <p:cond delay="0"/>
                                          </p:stCondLst>
                                        </p:cTn>
                                        <p:tgtEl>
                                          <p:spTgt spid="6"/>
                                        </p:tgtEl>
                                        <p:attrNameLst>
                                          <p:attrName>style.visibility</p:attrName>
                                        </p:attrNameLst>
                                      </p:cBhvr>
                                      <p:to>
                                        <p:strVal val="visible"/>
                                      </p:to>
                                    </p:set>
                                    <p:animEffect transition="in" filter="fade">
                                      <p:cBhvr>
                                        <p:cTn id="94" dur="500"/>
                                        <p:tgtEl>
                                          <p:spTgt spid="6"/>
                                        </p:tgtEl>
                                      </p:cBhvr>
                                    </p:animEffect>
                                  </p:childTnLst>
                                </p:cTn>
                              </p:par>
                              <p:par>
                                <p:cTn id="95" presetID="42" presetClass="path" presetSubtype="0" decel="100000" fill="hold" grpId="1" nodeType="withEffect">
                                  <p:stCondLst>
                                    <p:cond delay="300"/>
                                  </p:stCondLst>
                                  <p:childTnLst>
                                    <p:animMotion origin="layout" path="M 2.5E-6 7.40741E-7 L 2.5E-6 0.03542 " pathEditMode="relative" rAng="0" ptsTypes="AA">
                                      <p:cBhvr>
                                        <p:cTn id="96" dur="700" spd="-100000" fill="hold"/>
                                        <p:tgtEl>
                                          <p:spTgt spid="6"/>
                                        </p:tgtEl>
                                        <p:attrNameLst>
                                          <p:attrName>ppt_x</p:attrName>
                                          <p:attrName>ppt_y</p:attrName>
                                        </p:attrNameLst>
                                      </p:cBhvr>
                                      <p:rCtr x="0" y="1759"/>
                                    </p:animMotion>
                                  </p:childTnLst>
                                </p:cTn>
                              </p:par>
                              <p:par>
                                <p:cTn id="97" presetID="10" presetClass="entr" presetSubtype="0" fill="hold" grpId="0" nodeType="withEffect">
                                  <p:stCondLst>
                                    <p:cond delay="30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par>
                                <p:cTn id="100" presetID="42" presetClass="path" presetSubtype="0" decel="100000" fill="hold" grpId="1" nodeType="withEffect">
                                  <p:stCondLst>
                                    <p:cond delay="300"/>
                                  </p:stCondLst>
                                  <p:childTnLst>
                                    <p:animMotion origin="layout" path="M -1.66667E-6 7.40741E-7 L -1.66667E-6 0.03542 " pathEditMode="relative" rAng="0" ptsTypes="AA">
                                      <p:cBhvr>
                                        <p:cTn id="101" dur="700" spd="-100000" fill="hold"/>
                                        <p:tgtEl>
                                          <p:spTgt spid="25"/>
                                        </p:tgtEl>
                                        <p:attrNameLst>
                                          <p:attrName>ppt_x</p:attrName>
                                          <p:attrName>ppt_y</p:attrName>
                                        </p:attrNameLst>
                                      </p:cBhvr>
                                      <p:rCtr x="0" y="1759"/>
                                    </p:animMotion>
                                  </p:childTnLst>
                                </p:cTn>
                              </p:par>
                              <p:par>
                                <p:cTn id="102" presetID="10" presetClass="entr" presetSubtype="0" fill="hold" grpId="0" nodeType="withEffect">
                                  <p:stCondLst>
                                    <p:cond delay="100"/>
                                  </p:stCondLst>
                                  <p:childTnLst>
                                    <p:set>
                                      <p:cBhvr>
                                        <p:cTn id="103" dur="1" fill="hold">
                                          <p:stCondLst>
                                            <p:cond delay="0"/>
                                          </p:stCondLst>
                                        </p:cTn>
                                        <p:tgtEl>
                                          <p:spTgt spid="9"/>
                                        </p:tgtEl>
                                        <p:attrNameLst>
                                          <p:attrName>style.visibility</p:attrName>
                                        </p:attrNameLst>
                                      </p:cBhvr>
                                      <p:to>
                                        <p:strVal val="visible"/>
                                      </p:to>
                                    </p:set>
                                    <p:animEffect transition="in" filter="fade">
                                      <p:cBhvr>
                                        <p:cTn id="104" dur="200"/>
                                        <p:tgtEl>
                                          <p:spTgt spid="9"/>
                                        </p:tgtEl>
                                      </p:cBhvr>
                                    </p:animEffect>
                                  </p:childTnLst>
                                </p:cTn>
                              </p:par>
                              <p:par>
                                <p:cTn id="105" presetID="10" presetClass="entr" presetSubtype="0" fill="hold" grpId="0" nodeType="withEffect">
                                  <p:stCondLst>
                                    <p:cond delay="20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42" presetClass="path" presetSubtype="0" decel="100000" fill="hold" grpId="1" nodeType="withEffect">
                                  <p:stCondLst>
                                    <p:cond delay="200"/>
                                  </p:stCondLst>
                                  <p:childTnLst>
                                    <p:animMotion origin="layout" path="M 1.45833E-6 -4.07407E-6 L 1.45833E-6 0.03542 " pathEditMode="relative" rAng="0" ptsTypes="AA">
                                      <p:cBhvr>
                                        <p:cTn id="109" dur="700" spd="-100000" fill="hold"/>
                                        <p:tgtEl>
                                          <p:spTgt spid="16"/>
                                        </p:tgtEl>
                                        <p:attrNameLst>
                                          <p:attrName>ppt_x</p:attrName>
                                          <p:attrName>ppt_y</p:attrName>
                                        </p:attrNameLst>
                                      </p:cBhvr>
                                      <p:rCtr x="0" y="1759"/>
                                    </p:animMotion>
                                  </p:childTnLst>
                                </p:cTn>
                              </p:par>
                              <p:par>
                                <p:cTn id="110" presetID="10" presetClass="entr" presetSubtype="0" fill="hold" grpId="0" nodeType="withEffect">
                                  <p:stCondLst>
                                    <p:cond delay="20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500"/>
                                        <p:tgtEl>
                                          <p:spTgt spid="17"/>
                                        </p:tgtEl>
                                      </p:cBhvr>
                                    </p:animEffect>
                                  </p:childTnLst>
                                </p:cTn>
                              </p:par>
                              <p:par>
                                <p:cTn id="113" presetID="42" presetClass="path" presetSubtype="0" decel="100000" fill="hold" grpId="1" nodeType="withEffect">
                                  <p:stCondLst>
                                    <p:cond delay="200"/>
                                  </p:stCondLst>
                                  <p:childTnLst>
                                    <p:animMotion origin="layout" path="M 1.45833E-6 -7.40741E-7 L 1.45833E-6 0.03542 " pathEditMode="relative" rAng="0" ptsTypes="AA">
                                      <p:cBhvr>
                                        <p:cTn id="114" dur="700" spd="-100000" fill="hold"/>
                                        <p:tgtEl>
                                          <p:spTgt spid="17"/>
                                        </p:tgtEl>
                                        <p:attrNameLst>
                                          <p:attrName>ppt_x</p:attrName>
                                          <p:attrName>ppt_y</p:attrName>
                                        </p:attrNameLst>
                                      </p:cBhvr>
                                      <p:rCtr x="0" y="1759"/>
                                    </p:animMotion>
                                  </p:childTnLst>
                                </p:cTn>
                              </p:par>
                              <p:par>
                                <p:cTn id="115" presetID="10" presetClass="entr" presetSubtype="0" fill="hold" grpId="0" nodeType="withEffect">
                                  <p:stCondLst>
                                    <p:cond delay="200"/>
                                  </p:stCondLst>
                                  <p:childTnLst>
                                    <p:set>
                                      <p:cBhvr>
                                        <p:cTn id="116" dur="1" fill="hold">
                                          <p:stCondLst>
                                            <p:cond delay="0"/>
                                          </p:stCondLst>
                                        </p:cTn>
                                        <p:tgtEl>
                                          <p:spTgt spid="45"/>
                                        </p:tgtEl>
                                        <p:attrNameLst>
                                          <p:attrName>style.visibility</p:attrName>
                                        </p:attrNameLst>
                                      </p:cBhvr>
                                      <p:to>
                                        <p:strVal val="visible"/>
                                      </p:to>
                                    </p:set>
                                    <p:animEffect transition="in" filter="fade">
                                      <p:cBhvr>
                                        <p:cTn id="117" dur="500"/>
                                        <p:tgtEl>
                                          <p:spTgt spid="45"/>
                                        </p:tgtEl>
                                      </p:cBhvr>
                                    </p:animEffect>
                                  </p:childTnLst>
                                </p:cTn>
                              </p:par>
                              <p:par>
                                <p:cTn id="118" presetID="42" presetClass="path" presetSubtype="0" decel="100000" fill="hold" grpId="1" nodeType="withEffect">
                                  <p:stCondLst>
                                    <p:cond delay="200"/>
                                  </p:stCondLst>
                                  <p:childTnLst>
                                    <p:animMotion origin="layout" path="M -6.25E-7 -2.59259E-6 L -6.25E-7 0.03542 " pathEditMode="relative" rAng="0" ptsTypes="AA">
                                      <p:cBhvr>
                                        <p:cTn id="119" dur="700" spd="-100000" fill="hold"/>
                                        <p:tgtEl>
                                          <p:spTgt spid="45"/>
                                        </p:tgtEl>
                                        <p:attrNameLst>
                                          <p:attrName>ppt_x</p:attrName>
                                          <p:attrName>ppt_y</p:attrName>
                                        </p:attrNameLst>
                                      </p:cBhvr>
                                      <p:rCtr x="0" y="1759"/>
                                    </p:animMotion>
                                  </p:childTnLst>
                                </p:cTn>
                              </p:par>
                              <p:par>
                                <p:cTn id="120" presetID="10" presetClass="entr" presetSubtype="0" fill="hold" grpId="0" nodeType="withEffect">
                                  <p:stCondLst>
                                    <p:cond delay="20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par>
                                <p:cTn id="123" presetID="42" presetClass="path" presetSubtype="0" decel="100000" fill="hold" grpId="1" nodeType="withEffect">
                                  <p:stCondLst>
                                    <p:cond delay="200"/>
                                  </p:stCondLst>
                                  <p:childTnLst>
                                    <p:animMotion origin="layout" path="M -4.16667E-7 -2.59259E-6 L -4.16667E-7 0.03542 " pathEditMode="relative" rAng="0" ptsTypes="AA">
                                      <p:cBhvr>
                                        <p:cTn id="124" dur="700" spd="-100000" fill="hold"/>
                                        <p:tgtEl>
                                          <p:spTgt spid="44"/>
                                        </p:tgtEl>
                                        <p:attrNameLst>
                                          <p:attrName>ppt_x</p:attrName>
                                          <p:attrName>ppt_y</p:attrName>
                                        </p:attrNameLst>
                                      </p:cBhvr>
                                      <p:rCtr x="0" y="1759"/>
                                    </p:animMotion>
                                  </p:childTnLst>
                                </p:cTn>
                              </p:par>
                              <p:par>
                                <p:cTn id="125" presetID="10" presetClass="entr" presetSubtype="0" fill="hold" grpId="0" nodeType="withEffect">
                                  <p:stCondLst>
                                    <p:cond delay="200"/>
                                  </p:stCondLst>
                                  <p:childTnLst>
                                    <p:set>
                                      <p:cBhvr>
                                        <p:cTn id="126" dur="1" fill="hold">
                                          <p:stCondLst>
                                            <p:cond delay="0"/>
                                          </p:stCondLst>
                                        </p:cTn>
                                        <p:tgtEl>
                                          <p:spTgt spid="53"/>
                                        </p:tgtEl>
                                        <p:attrNameLst>
                                          <p:attrName>style.visibility</p:attrName>
                                        </p:attrNameLst>
                                      </p:cBhvr>
                                      <p:to>
                                        <p:strVal val="visible"/>
                                      </p:to>
                                    </p:set>
                                    <p:animEffect transition="in" filter="fade">
                                      <p:cBhvr>
                                        <p:cTn id="127" dur="500"/>
                                        <p:tgtEl>
                                          <p:spTgt spid="53"/>
                                        </p:tgtEl>
                                      </p:cBhvr>
                                    </p:animEffect>
                                  </p:childTnLst>
                                </p:cTn>
                              </p:par>
                              <p:par>
                                <p:cTn id="128" presetID="42" presetClass="path" presetSubtype="0" decel="100000" fill="hold" grpId="1" nodeType="withEffect">
                                  <p:stCondLst>
                                    <p:cond delay="200"/>
                                  </p:stCondLst>
                                  <p:childTnLst>
                                    <p:animMotion origin="layout" path="M 1.45833E-6 -4.44444E-6 L 1.45833E-6 0.03542 " pathEditMode="relative" rAng="0" ptsTypes="AA">
                                      <p:cBhvr>
                                        <p:cTn id="129" dur="700" spd="-100000" fill="hold"/>
                                        <p:tgtEl>
                                          <p:spTgt spid="53"/>
                                        </p:tgtEl>
                                        <p:attrNameLst>
                                          <p:attrName>ppt_x</p:attrName>
                                          <p:attrName>ppt_y</p:attrName>
                                        </p:attrNameLst>
                                      </p:cBhvr>
                                      <p:rCtr x="0" y="1759"/>
                                    </p:animMotion>
                                  </p:childTnLst>
                                </p:cTn>
                              </p:par>
                              <p:par>
                                <p:cTn id="130" presetID="10" presetClass="entr" presetSubtype="0" fill="hold" nodeType="withEffect">
                                  <p:stCondLst>
                                    <p:cond delay="200"/>
                                  </p:stCondLst>
                                  <p:childTnLst>
                                    <p:set>
                                      <p:cBhvr>
                                        <p:cTn id="131" dur="1" fill="hold">
                                          <p:stCondLst>
                                            <p:cond delay="0"/>
                                          </p:stCondLst>
                                        </p:cTn>
                                        <p:tgtEl>
                                          <p:spTgt spid="54"/>
                                        </p:tgtEl>
                                        <p:attrNameLst>
                                          <p:attrName>style.visibility</p:attrName>
                                        </p:attrNameLst>
                                      </p:cBhvr>
                                      <p:to>
                                        <p:strVal val="visible"/>
                                      </p:to>
                                    </p:set>
                                    <p:animEffect transition="in" filter="fade">
                                      <p:cBhvr>
                                        <p:cTn id="132" dur="500"/>
                                        <p:tgtEl>
                                          <p:spTgt spid="54"/>
                                        </p:tgtEl>
                                      </p:cBhvr>
                                    </p:animEffect>
                                  </p:childTnLst>
                                </p:cTn>
                              </p:par>
                              <p:par>
                                <p:cTn id="133" presetID="42" presetClass="path" presetSubtype="0" decel="100000" fill="hold" nodeType="withEffect">
                                  <p:stCondLst>
                                    <p:cond delay="200"/>
                                  </p:stCondLst>
                                  <p:childTnLst>
                                    <p:animMotion origin="layout" path="M 4.16667E-6 -4.44444E-6 L 4.16667E-6 0.03542 " pathEditMode="relative" rAng="0" ptsTypes="AA">
                                      <p:cBhvr>
                                        <p:cTn id="134" dur="700" spd="-100000" fill="hold"/>
                                        <p:tgtEl>
                                          <p:spTgt spid="54"/>
                                        </p:tgtEl>
                                        <p:attrNameLst>
                                          <p:attrName>ppt_x</p:attrName>
                                          <p:attrName>ppt_y</p:attrName>
                                        </p:attrNameLst>
                                      </p:cBhvr>
                                      <p:rCtr x="0" y="1759"/>
                                    </p:animMotion>
                                  </p:childTnLst>
                                </p:cTn>
                              </p:par>
                              <p:par>
                                <p:cTn id="135" presetID="10" presetClass="entr" presetSubtype="0" fill="hold" grpId="0" nodeType="withEffect">
                                  <p:stCondLst>
                                    <p:cond delay="200"/>
                                  </p:stCondLst>
                                  <p:childTnLst>
                                    <p:set>
                                      <p:cBhvr>
                                        <p:cTn id="136" dur="1" fill="hold">
                                          <p:stCondLst>
                                            <p:cond delay="0"/>
                                          </p:stCondLst>
                                        </p:cTn>
                                        <p:tgtEl>
                                          <p:spTgt spid="55"/>
                                        </p:tgtEl>
                                        <p:attrNameLst>
                                          <p:attrName>style.visibility</p:attrName>
                                        </p:attrNameLst>
                                      </p:cBhvr>
                                      <p:to>
                                        <p:strVal val="visible"/>
                                      </p:to>
                                    </p:set>
                                    <p:animEffect transition="in" filter="fade">
                                      <p:cBhvr>
                                        <p:cTn id="137" dur="500"/>
                                        <p:tgtEl>
                                          <p:spTgt spid="55"/>
                                        </p:tgtEl>
                                      </p:cBhvr>
                                    </p:animEffect>
                                  </p:childTnLst>
                                </p:cTn>
                              </p:par>
                              <p:par>
                                <p:cTn id="138" presetID="42" presetClass="path" presetSubtype="0" decel="100000" fill="hold" grpId="1" nodeType="withEffect">
                                  <p:stCondLst>
                                    <p:cond delay="200"/>
                                  </p:stCondLst>
                                  <p:childTnLst>
                                    <p:animMotion origin="layout" path="M -3.33333E-6 -4.44444E-6 L -3.33333E-6 0.03542 " pathEditMode="relative" rAng="0" ptsTypes="AA">
                                      <p:cBhvr>
                                        <p:cTn id="139" dur="700" spd="-100000" fill="hold"/>
                                        <p:tgtEl>
                                          <p:spTgt spid="55"/>
                                        </p:tgtEl>
                                        <p:attrNameLst>
                                          <p:attrName>ppt_x</p:attrName>
                                          <p:attrName>ppt_y</p:attrName>
                                        </p:attrNameLst>
                                      </p:cBhvr>
                                      <p:rCtr x="0" y="1759"/>
                                    </p:animMotion>
                                  </p:childTnLst>
                                </p:cTn>
                              </p:par>
                              <p:par>
                                <p:cTn id="140" presetID="10" presetClass="entr" presetSubtype="0" fill="hold" grpId="0" nodeType="withEffect">
                                  <p:stCondLst>
                                    <p:cond delay="20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500"/>
                                        <p:tgtEl>
                                          <p:spTgt spid="34"/>
                                        </p:tgtEl>
                                      </p:cBhvr>
                                    </p:animEffect>
                                  </p:childTnLst>
                                </p:cTn>
                              </p:par>
                              <p:par>
                                <p:cTn id="143" presetID="42" presetClass="path" presetSubtype="0" decel="100000" fill="hold" grpId="1" nodeType="withEffect">
                                  <p:stCondLst>
                                    <p:cond delay="200"/>
                                  </p:stCondLst>
                                  <p:childTnLst>
                                    <p:animMotion origin="layout" path="M 1.45833E-6 -1.48148E-6 L 1.45833E-6 0.03542 " pathEditMode="relative" rAng="0" ptsTypes="AA">
                                      <p:cBhvr>
                                        <p:cTn id="144" dur="700" spd="-100000" fill="hold"/>
                                        <p:tgtEl>
                                          <p:spTgt spid="34"/>
                                        </p:tgtEl>
                                        <p:attrNameLst>
                                          <p:attrName>ppt_x</p:attrName>
                                          <p:attrName>ppt_y</p:attrName>
                                        </p:attrNameLst>
                                      </p:cBhvr>
                                      <p:rCtr x="0" y="1759"/>
                                    </p:animMotion>
                                  </p:childTnLst>
                                </p:cTn>
                              </p:par>
                              <p:par>
                                <p:cTn id="145" presetID="10" presetClass="entr" presetSubtype="0" fill="hold" nodeType="withEffect">
                                  <p:stCondLst>
                                    <p:cond delay="200"/>
                                  </p:stCondLst>
                                  <p:childTnLst>
                                    <p:set>
                                      <p:cBhvr>
                                        <p:cTn id="146" dur="1" fill="hold">
                                          <p:stCondLst>
                                            <p:cond delay="0"/>
                                          </p:stCondLst>
                                        </p:cTn>
                                        <p:tgtEl>
                                          <p:spTgt spid="49"/>
                                        </p:tgtEl>
                                        <p:attrNameLst>
                                          <p:attrName>style.visibility</p:attrName>
                                        </p:attrNameLst>
                                      </p:cBhvr>
                                      <p:to>
                                        <p:strVal val="visible"/>
                                      </p:to>
                                    </p:set>
                                    <p:animEffect transition="in" filter="fade">
                                      <p:cBhvr>
                                        <p:cTn id="147" dur="500"/>
                                        <p:tgtEl>
                                          <p:spTgt spid="49"/>
                                        </p:tgtEl>
                                      </p:cBhvr>
                                    </p:animEffect>
                                  </p:childTnLst>
                                </p:cTn>
                              </p:par>
                              <p:par>
                                <p:cTn id="148" presetID="42" presetClass="path" presetSubtype="0" decel="100000" fill="hold" nodeType="withEffect">
                                  <p:stCondLst>
                                    <p:cond delay="200"/>
                                  </p:stCondLst>
                                  <p:childTnLst>
                                    <p:animMotion origin="layout" path="M -2.5E-6 -3.7037E-6 L -2.5E-6 0.03542 " pathEditMode="relative" rAng="0" ptsTypes="AA">
                                      <p:cBhvr>
                                        <p:cTn id="149" dur="700" spd="-100000" fill="hold"/>
                                        <p:tgtEl>
                                          <p:spTgt spid="49"/>
                                        </p:tgtEl>
                                        <p:attrNameLst>
                                          <p:attrName>ppt_x</p:attrName>
                                          <p:attrName>ppt_y</p:attrName>
                                        </p:attrNameLst>
                                      </p:cBhvr>
                                      <p:rCtr x="0" y="1759"/>
                                    </p:animMotion>
                                  </p:childTnLst>
                                </p:cTn>
                              </p:par>
                              <p:par>
                                <p:cTn id="150" presetID="10" presetClass="entr" presetSubtype="0" fill="hold" grpId="0" nodeType="withEffect">
                                  <p:stCondLst>
                                    <p:cond delay="200"/>
                                  </p:stCondLst>
                                  <p:childTnLst>
                                    <p:set>
                                      <p:cBhvr>
                                        <p:cTn id="151" dur="1" fill="hold">
                                          <p:stCondLst>
                                            <p:cond delay="0"/>
                                          </p:stCondLst>
                                        </p:cTn>
                                        <p:tgtEl>
                                          <p:spTgt spid="51"/>
                                        </p:tgtEl>
                                        <p:attrNameLst>
                                          <p:attrName>style.visibility</p:attrName>
                                        </p:attrNameLst>
                                      </p:cBhvr>
                                      <p:to>
                                        <p:strVal val="visible"/>
                                      </p:to>
                                    </p:set>
                                    <p:animEffect transition="in" filter="fade">
                                      <p:cBhvr>
                                        <p:cTn id="152" dur="500"/>
                                        <p:tgtEl>
                                          <p:spTgt spid="51"/>
                                        </p:tgtEl>
                                      </p:cBhvr>
                                    </p:animEffect>
                                  </p:childTnLst>
                                </p:cTn>
                              </p:par>
                              <p:par>
                                <p:cTn id="153" presetID="42" presetClass="path" presetSubtype="0" decel="100000" fill="hold" grpId="1" nodeType="withEffect">
                                  <p:stCondLst>
                                    <p:cond delay="200"/>
                                  </p:stCondLst>
                                  <p:childTnLst>
                                    <p:animMotion origin="layout" path="M 1.875E-6 -4.81481E-6 L 1.875E-6 0.03542 " pathEditMode="relative" rAng="0" ptsTypes="AA">
                                      <p:cBhvr>
                                        <p:cTn id="154" dur="700" spd="-100000" fill="hold"/>
                                        <p:tgtEl>
                                          <p:spTgt spid="51"/>
                                        </p:tgtEl>
                                        <p:attrNameLst>
                                          <p:attrName>ppt_x</p:attrName>
                                          <p:attrName>ppt_y</p:attrName>
                                        </p:attrNameLst>
                                      </p:cBhvr>
                                      <p:rCtr x="0" y="1759"/>
                                    </p:animMotion>
                                  </p:childTnLst>
                                </p:cTn>
                              </p:par>
                              <p:par>
                                <p:cTn id="155" presetID="10" presetClass="entr" presetSubtype="0" fill="hold" nodeType="withEffect">
                                  <p:stCondLst>
                                    <p:cond delay="200"/>
                                  </p:stCondLst>
                                  <p:childTnLst>
                                    <p:set>
                                      <p:cBhvr>
                                        <p:cTn id="156" dur="1" fill="hold">
                                          <p:stCondLst>
                                            <p:cond delay="0"/>
                                          </p:stCondLst>
                                        </p:cTn>
                                        <p:tgtEl>
                                          <p:spTgt spid="50"/>
                                        </p:tgtEl>
                                        <p:attrNameLst>
                                          <p:attrName>style.visibility</p:attrName>
                                        </p:attrNameLst>
                                      </p:cBhvr>
                                      <p:to>
                                        <p:strVal val="visible"/>
                                      </p:to>
                                    </p:set>
                                    <p:animEffect transition="in" filter="fade">
                                      <p:cBhvr>
                                        <p:cTn id="157" dur="500"/>
                                        <p:tgtEl>
                                          <p:spTgt spid="50"/>
                                        </p:tgtEl>
                                      </p:cBhvr>
                                    </p:animEffect>
                                  </p:childTnLst>
                                </p:cTn>
                              </p:par>
                              <p:par>
                                <p:cTn id="158" presetID="42" presetClass="path" presetSubtype="0" decel="100000" fill="hold" nodeType="withEffect">
                                  <p:stCondLst>
                                    <p:cond delay="200"/>
                                  </p:stCondLst>
                                  <p:childTnLst>
                                    <p:animMotion origin="layout" path="M 4.58333E-6 -3.7037E-6 L 4.58333E-6 0.03542 " pathEditMode="relative" rAng="0" ptsTypes="AA">
                                      <p:cBhvr>
                                        <p:cTn id="159" dur="700" spd="-100000" fill="hold"/>
                                        <p:tgtEl>
                                          <p:spTgt spid="50"/>
                                        </p:tgtEl>
                                        <p:attrNameLst>
                                          <p:attrName>ppt_x</p:attrName>
                                          <p:attrName>ppt_y</p:attrName>
                                        </p:attrNameLst>
                                      </p:cBhvr>
                                      <p:rCtr x="0" y="1759"/>
                                    </p:animMotion>
                                  </p:childTnLst>
                                </p:cTn>
                              </p:par>
                              <p:par>
                                <p:cTn id="160" presetID="10" presetClass="entr" presetSubtype="0" fill="hold" grpId="0" nodeType="withEffect">
                                  <p:stCondLst>
                                    <p:cond delay="200"/>
                                  </p:stCondLst>
                                  <p:childTnLst>
                                    <p:set>
                                      <p:cBhvr>
                                        <p:cTn id="161" dur="1" fill="hold">
                                          <p:stCondLst>
                                            <p:cond delay="0"/>
                                          </p:stCondLst>
                                        </p:cTn>
                                        <p:tgtEl>
                                          <p:spTgt spid="52"/>
                                        </p:tgtEl>
                                        <p:attrNameLst>
                                          <p:attrName>style.visibility</p:attrName>
                                        </p:attrNameLst>
                                      </p:cBhvr>
                                      <p:to>
                                        <p:strVal val="visible"/>
                                      </p:to>
                                    </p:set>
                                    <p:animEffect transition="in" filter="fade">
                                      <p:cBhvr>
                                        <p:cTn id="162" dur="500"/>
                                        <p:tgtEl>
                                          <p:spTgt spid="52"/>
                                        </p:tgtEl>
                                      </p:cBhvr>
                                    </p:animEffect>
                                  </p:childTnLst>
                                </p:cTn>
                              </p:par>
                              <p:par>
                                <p:cTn id="163" presetID="42" presetClass="path" presetSubtype="0" decel="100000" fill="hold" grpId="1" nodeType="withEffect">
                                  <p:stCondLst>
                                    <p:cond delay="200"/>
                                  </p:stCondLst>
                                  <p:childTnLst>
                                    <p:animMotion origin="layout" path="M -2.08333E-6 -4.81481E-6 L -2.08333E-6 0.03542 " pathEditMode="relative" rAng="0" ptsTypes="AA">
                                      <p:cBhvr>
                                        <p:cTn id="164" dur="700" spd="-100000" fill="hold"/>
                                        <p:tgtEl>
                                          <p:spTgt spid="52"/>
                                        </p:tgtEl>
                                        <p:attrNameLst>
                                          <p:attrName>ppt_x</p:attrName>
                                          <p:attrName>ppt_y</p:attrName>
                                        </p:attrNameLst>
                                      </p:cBhvr>
                                      <p:rCtr x="0" y="1759"/>
                                    </p:animMotion>
                                  </p:childTnLst>
                                </p:cTn>
                              </p:par>
                              <p:par>
                                <p:cTn id="165" presetID="10" presetClass="entr" presetSubtype="0" fill="hold" grpId="0" nodeType="withEffect">
                                  <p:stCondLst>
                                    <p:cond delay="200"/>
                                  </p:stCondLst>
                                  <p:childTnLst>
                                    <p:set>
                                      <p:cBhvr>
                                        <p:cTn id="166" dur="1" fill="hold">
                                          <p:stCondLst>
                                            <p:cond delay="0"/>
                                          </p:stCondLst>
                                        </p:cTn>
                                        <p:tgtEl>
                                          <p:spTgt spid="62"/>
                                        </p:tgtEl>
                                        <p:attrNameLst>
                                          <p:attrName>style.visibility</p:attrName>
                                        </p:attrNameLst>
                                      </p:cBhvr>
                                      <p:to>
                                        <p:strVal val="visible"/>
                                      </p:to>
                                    </p:set>
                                    <p:animEffect transition="in" filter="fade">
                                      <p:cBhvr>
                                        <p:cTn id="167" dur="500"/>
                                        <p:tgtEl>
                                          <p:spTgt spid="62"/>
                                        </p:tgtEl>
                                      </p:cBhvr>
                                    </p:animEffect>
                                  </p:childTnLst>
                                </p:cTn>
                              </p:par>
                              <p:par>
                                <p:cTn id="168" presetID="42" presetClass="path" presetSubtype="0" decel="100000" fill="hold" grpId="1" nodeType="withEffect">
                                  <p:stCondLst>
                                    <p:cond delay="200"/>
                                  </p:stCondLst>
                                  <p:childTnLst>
                                    <p:animMotion origin="layout" path="M 1.66667E-6 -2.96296E-6 L 1.66667E-6 0.03542 " pathEditMode="relative" rAng="0" ptsTypes="AA">
                                      <p:cBhvr>
                                        <p:cTn id="169" dur="700" spd="-100000" fill="hold"/>
                                        <p:tgtEl>
                                          <p:spTgt spid="62"/>
                                        </p:tgtEl>
                                        <p:attrNameLst>
                                          <p:attrName>ppt_x</p:attrName>
                                          <p:attrName>ppt_y</p:attrName>
                                        </p:attrNameLst>
                                      </p:cBhvr>
                                      <p:rCtr x="0" y="1759"/>
                                    </p:animMotion>
                                  </p:childTnLst>
                                </p:cTn>
                              </p:par>
                              <p:par>
                                <p:cTn id="170" presetID="10" presetClass="entr" presetSubtype="0" fill="hold" nodeType="withEffect">
                                  <p:stCondLst>
                                    <p:cond delay="200"/>
                                  </p:stCondLst>
                                  <p:childTnLst>
                                    <p:set>
                                      <p:cBhvr>
                                        <p:cTn id="171" dur="1" fill="hold">
                                          <p:stCondLst>
                                            <p:cond delay="0"/>
                                          </p:stCondLst>
                                        </p:cTn>
                                        <p:tgtEl>
                                          <p:spTgt spid="63"/>
                                        </p:tgtEl>
                                        <p:attrNameLst>
                                          <p:attrName>style.visibility</p:attrName>
                                        </p:attrNameLst>
                                      </p:cBhvr>
                                      <p:to>
                                        <p:strVal val="visible"/>
                                      </p:to>
                                    </p:set>
                                    <p:animEffect transition="in" filter="fade">
                                      <p:cBhvr>
                                        <p:cTn id="172" dur="500"/>
                                        <p:tgtEl>
                                          <p:spTgt spid="63"/>
                                        </p:tgtEl>
                                      </p:cBhvr>
                                    </p:animEffect>
                                  </p:childTnLst>
                                </p:cTn>
                              </p:par>
                              <p:par>
                                <p:cTn id="173" presetID="42" presetClass="path" presetSubtype="0" decel="100000" fill="hold" nodeType="withEffect">
                                  <p:stCondLst>
                                    <p:cond delay="200"/>
                                  </p:stCondLst>
                                  <p:childTnLst>
                                    <p:animMotion origin="layout" path="M 1.25E-6 -2.96296E-6 L 1.25E-6 0.03542 " pathEditMode="relative" rAng="0" ptsTypes="AA">
                                      <p:cBhvr>
                                        <p:cTn id="174" dur="700" spd="-100000" fill="hold"/>
                                        <p:tgtEl>
                                          <p:spTgt spid="63"/>
                                        </p:tgtEl>
                                        <p:attrNameLst>
                                          <p:attrName>ppt_x</p:attrName>
                                          <p:attrName>ppt_y</p:attrName>
                                        </p:attrNameLst>
                                      </p:cBhvr>
                                      <p:rCtr x="0" y="1759"/>
                                    </p:animMotion>
                                  </p:childTnLst>
                                </p:cTn>
                              </p:par>
                              <p:par>
                                <p:cTn id="175" presetID="10" presetClass="entr" presetSubtype="0" fill="hold" grpId="0" nodeType="withEffect">
                                  <p:stCondLst>
                                    <p:cond delay="200"/>
                                  </p:stCondLst>
                                  <p:childTnLst>
                                    <p:set>
                                      <p:cBhvr>
                                        <p:cTn id="176" dur="1" fill="hold">
                                          <p:stCondLst>
                                            <p:cond delay="0"/>
                                          </p:stCondLst>
                                        </p:cTn>
                                        <p:tgtEl>
                                          <p:spTgt spid="1024"/>
                                        </p:tgtEl>
                                        <p:attrNameLst>
                                          <p:attrName>style.visibility</p:attrName>
                                        </p:attrNameLst>
                                      </p:cBhvr>
                                      <p:to>
                                        <p:strVal val="visible"/>
                                      </p:to>
                                    </p:set>
                                    <p:animEffect transition="in" filter="fade">
                                      <p:cBhvr>
                                        <p:cTn id="177" dur="500"/>
                                        <p:tgtEl>
                                          <p:spTgt spid="1024"/>
                                        </p:tgtEl>
                                      </p:cBhvr>
                                    </p:animEffect>
                                  </p:childTnLst>
                                </p:cTn>
                              </p:par>
                              <p:par>
                                <p:cTn id="178" presetID="42" presetClass="path" presetSubtype="0" decel="100000" fill="hold" grpId="1" nodeType="withEffect">
                                  <p:stCondLst>
                                    <p:cond delay="200"/>
                                  </p:stCondLst>
                                  <p:childTnLst>
                                    <p:animMotion origin="layout" path="M -1.25E-6 -2.96296E-6 L -1.25E-6 0.03542 " pathEditMode="relative" rAng="0" ptsTypes="AA">
                                      <p:cBhvr>
                                        <p:cTn id="179" dur="700" spd="-100000" fill="hold"/>
                                        <p:tgtEl>
                                          <p:spTgt spid="1024"/>
                                        </p:tgtEl>
                                        <p:attrNameLst>
                                          <p:attrName>ppt_x</p:attrName>
                                          <p:attrName>ppt_y</p:attrName>
                                        </p:attrNameLst>
                                      </p:cBhvr>
                                      <p:rCtr x="0" y="1759"/>
                                    </p:animMotion>
                                  </p:childTnLst>
                                </p:cTn>
                              </p:par>
                              <p:par>
                                <p:cTn id="180" presetID="10" presetClass="entr" presetSubtype="0" fill="hold" nodeType="withEffect">
                                  <p:stCondLst>
                                    <p:cond delay="300"/>
                                  </p:stCondLst>
                                  <p:childTnLst>
                                    <p:set>
                                      <p:cBhvr>
                                        <p:cTn id="181" dur="1" fill="hold">
                                          <p:stCondLst>
                                            <p:cond delay="0"/>
                                          </p:stCondLst>
                                        </p:cTn>
                                        <p:tgtEl>
                                          <p:spTgt spid="57"/>
                                        </p:tgtEl>
                                        <p:attrNameLst>
                                          <p:attrName>style.visibility</p:attrName>
                                        </p:attrNameLst>
                                      </p:cBhvr>
                                      <p:to>
                                        <p:strVal val="visible"/>
                                      </p:to>
                                    </p:set>
                                    <p:animEffect transition="in" filter="fade">
                                      <p:cBhvr>
                                        <p:cTn id="182" dur="500"/>
                                        <p:tgtEl>
                                          <p:spTgt spid="57"/>
                                        </p:tgtEl>
                                      </p:cBhvr>
                                    </p:animEffect>
                                  </p:childTnLst>
                                </p:cTn>
                              </p:par>
                              <p:par>
                                <p:cTn id="183" presetID="42" presetClass="path" presetSubtype="0" decel="100000" fill="hold" nodeType="withEffect">
                                  <p:stCondLst>
                                    <p:cond delay="300"/>
                                  </p:stCondLst>
                                  <p:childTnLst>
                                    <p:animMotion origin="layout" path="M 1.25E-6 2.22222E-6 L 1.25E-6 0.03541 " pathEditMode="relative" rAng="0" ptsTypes="AA">
                                      <p:cBhvr>
                                        <p:cTn id="184" dur="700" spd="-100000" fill="hold"/>
                                        <p:tgtEl>
                                          <p:spTgt spid="57"/>
                                        </p:tgtEl>
                                        <p:attrNameLst>
                                          <p:attrName>ppt_x</p:attrName>
                                          <p:attrName>ppt_y</p:attrName>
                                        </p:attrNameLst>
                                      </p:cBhvr>
                                      <p:rCtr x="0" y="1759"/>
                                    </p:animMotion>
                                  </p:childTnLst>
                                </p:cTn>
                              </p:par>
                              <p:par>
                                <p:cTn id="185" presetID="10" presetClass="entr" presetSubtype="0" fill="hold" grpId="0" nodeType="withEffect">
                                  <p:stCondLst>
                                    <p:cond delay="300"/>
                                  </p:stCondLst>
                                  <p:childTnLst>
                                    <p:set>
                                      <p:cBhvr>
                                        <p:cTn id="186" dur="1" fill="hold">
                                          <p:stCondLst>
                                            <p:cond delay="0"/>
                                          </p:stCondLst>
                                        </p:cTn>
                                        <p:tgtEl>
                                          <p:spTgt spid="58"/>
                                        </p:tgtEl>
                                        <p:attrNameLst>
                                          <p:attrName>style.visibility</p:attrName>
                                        </p:attrNameLst>
                                      </p:cBhvr>
                                      <p:to>
                                        <p:strVal val="visible"/>
                                      </p:to>
                                    </p:set>
                                    <p:animEffect transition="in" filter="fade">
                                      <p:cBhvr>
                                        <p:cTn id="187" dur="500"/>
                                        <p:tgtEl>
                                          <p:spTgt spid="58"/>
                                        </p:tgtEl>
                                      </p:cBhvr>
                                    </p:animEffect>
                                  </p:childTnLst>
                                </p:cTn>
                              </p:par>
                              <p:par>
                                <p:cTn id="188" presetID="42" presetClass="path" presetSubtype="0" decel="100000" fill="hold" grpId="1" nodeType="withEffect">
                                  <p:stCondLst>
                                    <p:cond delay="300"/>
                                  </p:stCondLst>
                                  <p:childTnLst>
                                    <p:animMotion origin="layout" path="M -4.16667E-7 7.40741E-7 L -4.16667E-7 0.03542 " pathEditMode="relative" rAng="0" ptsTypes="AA">
                                      <p:cBhvr>
                                        <p:cTn id="189" dur="700" spd="-100000" fill="hold"/>
                                        <p:tgtEl>
                                          <p:spTgt spid="58"/>
                                        </p:tgtEl>
                                        <p:attrNameLst>
                                          <p:attrName>ppt_x</p:attrName>
                                          <p:attrName>ppt_y</p:attrName>
                                        </p:attrNameLst>
                                      </p:cBhvr>
                                      <p:rCtr x="0" y="1759"/>
                                    </p:animMotion>
                                  </p:childTnLst>
                                </p:cTn>
                              </p:par>
                              <p:par>
                                <p:cTn id="190" presetID="10" presetClass="entr" presetSubtype="0" fill="hold" grpId="0" nodeType="withEffect">
                                  <p:stCondLst>
                                    <p:cond delay="300"/>
                                  </p:stCondLst>
                                  <p:childTnLst>
                                    <p:set>
                                      <p:cBhvr>
                                        <p:cTn id="191" dur="1" fill="hold">
                                          <p:stCondLst>
                                            <p:cond delay="0"/>
                                          </p:stCondLst>
                                        </p:cTn>
                                        <p:tgtEl>
                                          <p:spTgt spid="56"/>
                                        </p:tgtEl>
                                        <p:attrNameLst>
                                          <p:attrName>style.visibility</p:attrName>
                                        </p:attrNameLst>
                                      </p:cBhvr>
                                      <p:to>
                                        <p:strVal val="visible"/>
                                      </p:to>
                                    </p:set>
                                    <p:animEffect transition="in" filter="fade">
                                      <p:cBhvr>
                                        <p:cTn id="192" dur="500"/>
                                        <p:tgtEl>
                                          <p:spTgt spid="56"/>
                                        </p:tgtEl>
                                      </p:cBhvr>
                                    </p:animEffect>
                                  </p:childTnLst>
                                </p:cTn>
                              </p:par>
                              <p:par>
                                <p:cTn id="193" presetID="42" presetClass="path" presetSubtype="0" decel="100000" fill="hold" grpId="1" nodeType="withEffect">
                                  <p:stCondLst>
                                    <p:cond delay="300"/>
                                  </p:stCondLst>
                                  <p:childTnLst>
                                    <p:animMotion origin="layout" path="M 1.25E-6 7.40741E-7 L 1.25E-6 0.03542 " pathEditMode="relative" rAng="0" ptsTypes="AA">
                                      <p:cBhvr>
                                        <p:cTn id="194" dur="700" spd="-100000" fill="hold"/>
                                        <p:tgtEl>
                                          <p:spTgt spid="56"/>
                                        </p:tgtEl>
                                        <p:attrNameLst>
                                          <p:attrName>ppt_x</p:attrName>
                                          <p:attrName>ppt_y</p:attrName>
                                        </p:attrNameLst>
                                      </p:cBhvr>
                                      <p:rCtr x="0" y="1759"/>
                                    </p:animMotion>
                                  </p:childTnLst>
                                </p:cTn>
                              </p:par>
                              <p:par>
                                <p:cTn id="195" presetID="10" presetClass="entr" presetSubtype="0" fill="hold" grpId="0" nodeType="withEffect">
                                  <p:stCondLst>
                                    <p:cond delay="200"/>
                                  </p:stCondLst>
                                  <p:childTnLst>
                                    <p:set>
                                      <p:cBhvr>
                                        <p:cTn id="196" dur="1" fill="hold">
                                          <p:stCondLst>
                                            <p:cond delay="0"/>
                                          </p:stCondLst>
                                        </p:cTn>
                                        <p:tgtEl>
                                          <p:spTgt spid="28"/>
                                        </p:tgtEl>
                                        <p:attrNameLst>
                                          <p:attrName>style.visibility</p:attrName>
                                        </p:attrNameLst>
                                      </p:cBhvr>
                                      <p:to>
                                        <p:strVal val="visible"/>
                                      </p:to>
                                    </p:set>
                                    <p:animEffect transition="in" filter="fade">
                                      <p:cBhvr>
                                        <p:cTn id="197" dur="500"/>
                                        <p:tgtEl>
                                          <p:spTgt spid="28"/>
                                        </p:tgtEl>
                                      </p:cBhvr>
                                    </p:animEffect>
                                  </p:childTnLst>
                                </p:cTn>
                              </p:par>
                              <p:par>
                                <p:cTn id="198" presetID="42" presetClass="path" presetSubtype="0" decel="100000" fill="hold" grpId="1" nodeType="withEffect">
                                  <p:stCondLst>
                                    <p:cond delay="200"/>
                                  </p:stCondLst>
                                  <p:childTnLst>
                                    <p:animMotion origin="layout" path="M -1.04167E-6 4.81481E-6 L -1.04167E-6 0.03541 " pathEditMode="relative" rAng="0" ptsTypes="AA">
                                      <p:cBhvr>
                                        <p:cTn id="199" dur="700" spd="-100000" fill="hold"/>
                                        <p:tgtEl>
                                          <p:spTgt spid="28"/>
                                        </p:tgtEl>
                                        <p:attrNameLst>
                                          <p:attrName>ppt_x</p:attrName>
                                          <p:attrName>ppt_y</p:attrName>
                                        </p:attrNameLst>
                                      </p:cBhvr>
                                      <p:rCtr x="0" y="1759"/>
                                    </p:animMotion>
                                  </p:childTnLst>
                                </p:cTn>
                              </p:par>
                              <p:par>
                                <p:cTn id="200" presetID="10" presetClass="entr" presetSubtype="0" fill="hold" nodeType="withEffect">
                                  <p:stCondLst>
                                    <p:cond delay="200"/>
                                  </p:stCondLst>
                                  <p:childTnLst>
                                    <p:set>
                                      <p:cBhvr>
                                        <p:cTn id="201" dur="1" fill="hold">
                                          <p:stCondLst>
                                            <p:cond delay="0"/>
                                          </p:stCondLst>
                                        </p:cTn>
                                        <p:tgtEl>
                                          <p:spTgt spid="30"/>
                                        </p:tgtEl>
                                        <p:attrNameLst>
                                          <p:attrName>style.visibility</p:attrName>
                                        </p:attrNameLst>
                                      </p:cBhvr>
                                      <p:to>
                                        <p:strVal val="visible"/>
                                      </p:to>
                                    </p:set>
                                    <p:animEffect transition="in" filter="fade">
                                      <p:cBhvr>
                                        <p:cTn id="202" dur="500"/>
                                        <p:tgtEl>
                                          <p:spTgt spid="30"/>
                                        </p:tgtEl>
                                      </p:cBhvr>
                                    </p:animEffect>
                                  </p:childTnLst>
                                </p:cTn>
                              </p:par>
                              <p:par>
                                <p:cTn id="203" presetID="42" presetClass="path" presetSubtype="0" decel="100000" fill="hold" nodeType="withEffect">
                                  <p:stCondLst>
                                    <p:cond delay="200"/>
                                  </p:stCondLst>
                                  <p:childTnLst>
                                    <p:animMotion origin="layout" path="M -1.875E-6 4.81481E-6 L -1.875E-6 0.03541 " pathEditMode="relative" rAng="0" ptsTypes="AA">
                                      <p:cBhvr>
                                        <p:cTn id="204" dur="700" spd="-100000" fill="hold"/>
                                        <p:tgtEl>
                                          <p:spTgt spid="30"/>
                                        </p:tgtEl>
                                        <p:attrNameLst>
                                          <p:attrName>ppt_x</p:attrName>
                                          <p:attrName>ppt_y</p:attrName>
                                        </p:attrNameLst>
                                      </p:cBhvr>
                                      <p:rCtr x="0" y="1759"/>
                                    </p:animMotion>
                                  </p:childTnLst>
                                </p:cTn>
                              </p:par>
                              <p:par>
                                <p:cTn id="205" presetID="10" presetClass="entr" presetSubtype="0" fill="hold" grpId="0" nodeType="withEffect">
                                  <p:stCondLst>
                                    <p:cond delay="200"/>
                                  </p:stCondLst>
                                  <p:childTnLst>
                                    <p:set>
                                      <p:cBhvr>
                                        <p:cTn id="206" dur="1" fill="hold">
                                          <p:stCondLst>
                                            <p:cond delay="0"/>
                                          </p:stCondLst>
                                        </p:cTn>
                                        <p:tgtEl>
                                          <p:spTgt spid="31"/>
                                        </p:tgtEl>
                                        <p:attrNameLst>
                                          <p:attrName>style.visibility</p:attrName>
                                        </p:attrNameLst>
                                      </p:cBhvr>
                                      <p:to>
                                        <p:strVal val="visible"/>
                                      </p:to>
                                    </p:set>
                                    <p:animEffect transition="in" filter="fade">
                                      <p:cBhvr>
                                        <p:cTn id="207" dur="500"/>
                                        <p:tgtEl>
                                          <p:spTgt spid="31"/>
                                        </p:tgtEl>
                                      </p:cBhvr>
                                    </p:animEffect>
                                  </p:childTnLst>
                                </p:cTn>
                              </p:par>
                              <p:par>
                                <p:cTn id="208" presetID="42" presetClass="path" presetSubtype="0" decel="100000" fill="hold" grpId="1" nodeType="withEffect">
                                  <p:stCondLst>
                                    <p:cond delay="200"/>
                                  </p:stCondLst>
                                  <p:childTnLst>
                                    <p:animMotion origin="layout" path="M -1.25E-6 4.81481E-6 L -1.25E-6 0.03541 " pathEditMode="relative" rAng="0" ptsTypes="AA">
                                      <p:cBhvr>
                                        <p:cTn id="209" dur="700" spd="-100000" fill="hold"/>
                                        <p:tgtEl>
                                          <p:spTgt spid="31"/>
                                        </p:tgtEl>
                                        <p:attrNameLst>
                                          <p:attrName>ppt_x</p:attrName>
                                          <p:attrName>ppt_y</p:attrName>
                                        </p:attrNameLst>
                                      </p:cBhvr>
                                      <p:rCtr x="0" y="1759"/>
                                    </p:animMotion>
                                  </p:childTnLst>
                                </p:cTn>
                              </p:par>
                              <p:par>
                                <p:cTn id="210" presetID="10" presetClass="entr" presetSubtype="0" fill="hold" grpId="0" nodeType="withEffect">
                                  <p:stCondLst>
                                    <p:cond delay="400"/>
                                  </p:stCondLst>
                                  <p:childTnLst>
                                    <p:set>
                                      <p:cBhvr>
                                        <p:cTn id="211" dur="1" fill="hold">
                                          <p:stCondLst>
                                            <p:cond delay="0"/>
                                          </p:stCondLst>
                                        </p:cTn>
                                        <p:tgtEl>
                                          <p:spTgt spid="15"/>
                                        </p:tgtEl>
                                        <p:attrNameLst>
                                          <p:attrName>style.visibility</p:attrName>
                                        </p:attrNameLst>
                                      </p:cBhvr>
                                      <p:to>
                                        <p:strVal val="visible"/>
                                      </p:to>
                                    </p:set>
                                    <p:animEffect transition="in" filter="fade">
                                      <p:cBhvr>
                                        <p:cTn id="212" dur="200"/>
                                        <p:tgtEl>
                                          <p:spTgt spid="15"/>
                                        </p:tgtEl>
                                      </p:cBhvr>
                                    </p:animEffect>
                                  </p:childTnLst>
                                </p:cTn>
                              </p:par>
                              <p:par>
                                <p:cTn id="213" presetID="42" presetClass="path" presetSubtype="0" decel="100000" fill="hold" grpId="1" nodeType="withEffect">
                                  <p:stCondLst>
                                    <p:cond delay="400"/>
                                  </p:stCondLst>
                                  <p:childTnLst>
                                    <p:animMotion origin="layout" path="M 0 0.03889 L 0 -3.7037E-6 " pathEditMode="relative" rAng="0" ptsTypes="AA">
                                      <p:cBhvr>
                                        <p:cTn id="21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2" grpId="0" animBg="1"/>
      <p:bldP spid="2" grpId="1" animBg="1"/>
      <p:bldP spid="29" grpId="0" animBg="1"/>
      <p:bldP spid="29" grpId="1" animBg="1"/>
      <p:bldP spid="5" grpId="0"/>
      <p:bldP spid="5" grpId="1"/>
      <p:bldP spid="21" grpId="0"/>
      <p:bldP spid="21" grpId="1"/>
      <p:bldP spid="22" grpId="0"/>
      <p:bldP spid="22" grpId="1"/>
      <p:bldP spid="23" grpId="0"/>
      <p:bldP spid="23" grpId="1"/>
      <p:bldP spid="24" grpId="0"/>
      <p:bldP spid="24" grpId="1"/>
      <p:bldP spid="3" grpId="0"/>
      <p:bldP spid="3" grpId="1"/>
      <p:bldP spid="4" grpId="0"/>
      <p:bldP spid="4" grpId="1"/>
      <p:bldP spid="28" grpId="0" animBg="1"/>
      <p:bldP spid="28" grpId="1" animBg="1"/>
      <p:bldP spid="31" grpId="0"/>
      <p:bldP spid="31" grpId="1"/>
      <p:bldP spid="25" grpId="0" animBg="1"/>
      <p:bldP spid="25" grpId="1" animBg="1"/>
      <p:bldP spid="6" grpId="0"/>
      <p:bldP spid="6" grpId="1"/>
      <p:bldP spid="9" grpId="0" animBg="1"/>
      <p:bldP spid="14" grpId="0"/>
      <p:bldP spid="16" grpId="0" animBg="1"/>
      <p:bldP spid="16" grpId="1" animBg="1"/>
      <p:bldP spid="17" grpId="0" animBg="1"/>
      <p:bldP spid="17" grpId="1" animBg="1"/>
      <p:bldP spid="44" grpId="0"/>
      <p:bldP spid="44" grpId="1"/>
      <p:bldP spid="53" grpId="0" animBg="1"/>
      <p:bldP spid="53" grpId="1" animBg="1"/>
      <p:bldP spid="55" grpId="0"/>
      <p:bldP spid="55" grpId="1"/>
      <p:bldP spid="34" grpId="0" animBg="1"/>
      <p:bldP spid="34" grpId="1" animBg="1"/>
      <p:bldP spid="51" grpId="0"/>
      <p:bldP spid="51" grpId="1"/>
      <p:bldP spid="52" grpId="0"/>
      <p:bldP spid="52" grpId="1"/>
      <p:bldP spid="62" grpId="0" animBg="1"/>
      <p:bldP spid="62" grpId="1" animBg="1"/>
      <p:bldP spid="1024" grpId="0"/>
      <p:bldP spid="1024" grpId="1"/>
      <p:bldP spid="56" grpId="0" animBg="1"/>
      <p:bldP spid="56" grpId="1" animBg="1"/>
      <p:bldP spid="58" grpId="0"/>
      <p:bldP spid="58" grpId="1"/>
      <p:bldP spid="15" grpId="0" animBg="1"/>
      <p:bldP spid="15" grpId="1" animBg="1"/>
      <p:bldP spid="37" grpId="0" animBg="1"/>
      <p:bldP spid="37" grpId="1" animBg="1"/>
      <p:bldP spid="45" grpId="0" animBg="1"/>
      <p:bldP spid="4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A80D-65BB-FC67-029E-C47ECA7220B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D6BB2B4-BDFE-A1C9-D263-3D80B6AE5CA9}"/>
              </a:ext>
              <a:ext uri="{C183D7F6-B498-43B3-948B-1728B52AA6E4}">
                <adec:decorative xmlns:adec="http://schemas.microsoft.com/office/drawing/2017/decorative" val="1"/>
              </a:ext>
            </a:extLst>
          </p:cNvPr>
          <p:cNvSpPr/>
          <p:nvPr/>
        </p:nvSpPr>
        <p:spPr bwMode="auto">
          <a:xfrm>
            <a:off x="4486276" y="0"/>
            <a:ext cx="770572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Title 16">
            <a:extLst>
              <a:ext uri="{FF2B5EF4-FFF2-40B4-BE49-F238E27FC236}">
                <a16:creationId xmlns:a16="http://schemas.microsoft.com/office/drawing/2014/main" id="{643E39EF-EC0F-83F1-3A34-2406B6E1ECD6}"/>
              </a:ext>
            </a:extLst>
          </p:cNvPr>
          <p:cNvSpPr>
            <a:spLocks noGrp="1"/>
          </p:cNvSpPr>
          <p:nvPr>
            <p:ph type="title"/>
          </p:nvPr>
        </p:nvSpPr>
        <p:spPr>
          <a:xfrm>
            <a:off x="588264" y="457200"/>
            <a:ext cx="3094736" cy="1661993"/>
          </a:xfrm>
        </p:spPr>
        <p:txBody>
          <a:bodyPr/>
          <a:lstStyle/>
          <a:p>
            <a:r>
              <a:rPr lang="en-US" err="1"/>
              <a:t>VNet</a:t>
            </a:r>
            <a:r>
              <a:rPr lang="en-US"/>
              <a:t> configuration in Bicep</a:t>
            </a:r>
          </a:p>
        </p:txBody>
      </p:sp>
      <p:sp>
        <p:nvSpPr>
          <p:cNvPr id="2" name="Text Placeholder 10">
            <a:extLst>
              <a:ext uri="{FF2B5EF4-FFF2-40B4-BE49-F238E27FC236}">
                <a16:creationId xmlns:a16="http://schemas.microsoft.com/office/drawing/2014/main" id="{4AAC331D-C0C6-7CF9-A983-B0390C40FE45}"/>
              </a:ext>
            </a:extLst>
          </p:cNvPr>
          <p:cNvSpPr txBox="1">
            <a:spLocks/>
          </p:cNvSpPr>
          <p:nvPr/>
        </p:nvSpPr>
        <p:spPr>
          <a:xfrm>
            <a:off x="595684" y="2307372"/>
            <a:ext cx="4680421" cy="4093428"/>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Creates a subnet for:</a:t>
            </a:r>
          </a:p>
          <a:p>
            <a:pPr marL="317500" marR="0" lvl="0" indent="-317500" algn="l" defTabSz="932742" rtl="0" eaLnBrk="1" fontAlgn="auto" latinLnBrk="0" hangingPunct="1">
              <a:lnSpc>
                <a:spcPct val="100000"/>
              </a:lnSpc>
              <a:spcBef>
                <a:spcPct val="20000"/>
              </a:spcBef>
              <a:spcAft>
                <a:spcPts val="0"/>
              </a:spcAft>
              <a:buClrTx/>
              <a:buSzPct val="90000"/>
              <a:buFont typeface="+mj-lt"/>
              <a:buAutoNum type="arabicPeriod"/>
              <a:tabLst>
                <a:tab pos="344488" algn="l"/>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App Service app</a:t>
            </a:r>
          </a:p>
          <a:p>
            <a:pPr marL="317500" marR="0" lvl="0" indent="-317500" algn="l" defTabSz="932742" rtl="0" eaLnBrk="1" fontAlgn="auto" latinLnBrk="0" hangingPunct="1">
              <a:lnSpc>
                <a:spcPct val="100000"/>
              </a:lnSpc>
              <a:spcBef>
                <a:spcPct val="20000"/>
              </a:spcBef>
              <a:spcAft>
                <a:spcPts val="0"/>
              </a:spcAft>
              <a:buClrTx/>
              <a:buSzPct val="90000"/>
              <a:buFont typeface="+mj-lt"/>
              <a:buAutoNum type="arabicPeriod"/>
              <a:tabLst>
                <a:tab pos="344488" algn="l"/>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Backend services</a:t>
            </a: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Different rules can be </a:t>
            </a:r>
            <a:b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applied to each subnet.</a:t>
            </a:r>
            <a:endPar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See full Bicep in: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aka.ms/</a:t>
            </a:r>
            <a:r>
              <a:rPr kumimoji="0" lang="en-US" sz="2000" b="0" i="0" u="none" strike="noStrike" kern="1200" cap="none" spc="0" normalizeH="0" baseline="0" noProof="0" err="1">
                <a:ln w="3175">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ragchat</a:t>
            </a:r>
            <a:endParaRPr kumimoji="0" lang="en-US" sz="20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infra/network-</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Consolas" panose="020B0609020204030204" pitchFamily="49" charset="0"/>
              </a:rPr>
              <a:t>isolation.bicep</a:t>
            </a:r>
            <a:endPar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cxnSp>
        <p:nvCxnSpPr>
          <p:cNvPr id="5" name="Connector: Elbow 4">
            <a:extLst>
              <a:ext uri="{FF2B5EF4-FFF2-40B4-BE49-F238E27FC236}">
                <a16:creationId xmlns:a16="http://schemas.microsoft.com/office/drawing/2014/main" id="{C933B344-503E-0C6A-136C-DF1C2B39B09F}"/>
              </a:ext>
              <a:ext uri="{C183D7F6-B498-43B3-948B-1728B52AA6E4}">
                <adec:decorative xmlns:adec="http://schemas.microsoft.com/office/drawing/2017/decorative" val="1"/>
              </a:ext>
            </a:extLst>
          </p:cNvPr>
          <p:cNvCxnSpPr/>
          <p:nvPr/>
        </p:nvCxnSpPr>
        <p:spPr>
          <a:xfrm flipV="1">
            <a:off x="2997200" y="1600200"/>
            <a:ext cx="2489200" cy="1295400"/>
          </a:xfrm>
          <a:prstGeom prst="bentConnector3">
            <a:avLst/>
          </a:prstGeom>
          <a:ln w="19050" cap="rnd">
            <a:gradFill>
              <a:gsLst>
                <a:gs pos="0">
                  <a:srgbClr val="0078D4"/>
                </a:gs>
                <a:gs pos="99000">
                  <a:srgbClr val="8661C5"/>
                </a:gs>
              </a:gsLst>
              <a:lin ang="5400000" scaled="1"/>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19A3461D-0782-1882-B113-5F2B7E16AFEB}"/>
              </a:ext>
              <a:ext uri="{C183D7F6-B498-43B3-948B-1728B52AA6E4}">
                <adec:decorative xmlns:adec="http://schemas.microsoft.com/office/drawing/2017/decorative" val="1"/>
              </a:ext>
            </a:extLst>
          </p:cNvPr>
          <p:cNvCxnSpPr>
            <a:cxnSpLocks/>
          </p:cNvCxnSpPr>
          <p:nvPr/>
        </p:nvCxnSpPr>
        <p:spPr>
          <a:xfrm>
            <a:off x="2997200" y="3236976"/>
            <a:ext cx="2489200" cy="1531874"/>
          </a:xfrm>
          <a:prstGeom prst="bentConnector3">
            <a:avLst>
              <a:gd name="adj1" fmla="val 50000"/>
            </a:avLst>
          </a:prstGeom>
          <a:ln w="19050" cap="rnd">
            <a:gradFill>
              <a:gsLst>
                <a:gs pos="0">
                  <a:srgbClr val="0078D4"/>
                </a:gs>
                <a:gs pos="99000">
                  <a:srgbClr val="8661C5"/>
                </a:gs>
              </a:gsLst>
              <a:lin ang="5400000" scaled="1"/>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53730F4-9179-66EA-FC9B-72CF6771A46F}"/>
              </a:ext>
            </a:extLst>
          </p:cNvPr>
          <p:cNvSpPr txBox="1"/>
          <p:nvPr/>
        </p:nvSpPr>
        <p:spPr>
          <a:xfrm>
            <a:off x="4889501" y="228124"/>
            <a:ext cx="7069156" cy="64017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32093"/>
                </a:solidFill>
                <a:effectLst/>
                <a:uLnTx/>
                <a:uFillTx/>
                <a:latin typeface="Consolas" panose="020B0609020204030204" pitchFamily="49" charset="0"/>
                <a:ea typeface="+mn-ea"/>
                <a:cs typeface="Consolas" panose="020B0609020204030204" pitchFamily="49" charset="0"/>
              </a:rPr>
              <a:t>module</a:t>
            </a: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vnet</a:t>
            </a: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'./core/networking/</a:t>
            </a:r>
            <a:r>
              <a:rPr kumimoji="0" lang="en-US" sz="16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vnet.bicep</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name: </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6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vnet</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endPar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params: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subnets: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name: </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6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appservice</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-subnet'</a:t>
            </a:r>
            <a:endPar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properties: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addressPrefix</a:t>
            </a: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'10.0.3.0/24'</a:t>
            </a:r>
            <a:endPar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privateEndpointNetworkPolicies</a:t>
            </a: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'Enabled'</a:t>
            </a:r>
            <a:endPar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privateLinkServiceNetworkPolicies</a:t>
            </a: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'Enabled'</a:t>
            </a:r>
            <a:endPar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delegations: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id: appServicePlan.id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name: appServicePlan.name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properties: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serviceName</a:t>
            </a: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6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Microsoft.Web</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6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serverFarms</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endPar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name: </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'backend-subnet'</a:t>
            </a:r>
            <a:endPar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properties: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addressPrefix</a:t>
            </a: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'10.0.1.0/24'</a:t>
            </a:r>
            <a:endPar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privateEndpointNetworkPolicies</a:t>
            </a: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'Enabled'</a:t>
            </a:r>
            <a:endPar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privateLinkServiceNetworkPolicies</a:t>
            </a: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6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'Enabled'</a:t>
            </a:r>
            <a:endPar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2587472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
                                        <p:tgtEl>
                                          <p:spTgt spid="3"/>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200"/>
                                        <p:tgtEl>
                                          <p:spTgt spid="2"/>
                                        </p:tgtEl>
                                      </p:cBhvr>
                                    </p:animEffect>
                                  </p:childTnLst>
                                </p:cTn>
                              </p:par>
                              <p:par>
                                <p:cTn id="17" presetID="42" presetClass="path" presetSubtype="0" decel="100000" fill="hold" grpId="1" nodeType="withEffect">
                                  <p:stCondLst>
                                    <p:cond delay="200"/>
                                  </p:stCondLst>
                                  <p:childTnLst>
                                    <p:animMotion origin="layout" path="M 4.79167E-6 0.03889 L 4.79167E-6 -2.22222E-6 " pathEditMode="relative" rAng="0" ptsTypes="AA">
                                      <p:cBhvr>
                                        <p:cTn id="18" dur="500" fill="hold"/>
                                        <p:tgtEl>
                                          <p:spTgt spid="2"/>
                                        </p:tgtEl>
                                        <p:attrNameLst>
                                          <p:attrName>ppt_x</p:attrName>
                                          <p:attrName>ppt_y</p:attrName>
                                        </p:attrNameLst>
                                      </p:cBhvr>
                                      <p:rCtr x="0" y="-1944"/>
                                    </p:animMotion>
                                  </p:childTnLst>
                                </p:cTn>
                              </p:par>
                              <p:par>
                                <p:cTn id="19" presetID="10" presetClass="entr" presetSubtype="0" fill="hold" nodeType="withEffect">
                                  <p:stCondLst>
                                    <p:cond delay="3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200"/>
                                        <p:tgtEl>
                                          <p:spTgt spid="5"/>
                                        </p:tgtEl>
                                      </p:cBhvr>
                                    </p:animEffect>
                                  </p:childTnLst>
                                </p:cTn>
                              </p:par>
                              <p:par>
                                <p:cTn id="22" presetID="42" presetClass="path" presetSubtype="0" decel="100000" fill="hold" nodeType="withEffect">
                                  <p:stCondLst>
                                    <p:cond delay="300"/>
                                  </p:stCondLst>
                                  <p:childTnLst>
                                    <p:animMotion origin="layout" path="M -2.08333E-6 0.03889 L -2.08333E-6 2.59259E-6 " pathEditMode="relative" rAng="0" ptsTypes="AA">
                                      <p:cBhvr>
                                        <p:cTn id="23" dur="500" fill="hold"/>
                                        <p:tgtEl>
                                          <p:spTgt spid="5"/>
                                        </p:tgtEl>
                                        <p:attrNameLst>
                                          <p:attrName>ppt_x</p:attrName>
                                          <p:attrName>ppt_y</p:attrName>
                                        </p:attrNameLst>
                                      </p:cBhvr>
                                      <p:rCtr x="0" y="-1944"/>
                                    </p:animMotion>
                                  </p:childTnLst>
                                </p:cTn>
                              </p:par>
                              <p:par>
                                <p:cTn id="24" presetID="10" presetClass="entr" presetSubtype="0" fill="hold" nodeType="withEffect">
                                  <p:stCondLst>
                                    <p:cond delay="4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
                                        <p:tgtEl>
                                          <p:spTgt spid="7"/>
                                        </p:tgtEl>
                                      </p:cBhvr>
                                    </p:animEffect>
                                  </p:childTnLst>
                                </p:cTn>
                              </p:par>
                              <p:par>
                                <p:cTn id="27" presetID="42" presetClass="path" presetSubtype="0" decel="100000" fill="hold" nodeType="withEffect">
                                  <p:stCondLst>
                                    <p:cond delay="400"/>
                                  </p:stCondLst>
                                  <p:childTnLst>
                                    <p:animMotion origin="layout" path="M 3.33333E-6 0.03889 L 3.33333E-6 -4.81481E-6 " pathEditMode="relative" rAng="0" ptsTypes="AA">
                                      <p:cBhvr>
                                        <p:cTn id="28"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2" grpId="0"/>
      <p:bldP spid="2" grpId="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a:xfrm>
            <a:off x="588963" y="457200"/>
            <a:ext cx="11017250" cy="554038"/>
          </a:xfrm>
        </p:spPr>
        <p:txBody>
          <a:bodyPr wrap="square" anchor="t">
            <a:normAutofit/>
          </a:bodyPr>
          <a:lstStyle/>
          <a:p>
            <a:r>
              <a:rPr lang="en-US"/>
              <a:t>Azure Network Security Groups (NSG)</a:t>
            </a:r>
          </a:p>
        </p:txBody>
      </p:sp>
      <p:sp>
        <p:nvSpPr>
          <p:cNvPr id="12" name="TextBox 11">
            <a:extLst>
              <a:ext uri="{FF2B5EF4-FFF2-40B4-BE49-F238E27FC236}">
                <a16:creationId xmlns:a16="http://schemas.microsoft.com/office/drawing/2014/main" id="{A6D38A8A-0AFD-E248-8699-08DD4BFC372C}"/>
              </a:ext>
            </a:extLst>
          </p:cNvPr>
          <p:cNvSpPr txBox="1"/>
          <p:nvPr/>
        </p:nvSpPr>
        <p:spPr>
          <a:xfrm>
            <a:off x="588963" y="1891204"/>
            <a:ext cx="509888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kumimoji="0" lang="en-US" sz="24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mn-cs"/>
              </a:rPr>
              <a:t>Azure network security groups can automatically allow or deny traffic </a:t>
            </a:r>
          </a:p>
        </p:txBody>
      </p:sp>
      <p:cxnSp>
        <p:nvCxnSpPr>
          <p:cNvPr id="14" name="Straight Connector 13">
            <a:extLst>
              <a:ext uri="{FF2B5EF4-FFF2-40B4-BE49-F238E27FC236}">
                <a16:creationId xmlns:a16="http://schemas.microsoft.com/office/drawing/2014/main" id="{44437274-AA6B-4023-3D3E-A6407FA63E0B}"/>
              </a:ext>
              <a:ext uri="{C183D7F6-B498-43B3-948B-1728B52AA6E4}">
                <adec:decorative xmlns:adec="http://schemas.microsoft.com/office/drawing/2017/decorative" val="1"/>
              </a:ext>
            </a:extLst>
          </p:cNvPr>
          <p:cNvCxnSpPr/>
          <p:nvPr/>
        </p:nvCxnSpPr>
        <p:spPr>
          <a:xfrm>
            <a:off x="588962" y="3055902"/>
            <a:ext cx="5120640"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2A567E2-4FCF-C0FF-C410-5B5BA4C674A5}"/>
              </a:ext>
            </a:extLst>
          </p:cNvPr>
          <p:cNvSpPr txBox="1"/>
          <p:nvPr/>
        </p:nvSpPr>
        <p:spPr>
          <a:xfrm>
            <a:off x="588963" y="3481936"/>
            <a:ext cx="5098882" cy="36933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mn-cs"/>
              </a:rPr>
              <a:t>Contains security rules</a:t>
            </a:r>
          </a:p>
        </p:txBody>
      </p:sp>
      <p:cxnSp>
        <p:nvCxnSpPr>
          <p:cNvPr id="16" name="Straight Connector 15">
            <a:extLst>
              <a:ext uri="{FF2B5EF4-FFF2-40B4-BE49-F238E27FC236}">
                <a16:creationId xmlns:a16="http://schemas.microsoft.com/office/drawing/2014/main" id="{467F1214-03B6-471A-C919-5E1D92AD03D3}"/>
              </a:ext>
              <a:ext uri="{C183D7F6-B498-43B3-948B-1728B52AA6E4}">
                <adec:decorative xmlns:adec="http://schemas.microsoft.com/office/drawing/2017/decorative" val="1"/>
              </a:ext>
            </a:extLst>
          </p:cNvPr>
          <p:cNvCxnSpPr/>
          <p:nvPr/>
        </p:nvCxnSpPr>
        <p:spPr>
          <a:xfrm>
            <a:off x="588962" y="4277302"/>
            <a:ext cx="5120640"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4A67EF0-CF58-87C6-8EEE-B15BC0336122}"/>
              </a:ext>
              <a:ext uri="{C183D7F6-B498-43B3-948B-1728B52AA6E4}">
                <adec:decorative xmlns:adec="http://schemas.microsoft.com/office/drawing/2017/decorative" val="0"/>
              </a:ext>
            </a:extLst>
          </p:cNvPr>
          <p:cNvSpPr txBox="1"/>
          <p:nvPr/>
        </p:nvSpPr>
        <p:spPr>
          <a:xfrm>
            <a:off x="588963" y="4703336"/>
            <a:ext cx="5456086"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mn-cs"/>
              </a:rPr>
              <a:t>NSG security rules are evaluated by priority using five information points</a:t>
            </a:r>
          </a:p>
        </p:txBody>
      </p:sp>
      <p:sp>
        <p:nvSpPr>
          <p:cNvPr id="4" name="Rounded Rectangle 3">
            <a:extLst>
              <a:ext uri="{FF2B5EF4-FFF2-40B4-BE49-F238E27FC236}">
                <a16:creationId xmlns:a16="http://schemas.microsoft.com/office/drawing/2014/main" id="{A922222C-4813-9BAE-D5D5-5651716D4906}"/>
              </a:ext>
              <a:ext uri="{C183D7F6-B498-43B3-948B-1728B52AA6E4}">
                <adec:decorative xmlns:adec="http://schemas.microsoft.com/office/drawing/2017/decorative" val="1"/>
              </a:ext>
            </a:extLst>
          </p:cNvPr>
          <p:cNvSpPr/>
          <p:nvPr/>
        </p:nvSpPr>
        <p:spPr bwMode="auto">
          <a:xfrm>
            <a:off x="6482400" y="1642959"/>
            <a:ext cx="4831122" cy="4047286"/>
          </a:xfrm>
          <a:prstGeom prst="roundRect">
            <a:avLst>
              <a:gd name="adj" fmla="val 8306"/>
            </a:avLst>
          </a:prstGeom>
          <a:solidFill>
            <a:schemeClr val="bg1"/>
          </a:solidFill>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pic>
        <p:nvPicPr>
          <p:cNvPr id="11" name="Picture 10" descr="NSG diagram:&#10;Virtual network&#10;Subnet 1 starts with VM1, NSG1, into the Internet. &#10;Subnet 2 starts with VM1, directly into Internet.">
            <a:extLst>
              <a:ext uri="{FF2B5EF4-FFF2-40B4-BE49-F238E27FC236}">
                <a16:creationId xmlns:a16="http://schemas.microsoft.com/office/drawing/2014/main" id="{E57F6A8B-0A3B-5B1F-81A6-6EF27E1F0630}"/>
              </a:ext>
            </a:extLst>
          </p:cNvPr>
          <p:cNvPicPr>
            <a:picLocks noChangeAspect="1"/>
          </p:cNvPicPr>
          <p:nvPr/>
        </p:nvPicPr>
        <p:blipFill rotWithShape="1">
          <a:blip r:embed="rId3"/>
          <a:srcRect l="1092" t="1061" r="1637" b="1061"/>
          <a:stretch/>
        </p:blipFill>
        <p:spPr>
          <a:xfrm>
            <a:off x="7001705" y="1798820"/>
            <a:ext cx="3792512" cy="3735564"/>
          </a:xfrm>
          <a:prstGeom prst="rect">
            <a:avLst/>
          </a:prstGeom>
          <a:ln>
            <a:noFill/>
          </a:ln>
        </p:spPr>
      </p:pic>
    </p:spTree>
    <p:extLst>
      <p:ext uri="{BB962C8B-B14F-4D97-AF65-F5344CB8AC3E}">
        <p14:creationId xmlns:p14="http://schemas.microsoft.com/office/powerpoint/2010/main" val="43205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par>
                                <p:cTn id="8" presetID="10" presetClass="entr" presetSubtype="0" fill="hold" nodeType="withEffect">
                                  <p:stCondLst>
                                    <p:cond delay="4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
                                        <p:tgtEl>
                                          <p:spTgt spid="11"/>
                                        </p:tgtEl>
                                      </p:cBhvr>
                                    </p:animEffect>
                                  </p:childTnLst>
                                </p:cTn>
                              </p:par>
                              <p:par>
                                <p:cTn id="11" presetID="10" presetClass="entr" presetSubtype="0" fill="hold" grpId="0" nodeType="withEffect">
                                  <p:stCondLst>
                                    <p:cond delay="0"/>
                                  </p:stCondLst>
                                  <p:iterate type="wd">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200"/>
                                        <p:tgtEl>
                                          <p:spTgt spid="2"/>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
                                        <p:tgtEl>
                                          <p:spTgt spid="1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00"/>
                                        <p:tgtEl>
                                          <p:spTgt spid="15"/>
                                        </p:tgtEl>
                                      </p:cBhvr>
                                    </p:animEffect>
                                  </p:childTnLst>
                                </p:cTn>
                              </p:par>
                              <p:par>
                                <p:cTn id="23" presetID="10" presetClass="entr" presetSubtype="0" fill="hold" nodeType="withEffect">
                                  <p:stCondLst>
                                    <p:cond delay="2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200"/>
                                        <p:tgtEl>
                                          <p:spTgt spid="14"/>
                                        </p:tgtEl>
                                      </p:cBhvr>
                                    </p:animEffect>
                                  </p:childTnLst>
                                </p:cTn>
                              </p:par>
                              <p:par>
                                <p:cTn id="26" presetID="10" presetClass="entr" presetSubtype="0" fill="hold" nodeType="withEffect">
                                  <p:stCondLst>
                                    <p:cond delay="3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5" grpId="0"/>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AD2A7-B63F-98FE-E13A-B4A8E874D36D}"/>
            </a:ext>
          </a:extLst>
        </p:cNvPr>
        <p:cNvGrpSpPr/>
        <p:nvPr/>
      </p:nvGrpSpPr>
      <p:grpSpPr>
        <a:xfrm>
          <a:off x="0" y="0"/>
          <a:ext cx="0" cy="0"/>
          <a:chOff x="0" y="0"/>
          <a:chExt cx="0" cy="0"/>
        </a:xfrm>
      </p:grpSpPr>
      <p:sp>
        <p:nvSpPr>
          <p:cNvPr id="56" name="Rounded Rectangle 28">
            <a:extLst>
              <a:ext uri="{FF2B5EF4-FFF2-40B4-BE49-F238E27FC236}">
                <a16:creationId xmlns:a16="http://schemas.microsoft.com/office/drawing/2014/main" id="{5A7F203B-41A9-1048-EA41-8AED9EB8B6AF}"/>
              </a:ext>
              <a:ext uri="{C183D7F6-B498-43B3-948B-1728B52AA6E4}">
                <adec:decorative xmlns:adec="http://schemas.microsoft.com/office/drawing/2017/decorative" val="1"/>
              </a:ext>
            </a:extLst>
          </p:cNvPr>
          <p:cNvSpPr/>
          <p:nvPr/>
        </p:nvSpPr>
        <p:spPr bwMode="auto">
          <a:xfrm>
            <a:off x="588963" y="1436688"/>
            <a:ext cx="3354244" cy="4326921"/>
          </a:xfrm>
          <a:prstGeom prst="roundRect">
            <a:avLst>
              <a:gd name="adj" fmla="val 10445"/>
            </a:avLst>
          </a:prstGeom>
          <a:solidFill>
            <a:srgbClr val="194449">
              <a:alpha val="7000"/>
            </a:srgbClr>
          </a:solidFill>
          <a:ln w="127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57" name="Rounded Rectangle 56">
            <a:extLst>
              <a:ext uri="{FF2B5EF4-FFF2-40B4-BE49-F238E27FC236}">
                <a16:creationId xmlns:a16="http://schemas.microsoft.com/office/drawing/2014/main" id="{CB4DFF5F-64F8-B999-F592-9CA7276F180E}"/>
              </a:ext>
              <a:ext uri="{C183D7F6-B498-43B3-948B-1728B52AA6E4}">
                <adec:decorative xmlns:adec="http://schemas.microsoft.com/office/drawing/2017/decorative" val="1"/>
              </a:ext>
            </a:extLst>
          </p:cNvPr>
          <p:cNvSpPr/>
          <p:nvPr/>
        </p:nvSpPr>
        <p:spPr bwMode="auto">
          <a:xfrm>
            <a:off x="792093" y="1925169"/>
            <a:ext cx="2947984" cy="1370864"/>
          </a:xfrm>
          <a:prstGeom prst="roundRect">
            <a:avLst>
              <a:gd name="adj" fmla="val 14621"/>
            </a:avLst>
          </a:prstGeom>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66" name="Rounded Rectangle 65">
            <a:extLst>
              <a:ext uri="{FF2B5EF4-FFF2-40B4-BE49-F238E27FC236}">
                <a16:creationId xmlns:a16="http://schemas.microsoft.com/office/drawing/2014/main" id="{63201A65-0B42-1BCB-6859-44630DE961BF}"/>
              </a:ext>
              <a:ext uri="{C183D7F6-B498-43B3-948B-1728B52AA6E4}">
                <adec:decorative xmlns:adec="http://schemas.microsoft.com/office/drawing/2017/decorative" val="1"/>
              </a:ext>
            </a:extLst>
          </p:cNvPr>
          <p:cNvSpPr/>
          <p:nvPr/>
        </p:nvSpPr>
        <p:spPr bwMode="auto">
          <a:xfrm>
            <a:off x="1340268" y="1749439"/>
            <a:ext cx="1851635" cy="355614"/>
          </a:xfrm>
          <a:prstGeom prst="roundRect">
            <a:avLst>
              <a:gd name="adj" fmla="val 50000"/>
            </a:avLst>
          </a:prstGeom>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A"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67" name="Graphic 66" descr="Shield icon for Chat app subnet">
            <a:extLst>
              <a:ext uri="{FF2B5EF4-FFF2-40B4-BE49-F238E27FC236}">
                <a16:creationId xmlns:a16="http://schemas.microsoft.com/office/drawing/2014/main" id="{E2DFD985-F483-D943-28FB-5740E78649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0221" y="1822092"/>
            <a:ext cx="210308" cy="210308"/>
          </a:xfrm>
          <a:prstGeom prst="rect">
            <a:avLst/>
          </a:prstGeom>
        </p:spPr>
      </p:pic>
      <p:sp>
        <p:nvSpPr>
          <p:cNvPr id="68" name="TextBox 67">
            <a:extLst>
              <a:ext uri="{FF2B5EF4-FFF2-40B4-BE49-F238E27FC236}">
                <a16:creationId xmlns:a16="http://schemas.microsoft.com/office/drawing/2014/main" id="{D4FD87E2-C6DD-8793-A51C-5539F4D82180}"/>
              </a:ext>
              <a:ext uri="{C183D7F6-B498-43B3-948B-1728B52AA6E4}">
                <adec:decorative xmlns:adec="http://schemas.microsoft.com/office/drawing/2017/decorative" val="1"/>
              </a:ext>
            </a:extLst>
          </p:cNvPr>
          <p:cNvSpPr txBox="1"/>
          <p:nvPr/>
        </p:nvSpPr>
        <p:spPr>
          <a:xfrm>
            <a:off x="1670529" y="1808065"/>
            <a:ext cx="1427565"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Chat app subnet</a:t>
            </a:r>
          </a:p>
        </p:txBody>
      </p:sp>
      <p:sp>
        <p:nvSpPr>
          <p:cNvPr id="60" name="Graphic 10" descr="Server Icon">
            <a:extLst>
              <a:ext uri="{FF2B5EF4-FFF2-40B4-BE49-F238E27FC236}">
                <a16:creationId xmlns:a16="http://schemas.microsoft.com/office/drawing/2014/main" id="{5620D4DC-8868-7DB7-9A7C-1F495B68CEAA}"/>
              </a:ext>
            </a:extLst>
          </p:cNvPr>
          <p:cNvSpPr/>
          <p:nvPr/>
        </p:nvSpPr>
        <p:spPr>
          <a:xfrm>
            <a:off x="1473437" y="2446318"/>
            <a:ext cx="246733" cy="411221"/>
          </a:xfrm>
          <a:custGeom>
            <a:avLst/>
            <a:gdLst>
              <a:gd name="connsiteX0" fmla="*/ 61683 w 246733"/>
              <a:gd name="connsiteY0" fmla="*/ 0 h 411221"/>
              <a:gd name="connsiteX1" fmla="*/ 0 w 246733"/>
              <a:gd name="connsiteY1" fmla="*/ 61683 h 411221"/>
              <a:gd name="connsiteX2" fmla="*/ 0 w 246733"/>
              <a:gd name="connsiteY2" fmla="*/ 349538 h 411221"/>
              <a:gd name="connsiteX3" fmla="*/ 61683 w 246733"/>
              <a:gd name="connsiteY3" fmla="*/ 411222 h 411221"/>
              <a:gd name="connsiteX4" fmla="*/ 185050 w 246733"/>
              <a:gd name="connsiteY4" fmla="*/ 411222 h 411221"/>
              <a:gd name="connsiteX5" fmla="*/ 246733 w 246733"/>
              <a:gd name="connsiteY5" fmla="*/ 349538 h 411221"/>
              <a:gd name="connsiteX6" fmla="*/ 246733 w 246733"/>
              <a:gd name="connsiteY6" fmla="*/ 61683 h 411221"/>
              <a:gd name="connsiteX7" fmla="*/ 185050 w 246733"/>
              <a:gd name="connsiteY7" fmla="*/ 0 h 411221"/>
              <a:gd name="connsiteX8" fmla="*/ 61683 w 246733"/>
              <a:gd name="connsiteY8" fmla="*/ 0 h 411221"/>
              <a:gd name="connsiteX9" fmla="*/ 51403 w 246733"/>
              <a:gd name="connsiteY9" fmla="*/ 97665 h 411221"/>
              <a:gd name="connsiteX10" fmla="*/ 66824 w 246733"/>
              <a:gd name="connsiteY10" fmla="*/ 82244 h 411221"/>
              <a:gd name="connsiteX11" fmla="*/ 179909 w 246733"/>
              <a:gd name="connsiteY11" fmla="*/ 82244 h 411221"/>
              <a:gd name="connsiteX12" fmla="*/ 195330 w 246733"/>
              <a:gd name="connsiteY12" fmla="*/ 97665 h 411221"/>
              <a:gd name="connsiteX13" fmla="*/ 179909 w 246733"/>
              <a:gd name="connsiteY13" fmla="*/ 113086 h 411221"/>
              <a:gd name="connsiteX14" fmla="*/ 66824 w 246733"/>
              <a:gd name="connsiteY14" fmla="*/ 113086 h 411221"/>
              <a:gd name="connsiteX15" fmla="*/ 51403 w 246733"/>
              <a:gd name="connsiteY15" fmla="*/ 97665 h 411221"/>
              <a:gd name="connsiteX16" fmla="*/ 51403 w 246733"/>
              <a:gd name="connsiteY16" fmla="*/ 323837 h 411221"/>
              <a:gd name="connsiteX17" fmla="*/ 66824 w 246733"/>
              <a:gd name="connsiteY17" fmla="*/ 308416 h 411221"/>
              <a:gd name="connsiteX18" fmla="*/ 179909 w 246733"/>
              <a:gd name="connsiteY18" fmla="*/ 308416 h 411221"/>
              <a:gd name="connsiteX19" fmla="*/ 195330 w 246733"/>
              <a:gd name="connsiteY19" fmla="*/ 323837 h 411221"/>
              <a:gd name="connsiteX20" fmla="*/ 179909 w 246733"/>
              <a:gd name="connsiteY20" fmla="*/ 339258 h 411221"/>
              <a:gd name="connsiteX21" fmla="*/ 66824 w 246733"/>
              <a:gd name="connsiteY21" fmla="*/ 339258 h 411221"/>
              <a:gd name="connsiteX22" fmla="*/ 51403 w 246733"/>
              <a:gd name="connsiteY22" fmla="*/ 323837 h 411221"/>
              <a:gd name="connsiteX23" fmla="*/ 51403 w 246733"/>
              <a:gd name="connsiteY23" fmla="*/ 262154 h 411221"/>
              <a:gd name="connsiteX24" fmla="*/ 66824 w 246733"/>
              <a:gd name="connsiteY24" fmla="*/ 246733 h 411221"/>
              <a:gd name="connsiteX25" fmla="*/ 179909 w 246733"/>
              <a:gd name="connsiteY25" fmla="*/ 246733 h 411221"/>
              <a:gd name="connsiteX26" fmla="*/ 195330 w 246733"/>
              <a:gd name="connsiteY26" fmla="*/ 262154 h 411221"/>
              <a:gd name="connsiteX27" fmla="*/ 179909 w 246733"/>
              <a:gd name="connsiteY27" fmla="*/ 277575 h 411221"/>
              <a:gd name="connsiteX28" fmla="*/ 66824 w 246733"/>
              <a:gd name="connsiteY28" fmla="*/ 277575 h 411221"/>
              <a:gd name="connsiteX29" fmla="*/ 51403 w 246733"/>
              <a:gd name="connsiteY29" fmla="*/ 262154 h 4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733" h="411221">
                <a:moveTo>
                  <a:pt x="61683" y="0"/>
                </a:moveTo>
                <a:cubicBezTo>
                  <a:pt x="27617" y="0"/>
                  <a:pt x="0" y="27617"/>
                  <a:pt x="0" y="61683"/>
                </a:cubicBezTo>
                <a:lnTo>
                  <a:pt x="0" y="349538"/>
                </a:lnTo>
                <a:cubicBezTo>
                  <a:pt x="0" y="383606"/>
                  <a:pt x="27617" y="411222"/>
                  <a:pt x="61683" y="411222"/>
                </a:cubicBezTo>
                <a:lnTo>
                  <a:pt x="185050" y="411222"/>
                </a:lnTo>
                <a:cubicBezTo>
                  <a:pt x="219117" y="411222"/>
                  <a:pt x="246733" y="383606"/>
                  <a:pt x="246733" y="349538"/>
                </a:cubicBezTo>
                <a:lnTo>
                  <a:pt x="246733" y="61683"/>
                </a:lnTo>
                <a:cubicBezTo>
                  <a:pt x="246733" y="27617"/>
                  <a:pt x="219117" y="0"/>
                  <a:pt x="185050" y="0"/>
                </a:cubicBezTo>
                <a:lnTo>
                  <a:pt x="61683" y="0"/>
                </a:lnTo>
                <a:close/>
                <a:moveTo>
                  <a:pt x="51403" y="97665"/>
                </a:moveTo>
                <a:cubicBezTo>
                  <a:pt x="51403" y="89149"/>
                  <a:pt x="58307" y="82244"/>
                  <a:pt x="66824" y="82244"/>
                </a:cubicBezTo>
                <a:lnTo>
                  <a:pt x="179909" y="82244"/>
                </a:lnTo>
                <a:cubicBezTo>
                  <a:pt x="188426" y="82244"/>
                  <a:pt x="195330" y="89149"/>
                  <a:pt x="195330" y="97665"/>
                </a:cubicBezTo>
                <a:cubicBezTo>
                  <a:pt x="195330" y="106182"/>
                  <a:pt x="188426" y="113086"/>
                  <a:pt x="179909" y="113086"/>
                </a:cubicBezTo>
                <a:lnTo>
                  <a:pt x="66824" y="113086"/>
                </a:lnTo>
                <a:cubicBezTo>
                  <a:pt x="58307" y="113086"/>
                  <a:pt x="51403" y="106182"/>
                  <a:pt x="51403" y="97665"/>
                </a:cubicBezTo>
                <a:close/>
                <a:moveTo>
                  <a:pt x="51403" y="323837"/>
                </a:moveTo>
                <a:cubicBezTo>
                  <a:pt x="51403" y="315321"/>
                  <a:pt x="58307" y="308416"/>
                  <a:pt x="66824" y="308416"/>
                </a:cubicBezTo>
                <a:lnTo>
                  <a:pt x="179909" y="308416"/>
                </a:lnTo>
                <a:cubicBezTo>
                  <a:pt x="188426" y="308416"/>
                  <a:pt x="195330" y="315321"/>
                  <a:pt x="195330" y="323837"/>
                </a:cubicBezTo>
                <a:cubicBezTo>
                  <a:pt x="195330" y="332353"/>
                  <a:pt x="188426" y="339258"/>
                  <a:pt x="179909" y="339258"/>
                </a:cubicBezTo>
                <a:lnTo>
                  <a:pt x="66824" y="339258"/>
                </a:lnTo>
                <a:cubicBezTo>
                  <a:pt x="58307" y="339258"/>
                  <a:pt x="51403" y="332353"/>
                  <a:pt x="51403" y="323837"/>
                </a:cubicBezTo>
                <a:close/>
                <a:moveTo>
                  <a:pt x="51403" y="262154"/>
                </a:moveTo>
                <a:cubicBezTo>
                  <a:pt x="51403" y="253637"/>
                  <a:pt x="58307" y="246733"/>
                  <a:pt x="66824" y="246733"/>
                </a:cubicBezTo>
                <a:lnTo>
                  <a:pt x="179909" y="246733"/>
                </a:lnTo>
                <a:cubicBezTo>
                  <a:pt x="188426" y="246733"/>
                  <a:pt x="195330" y="253637"/>
                  <a:pt x="195330" y="262154"/>
                </a:cubicBezTo>
                <a:cubicBezTo>
                  <a:pt x="195330" y="270670"/>
                  <a:pt x="188426" y="277575"/>
                  <a:pt x="179909" y="277575"/>
                </a:cubicBezTo>
                <a:lnTo>
                  <a:pt x="66824" y="277575"/>
                </a:lnTo>
                <a:cubicBezTo>
                  <a:pt x="58307" y="277575"/>
                  <a:pt x="51403" y="270670"/>
                  <a:pt x="51403" y="262154"/>
                </a:cubicBezTo>
                <a:close/>
              </a:path>
            </a:pathLst>
          </a:cu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4B5BC5B3-1C84-B2C2-C09D-1876F4104E88}"/>
              </a:ext>
              <a:ext uri="{C183D7F6-B498-43B3-948B-1728B52AA6E4}">
                <adec:decorative xmlns:adec="http://schemas.microsoft.com/office/drawing/2017/decorative" val="1"/>
              </a:ext>
            </a:extLst>
          </p:cNvPr>
          <p:cNvSpPr txBox="1"/>
          <p:nvPr/>
        </p:nvSpPr>
        <p:spPr>
          <a:xfrm>
            <a:off x="1880717" y="2532747"/>
            <a:ext cx="1103934" cy="238363"/>
          </a:xfrm>
          <a:prstGeom prst="round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App server</a:t>
            </a:r>
          </a:p>
        </p:txBody>
      </p:sp>
      <p:sp useBgFill="1">
        <p:nvSpPr>
          <p:cNvPr id="58" name="Rounded Rectangle 57">
            <a:extLst>
              <a:ext uri="{FF2B5EF4-FFF2-40B4-BE49-F238E27FC236}">
                <a16:creationId xmlns:a16="http://schemas.microsoft.com/office/drawing/2014/main" id="{9C99E987-F7D8-795B-60A1-5EA79C7C09D6}"/>
              </a:ext>
              <a:ext uri="{C183D7F6-B498-43B3-948B-1728B52AA6E4}">
                <adec:decorative xmlns:adec="http://schemas.microsoft.com/office/drawing/2017/decorative" val="1"/>
              </a:ext>
            </a:extLst>
          </p:cNvPr>
          <p:cNvSpPr/>
          <p:nvPr/>
        </p:nvSpPr>
        <p:spPr bwMode="auto">
          <a:xfrm>
            <a:off x="792093" y="4019119"/>
            <a:ext cx="2947984" cy="1150856"/>
          </a:xfrm>
          <a:prstGeom prst="roundRect">
            <a:avLst>
              <a:gd name="adj" fmla="val 13172"/>
            </a:avLst>
          </a:prstGeom>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73" name="Rounded Rectangle 72">
            <a:extLst>
              <a:ext uri="{FF2B5EF4-FFF2-40B4-BE49-F238E27FC236}">
                <a16:creationId xmlns:a16="http://schemas.microsoft.com/office/drawing/2014/main" id="{D3CB134D-BF34-831B-9F0B-FB8EEB1E4476}"/>
              </a:ext>
              <a:ext uri="{C183D7F6-B498-43B3-948B-1728B52AA6E4}">
                <adec:decorative xmlns:adec="http://schemas.microsoft.com/office/drawing/2017/decorative" val="1"/>
              </a:ext>
            </a:extLst>
          </p:cNvPr>
          <p:cNvSpPr/>
          <p:nvPr/>
        </p:nvSpPr>
        <p:spPr bwMode="auto">
          <a:xfrm>
            <a:off x="1362039" y="3841312"/>
            <a:ext cx="1808093" cy="355614"/>
          </a:xfrm>
          <a:prstGeom prst="roundRect">
            <a:avLst>
              <a:gd name="adj" fmla="val 50000"/>
            </a:avLst>
          </a:prstGeom>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A"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74" name="Graphic 73" descr="Shield icon for Backend subnet">
            <a:extLst>
              <a:ext uri="{FF2B5EF4-FFF2-40B4-BE49-F238E27FC236}">
                <a16:creationId xmlns:a16="http://schemas.microsoft.com/office/drawing/2014/main" id="{E47EE971-D523-861E-C6E4-108569C407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8973" y="3913965"/>
            <a:ext cx="210308" cy="210308"/>
          </a:xfrm>
          <a:prstGeom prst="rect">
            <a:avLst/>
          </a:prstGeom>
        </p:spPr>
      </p:pic>
      <p:sp>
        <p:nvSpPr>
          <p:cNvPr id="75" name="TextBox 74">
            <a:extLst>
              <a:ext uri="{FF2B5EF4-FFF2-40B4-BE49-F238E27FC236}">
                <a16:creationId xmlns:a16="http://schemas.microsoft.com/office/drawing/2014/main" id="{611DA39A-87D7-925A-D553-3F7512715631}"/>
              </a:ext>
              <a:ext uri="{C183D7F6-B498-43B3-948B-1728B52AA6E4}">
                <adec:decorative xmlns:adec="http://schemas.microsoft.com/office/drawing/2017/decorative" val="1"/>
              </a:ext>
            </a:extLst>
          </p:cNvPr>
          <p:cNvSpPr txBox="1"/>
          <p:nvPr/>
        </p:nvSpPr>
        <p:spPr>
          <a:xfrm>
            <a:off x="1709282" y="3899938"/>
            <a:ext cx="1351990"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Backend subnet</a:t>
            </a:r>
          </a:p>
        </p:txBody>
      </p:sp>
      <p:pic>
        <p:nvPicPr>
          <p:cNvPr id="61" name="Picture 2" descr="Azure AI Serach logo">
            <a:extLst>
              <a:ext uri="{FF2B5EF4-FFF2-40B4-BE49-F238E27FC236}">
                <a16:creationId xmlns:a16="http://schemas.microsoft.com/office/drawing/2014/main" id="{51471352-F2F9-D128-B557-CF330F9CB7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612" y="4442832"/>
            <a:ext cx="944256" cy="49573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45F8093C-4459-B193-4230-ED9D06E23FB5}"/>
              </a:ext>
              <a:ext uri="{C183D7F6-B498-43B3-948B-1728B52AA6E4}">
                <adec:decorative xmlns:adec="http://schemas.microsoft.com/office/drawing/2017/decorative" val="1"/>
              </a:ext>
            </a:extLst>
          </p:cNvPr>
          <p:cNvSpPr txBox="1"/>
          <p:nvPr/>
        </p:nvSpPr>
        <p:spPr>
          <a:xfrm>
            <a:off x="1545584" y="4477438"/>
            <a:ext cx="825623" cy="408623"/>
          </a:xfrm>
          <a:prstGeom prst="round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AI Search </a:t>
            </a:r>
          </a:p>
        </p:txBody>
      </p:sp>
      <p:pic>
        <p:nvPicPr>
          <p:cNvPr id="62" name="Picture 4" descr="Azure OpenAI">
            <a:extLst>
              <a:ext uri="{FF2B5EF4-FFF2-40B4-BE49-F238E27FC236}">
                <a16:creationId xmlns:a16="http://schemas.microsoft.com/office/drawing/2014/main" id="{F73CBAB7-E89E-D4EF-183A-7D8B1506E0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446" t="20246" r="41206" b="44613"/>
          <a:stretch/>
        </p:blipFill>
        <p:spPr bwMode="auto">
          <a:xfrm>
            <a:off x="2432684" y="4498952"/>
            <a:ext cx="383495" cy="383495"/>
          </a:xfrm>
          <a:prstGeom prst="roundRect">
            <a:avLst>
              <a:gd name="adj" fmla="val 16667"/>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7EECCF84-929A-83A8-7F34-D7A7F06F954C}"/>
              </a:ext>
              <a:ext uri="{C183D7F6-B498-43B3-948B-1728B52AA6E4}">
                <adec:decorative xmlns:adec="http://schemas.microsoft.com/office/drawing/2017/decorative" val="1"/>
              </a:ext>
            </a:extLst>
          </p:cNvPr>
          <p:cNvSpPr txBox="1"/>
          <p:nvPr/>
        </p:nvSpPr>
        <p:spPr>
          <a:xfrm>
            <a:off x="2870950" y="4477438"/>
            <a:ext cx="825623" cy="408623"/>
          </a:xfrm>
          <a:prstGeom prst="round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OpenAI</a:t>
            </a:r>
          </a:p>
        </p:txBody>
      </p:sp>
      <p:sp>
        <p:nvSpPr>
          <p:cNvPr id="69" name="Rounded Rectangle 34">
            <a:extLst>
              <a:ext uri="{FF2B5EF4-FFF2-40B4-BE49-F238E27FC236}">
                <a16:creationId xmlns:a16="http://schemas.microsoft.com/office/drawing/2014/main" id="{422F35BF-7249-808B-2F4D-D642330BB512}"/>
              </a:ext>
              <a:ext uri="{C183D7F6-B498-43B3-948B-1728B52AA6E4}">
                <adec:decorative xmlns:adec="http://schemas.microsoft.com/office/drawing/2017/decorative" val="1"/>
              </a:ext>
            </a:extLst>
          </p:cNvPr>
          <p:cNvSpPr/>
          <p:nvPr/>
        </p:nvSpPr>
        <p:spPr bwMode="auto">
          <a:xfrm>
            <a:off x="1314489" y="5601939"/>
            <a:ext cx="1903193" cy="324757"/>
          </a:xfrm>
          <a:prstGeom prst="roundRect">
            <a:avLst>
              <a:gd name="adj" fmla="val 50000"/>
            </a:avLst>
          </a:prstGeom>
          <a:solidFill>
            <a:srgbClr val="E6E9E8"/>
          </a:solidFill>
          <a:ln w="12700">
            <a:solidFill>
              <a:schemeClr val="tx1">
                <a:alpha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A"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70" name="Picture 6" descr="Virtual Network Pricing | Microsoft Azure">
            <a:extLst>
              <a:ext uri="{FF2B5EF4-FFF2-40B4-BE49-F238E27FC236}">
                <a16:creationId xmlns:a16="http://schemas.microsoft.com/office/drawing/2014/main" id="{D40437FF-F7FD-8929-ACA0-F090A9D0FD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6759" y="5682516"/>
            <a:ext cx="311624" cy="16360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3464B248-D75B-6D3A-0344-DFA4E44857EF}"/>
              </a:ext>
              <a:ext uri="{C183D7F6-B498-43B3-948B-1728B52AA6E4}">
                <adec:decorative xmlns:adec="http://schemas.microsoft.com/office/drawing/2017/decorative" val="1"/>
              </a:ext>
            </a:extLst>
          </p:cNvPr>
          <p:cNvSpPr txBox="1"/>
          <p:nvPr/>
        </p:nvSpPr>
        <p:spPr>
          <a:xfrm>
            <a:off x="1734428" y="5645136"/>
            <a:ext cx="1396511"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Virtual Network</a:t>
            </a:r>
          </a:p>
        </p:txBody>
      </p:sp>
      <p:sp>
        <p:nvSpPr>
          <p:cNvPr id="15" name="TextBox 14">
            <a:extLst>
              <a:ext uri="{FF2B5EF4-FFF2-40B4-BE49-F238E27FC236}">
                <a16:creationId xmlns:a16="http://schemas.microsoft.com/office/drawing/2014/main" id="{3ADF36C4-1E64-9070-D813-9B038DA31823}"/>
              </a:ext>
            </a:extLst>
          </p:cNvPr>
          <p:cNvSpPr txBox="1"/>
          <p:nvPr/>
        </p:nvSpPr>
        <p:spPr>
          <a:xfrm>
            <a:off x="6685173" y="1975854"/>
            <a:ext cx="442609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The resource URL remains the same,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no app code change needed!</a:t>
            </a:r>
          </a:p>
        </p:txBody>
      </p:sp>
      <p:sp>
        <p:nvSpPr>
          <p:cNvPr id="22" name="Rectangle: Rounded Corners 21">
            <a:extLst>
              <a:ext uri="{FF2B5EF4-FFF2-40B4-BE49-F238E27FC236}">
                <a16:creationId xmlns:a16="http://schemas.microsoft.com/office/drawing/2014/main" id="{CC7F57EE-4207-2BDB-04F5-D257E9DC5B7A}"/>
              </a:ext>
              <a:ext uri="{C183D7F6-B498-43B3-948B-1728B52AA6E4}">
                <adec:decorative xmlns:adec="http://schemas.microsoft.com/office/drawing/2017/decorative" val="1"/>
              </a:ext>
            </a:extLst>
          </p:cNvPr>
          <p:cNvSpPr/>
          <p:nvPr/>
        </p:nvSpPr>
        <p:spPr bwMode="auto">
          <a:xfrm>
            <a:off x="5314950" y="2965517"/>
            <a:ext cx="6294438" cy="1264657"/>
          </a:xfrm>
          <a:prstGeom prst="roundRect">
            <a:avLst/>
          </a:prstGeom>
          <a:solidFill>
            <a:schemeClr val="bg1"/>
          </a:solidFill>
          <a:ln w="19050" cap="rnd">
            <a:gradFill flip="none" rotWithShape="1">
              <a:gsLst>
                <a:gs pos="0">
                  <a:srgbClr val="7656AD"/>
                </a:gs>
                <a:gs pos="80000">
                  <a:srgbClr val="0A6BBA"/>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pic>
        <p:nvPicPr>
          <p:cNvPr id="8" name="Graphic 7">
            <a:extLst>
              <a:ext uri="{FF2B5EF4-FFF2-40B4-BE49-F238E27FC236}">
                <a16:creationId xmlns:a16="http://schemas.microsoft.com/office/drawing/2014/main" id="{76775DA2-0954-3A28-19C4-7FCE7CAA403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47" y="3161920"/>
            <a:ext cx="871850" cy="871850"/>
          </a:xfrm>
          <a:prstGeom prst="rect">
            <a:avLst/>
          </a:prstGeom>
        </p:spPr>
      </p:pic>
      <p:sp>
        <p:nvSpPr>
          <p:cNvPr id="13" name="TextBox 12">
            <a:extLst>
              <a:ext uri="{FF2B5EF4-FFF2-40B4-BE49-F238E27FC236}">
                <a16:creationId xmlns:a16="http://schemas.microsoft.com/office/drawing/2014/main" id="{C7BCFF3E-8A26-153C-005B-AAB118F38A5F}"/>
              </a:ext>
            </a:extLst>
          </p:cNvPr>
          <p:cNvSpPr txBox="1"/>
          <p:nvPr/>
        </p:nvSpPr>
        <p:spPr>
          <a:xfrm>
            <a:off x="6685173" y="3195841"/>
            <a:ext cx="242225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Private endpoint</a:t>
            </a:r>
          </a:p>
        </p:txBody>
      </p:sp>
      <p:cxnSp>
        <p:nvCxnSpPr>
          <p:cNvPr id="9" name="Straight Connector 8">
            <a:extLst>
              <a:ext uri="{FF2B5EF4-FFF2-40B4-BE49-F238E27FC236}">
                <a16:creationId xmlns:a16="http://schemas.microsoft.com/office/drawing/2014/main" id="{E9B1D41D-5DA2-59CB-A764-AD0DBDBF9B6E}"/>
              </a:ext>
              <a:ext uri="{C183D7F6-B498-43B3-948B-1728B52AA6E4}">
                <adec:decorative xmlns:adec="http://schemas.microsoft.com/office/drawing/2017/decorative" val="1"/>
              </a:ext>
            </a:extLst>
          </p:cNvPr>
          <p:cNvCxnSpPr>
            <a:cxnSpLocks/>
          </p:cNvCxnSpPr>
          <p:nvPr/>
        </p:nvCxnSpPr>
        <p:spPr>
          <a:xfrm>
            <a:off x="6685173" y="3597845"/>
            <a:ext cx="4582800"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8344FB-7716-A594-3068-A889AB661F03}"/>
              </a:ext>
            </a:extLst>
          </p:cNvPr>
          <p:cNvSpPr txBox="1"/>
          <p:nvPr/>
        </p:nvSpPr>
        <p:spPr>
          <a:xfrm>
            <a:off x="6685173" y="3731041"/>
            <a:ext cx="4509238"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Pct val="90000"/>
              <a:buFontTx/>
              <a:buNone/>
              <a:tabLst/>
              <a:defRPr/>
            </a:pPr>
            <a:r>
              <a:rPr kumimoji="0" lang="en-US" sz="20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mn-cs"/>
              </a:rPr>
              <a:t>cog-</a:t>
            </a:r>
            <a:r>
              <a:rPr kumimoji="0" lang="en-US" sz="2000" b="0" i="0" u="none" strike="noStrike" kern="1200" cap="none" spc="0" normalizeH="0" baseline="0" noProof="0" err="1">
                <a:ln w="3175">
                  <a:noFill/>
                </a:ln>
                <a:gradFill>
                  <a:gsLst>
                    <a:gs pos="80000">
                      <a:srgbClr val="0A6BBA"/>
                    </a:gs>
                    <a:gs pos="0">
                      <a:srgbClr val="7656AD"/>
                    </a:gs>
                  </a:gsLst>
                  <a:path path="circle">
                    <a:fillToRect l="100000" t="100000"/>
                  </a:path>
                </a:gradFill>
                <a:effectLst/>
                <a:uLnTx/>
                <a:uFillTx/>
                <a:latin typeface="Segoe UI Semibold"/>
                <a:ea typeface="+mn-ea"/>
                <a:cs typeface="+mn-cs"/>
              </a:rPr>
              <a:t>gvzpdyppfabnc.openai.azure.com</a:t>
            </a:r>
            <a:endParaRPr kumimoji="0" lang="en-US" sz="20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mn-cs"/>
            </a:endParaRPr>
          </a:p>
        </p:txBody>
      </p:sp>
      <p:cxnSp>
        <p:nvCxnSpPr>
          <p:cNvPr id="25" name="Connector: Elbow 24" descr="Arrow left to Backend subnet">
            <a:extLst>
              <a:ext uri="{FF2B5EF4-FFF2-40B4-BE49-F238E27FC236}">
                <a16:creationId xmlns:a16="http://schemas.microsoft.com/office/drawing/2014/main" id="{155CAC4A-B4EC-9798-ACDD-B892CF07B9FE}"/>
              </a:ext>
            </a:extLst>
          </p:cNvPr>
          <p:cNvCxnSpPr>
            <a:cxnSpLocks/>
            <a:endCxn id="73" idx="0"/>
          </p:cNvCxnSpPr>
          <p:nvPr/>
        </p:nvCxnSpPr>
        <p:spPr>
          <a:xfrm rot="10800000" flipV="1">
            <a:off x="2266086" y="3552042"/>
            <a:ext cx="3048864" cy="289269"/>
          </a:xfrm>
          <a:prstGeom prst="bentConnector2">
            <a:avLst/>
          </a:prstGeom>
          <a:ln w="19050">
            <a:gradFill>
              <a:gsLst>
                <a:gs pos="0">
                  <a:srgbClr val="0A6BBA"/>
                </a:gs>
                <a:gs pos="100000">
                  <a:srgbClr val="7656AD"/>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7" name="Connector: Elbow 26" descr="Arrow left to Azure OpenAI">
            <a:extLst>
              <a:ext uri="{FF2B5EF4-FFF2-40B4-BE49-F238E27FC236}">
                <a16:creationId xmlns:a16="http://schemas.microsoft.com/office/drawing/2014/main" id="{008FA44A-70AE-1730-9B72-790AA705221B}"/>
              </a:ext>
            </a:extLst>
          </p:cNvPr>
          <p:cNvCxnSpPr>
            <a:cxnSpLocks/>
          </p:cNvCxnSpPr>
          <p:nvPr/>
        </p:nvCxnSpPr>
        <p:spPr>
          <a:xfrm rot="10800000" flipV="1">
            <a:off x="3495978" y="3884930"/>
            <a:ext cx="1818975" cy="770734"/>
          </a:xfrm>
          <a:prstGeom prst="bentConnector3">
            <a:avLst>
              <a:gd name="adj1" fmla="val 64662"/>
            </a:avLst>
          </a:prstGeom>
          <a:ln w="19050">
            <a:gradFill>
              <a:gsLst>
                <a:gs pos="0">
                  <a:srgbClr val="0A6BBA"/>
                </a:gs>
                <a:gs pos="100000">
                  <a:srgbClr val="7656AD"/>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4588393-FCA7-E693-B08D-128785366379}"/>
              </a:ext>
            </a:extLst>
          </p:cNvPr>
          <p:cNvSpPr txBox="1"/>
          <p:nvPr/>
        </p:nvSpPr>
        <p:spPr>
          <a:xfrm>
            <a:off x="4203773" y="3903366"/>
            <a:ext cx="1042121" cy="246221"/>
          </a:xfrm>
          <a:prstGeom prst="rect">
            <a:avLst/>
          </a:prstGeom>
          <a:noFill/>
          <a:ln>
            <a:noFill/>
          </a:ln>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Private link</a:t>
            </a:r>
          </a:p>
        </p:txBody>
      </p:sp>
      <p:sp>
        <p:nvSpPr>
          <p:cNvPr id="18" name="Rectangle: Rounded Corners 17">
            <a:extLst>
              <a:ext uri="{FF2B5EF4-FFF2-40B4-BE49-F238E27FC236}">
                <a16:creationId xmlns:a16="http://schemas.microsoft.com/office/drawing/2014/main" id="{DACABA56-AE0C-7A7E-D921-30E9A833F049}"/>
              </a:ext>
              <a:ext uri="{C183D7F6-B498-43B3-948B-1728B52AA6E4}">
                <adec:decorative xmlns:adec="http://schemas.microsoft.com/office/drawing/2017/decorative" val="1"/>
              </a:ext>
            </a:extLst>
          </p:cNvPr>
          <p:cNvSpPr/>
          <p:nvPr/>
        </p:nvSpPr>
        <p:spPr bwMode="auto">
          <a:xfrm>
            <a:off x="5314950" y="4498952"/>
            <a:ext cx="6294438" cy="1264657"/>
          </a:xfrm>
          <a:prstGeom prst="roundRect">
            <a:avLst/>
          </a:prstGeom>
          <a:solidFill>
            <a:schemeClr val="bg1"/>
          </a:solidFill>
          <a:ln w="19050" cap="rnd">
            <a:gradFill flip="none" rotWithShape="1">
              <a:gsLst>
                <a:gs pos="0">
                  <a:srgbClr val="7656AD"/>
                </a:gs>
                <a:gs pos="80000">
                  <a:srgbClr val="0A6BBA"/>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pic>
        <p:nvPicPr>
          <p:cNvPr id="4" name="Picture 3">
            <a:extLst>
              <a:ext uri="{FF2B5EF4-FFF2-40B4-BE49-F238E27FC236}">
                <a16:creationId xmlns:a16="http://schemas.microsoft.com/office/drawing/2014/main" id="{05079E27-58D6-5DBE-4953-437C9E05BF6F}"/>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596308" y="4728286"/>
            <a:ext cx="805988" cy="805988"/>
          </a:xfrm>
          <a:prstGeom prst="rect">
            <a:avLst/>
          </a:prstGeom>
        </p:spPr>
      </p:pic>
      <p:sp>
        <p:nvSpPr>
          <p:cNvPr id="14" name="TextBox 13">
            <a:extLst>
              <a:ext uri="{FF2B5EF4-FFF2-40B4-BE49-F238E27FC236}">
                <a16:creationId xmlns:a16="http://schemas.microsoft.com/office/drawing/2014/main" id="{50E86ACA-3FB5-D898-AE4B-04877E969EBC}"/>
              </a:ext>
            </a:extLst>
          </p:cNvPr>
          <p:cNvSpPr txBox="1"/>
          <p:nvPr/>
        </p:nvSpPr>
        <p:spPr>
          <a:xfrm>
            <a:off x="6685173" y="4749477"/>
            <a:ext cx="250454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Private DNS Zone</a:t>
            </a:r>
          </a:p>
        </p:txBody>
      </p:sp>
      <p:cxnSp>
        <p:nvCxnSpPr>
          <p:cNvPr id="11" name="Straight Connector 10">
            <a:extLst>
              <a:ext uri="{FF2B5EF4-FFF2-40B4-BE49-F238E27FC236}">
                <a16:creationId xmlns:a16="http://schemas.microsoft.com/office/drawing/2014/main" id="{1DC47BCB-391A-BBD9-913A-FC3A81F33C2B}"/>
              </a:ext>
              <a:ext uri="{C183D7F6-B498-43B3-948B-1728B52AA6E4}">
                <adec:decorative xmlns:adec="http://schemas.microsoft.com/office/drawing/2017/decorative" val="1"/>
              </a:ext>
            </a:extLst>
          </p:cNvPr>
          <p:cNvCxnSpPr>
            <a:cxnSpLocks/>
          </p:cNvCxnSpPr>
          <p:nvPr/>
        </p:nvCxnSpPr>
        <p:spPr>
          <a:xfrm>
            <a:off x="6685172" y="5131280"/>
            <a:ext cx="4582800"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046E940-482E-3BC9-A73E-B18D34964D46}"/>
              </a:ext>
            </a:extLst>
          </p:cNvPr>
          <p:cNvSpPr txBox="1"/>
          <p:nvPr/>
        </p:nvSpPr>
        <p:spPr>
          <a:xfrm>
            <a:off x="6685173" y="5226497"/>
            <a:ext cx="3710246"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Pct val="90000"/>
              <a:buFontTx/>
              <a:buNone/>
              <a:tabLst/>
              <a:defRPr/>
            </a:pPr>
            <a:r>
              <a:rPr kumimoji="0" lang="en-US" sz="2000" b="0" i="0" u="none" strike="noStrike" kern="1200" cap="none" spc="0" normalizeH="0" baseline="0" noProof="0" err="1">
                <a:ln w="3175">
                  <a:noFill/>
                </a:ln>
                <a:gradFill>
                  <a:gsLst>
                    <a:gs pos="80000">
                      <a:srgbClr val="0A6BBA"/>
                    </a:gs>
                    <a:gs pos="0">
                      <a:srgbClr val="7656AD"/>
                    </a:gs>
                  </a:gsLst>
                  <a:path path="circle">
                    <a:fillToRect l="100000" t="100000"/>
                  </a:path>
                </a:gradFill>
                <a:effectLst/>
                <a:uLnTx/>
                <a:uFillTx/>
                <a:latin typeface="Segoe UI Semibold"/>
                <a:ea typeface="+mn-ea"/>
                <a:cs typeface="+mn-cs"/>
              </a:rPr>
              <a:t>privatelink.openai.azure.com</a:t>
            </a:r>
            <a:endParaRPr kumimoji="0" lang="en-US" sz="20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mn-cs"/>
            </a:endParaRPr>
          </a:p>
        </p:txBody>
      </p:sp>
      <p:cxnSp>
        <p:nvCxnSpPr>
          <p:cNvPr id="20" name="Connector: Elbow 19" descr="arrow left to Virtual Network">
            <a:extLst>
              <a:ext uri="{FF2B5EF4-FFF2-40B4-BE49-F238E27FC236}">
                <a16:creationId xmlns:a16="http://schemas.microsoft.com/office/drawing/2014/main" id="{FED2FCDF-BFBF-85D5-95BB-7F4B58D3669F}"/>
              </a:ext>
            </a:extLst>
          </p:cNvPr>
          <p:cNvCxnSpPr>
            <a:stCxn id="18" idx="1"/>
            <a:endCxn id="69" idx="3"/>
          </p:cNvCxnSpPr>
          <p:nvPr/>
        </p:nvCxnSpPr>
        <p:spPr>
          <a:xfrm rot="10800000" flipV="1">
            <a:off x="3217682" y="5131280"/>
            <a:ext cx="2097268" cy="633037"/>
          </a:xfrm>
          <a:prstGeom prst="bentConnector3">
            <a:avLst>
              <a:gd name="adj1" fmla="val 50000"/>
            </a:avLst>
          </a:prstGeom>
          <a:ln w="19050">
            <a:gradFill>
              <a:gsLst>
                <a:gs pos="0">
                  <a:srgbClr val="0A6BBA"/>
                </a:gs>
                <a:gs pos="100000">
                  <a:srgbClr val="7656AD"/>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BC7FC3-C1D7-6CCC-A9CA-D52E04497D4B}"/>
              </a:ext>
            </a:extLst>
          </p:cNvPr>
          <p:cNvSpPr>
            <a:spLocks noGrp="1"/>
          </p:cNvSpPr>
          <p:nvPr>
            <p:ph type="title"/>
          </p:nvPr>
        </p:nvSpPr>
        <p:spPr>
          <a:xfrm>
            <a:off x="588263" y="457200"/>
            <a:ext cx="11018520" cy="553998"/>
          </a:xfrm>
        </p:spPr>
        <p:txBody>
          <a:bodyPr/>
          <a:lstStyle/>
          <a:p>
            <a:r>
              <a:rPr lang="en-US"/>
              <a:t>Private endpoints and DNS zones</a:t>
            </a:r>
          </a:p>
        </p:txBody>
      </p:sp>
    </p:spTree>
    <p:extLst>
      <p:ext uri="{BB962C8B-B14F-4D97-AF65-F5344CB8AC3E}">
        <p14:creationId xmlns:p14="http://schemas.microsoft.com/office/powerpoint/2010/main" val="1898742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200"/>
                                        <p:tgtEl>
                                          <p:spTgt spid="5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200"/>
                                        <p:tgtEl>
                                          <p:spTgt spid="69"/>
                                        </p:tgtEl>
                                      </p:cBhvr>
                                    </p:animEffect>
                                  </p:childTnLst>
                                </p:cTn>
                              </p:par>
                              <p:par>
                                <p:cTn id="14" presetID="10" presetClass="entr" presetSubtype="0" fill="hold" nodeType="withEffect">
                                  <p:stCondLst>
                                    <p:cond delay="10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200"/>
                                        <p:tgtEl>
                                          <p:spTgt spid="70"/>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200"/>
                                        <p:tgtEl>
                                          <p:spTgt spid="71"/>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200"/>
                                        <p:tgtEl>
                                          <p:spTgt spid="57"/>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200"/>
                                        <p:tgtEl>
                                          <p:spTgt spid="60"/>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200"/>
                                        <p:tgtEl>
                                          <p:spTgt spid="59"/>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200"/>
                                        <p:tgtEl>
                                          <p:spTgt spid="66"/>
                                        </p:tgtEl>
                                      </p:cBhvr>
                                    </p:animEffect>
                                  </p:childTnLst>
                                </p:cTn>
                              </p:par>
                              <p:par>
                                <p:cTn id="32" presetID="10" presetClass="entr" presetSubtype="0" fill="hold" nodeType="withEffect">
                                  <p:stCondLst>
                                    <p:cond delay="20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200"/>
                                        <p:tgtEl>
                                          <p:spTgt spid="67"/>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200"/>
                                        <p:tgtEl>
                                          <p:spTgt spid="68"/>
                                        </p:tgtEl>
                                      </p:cBhvr>
                                    </p:animEffect>
                                  </p:childTnLst>
                                </p:cTn>
                              </p:par>
                              <p:par>
                                <p:cTn id="38" presetID="10" presetClass="entr" presetSubtype="0" fill="hold" grpId="0" nodeType="withEffect">
                                  <p:stCondLst>
                                    <p:cond delay="30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200"/>
                                        <p:tgtEl>
                                          <p:spTgt spid="58"/>
                                        </p:tgtEl>
                                      </p:cBhvr>
                                    </p:animEffect>
                                  </p:childTnLst>
                                </p:cTn>
                              </p:par>
                              <p:par>
                                <p:cTn id="41" presetID="10" presetClass="entr" presetSubtype="0" fill="hold" nodeType="withEffect">
                                  <p:stCondLst>
                                    <p:cond delay="30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200"/>
                                        <p:tgtEl>
                                          <p:spTgt spid="61"/>
                                        </p:tgtEl>
                                      </p:cBhvr>
                                    </p:animEffect>
                                  </p:childTnLst>
                                </p:cTn>
                              </p:par>
                              <p:par>
                                <p:cTn id="44" presetID="10" presetClass="entr" presetSubtype="0" fill="hold" grpId="0" nodeType="withEffect">
                                  <p:stCondLst>
                                    <p:cond delay="30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200"/>
                                        <p:tgtEl>
                                          <p:spTgt spid="63"/>
                                        </p:tgtEl>
                                      </p:cBhvr>
                                    </p:animEffect>
                                  </p:childTnLst>
                                </p:cTn>
                              </p:par>
                              <p:par>
                                <p:cTn id="47" presetID="10" presetClass="entr" presetSubtype="0" fill="hold" nodeType="withEffect">
                                  <p:stCondLst>
                                    <p:cond delay="300"/>
                                  </p:stCondLst>
                                  <p:childTnLst>
                                    <p:set>
                                      <p:cBhvr>
                                        <p:cTn id="48" dur="1" fill="hold">
                                          <p:stCondLst>
                                            <p:cond delay="0"/>
                                          </p:stCondLst>
                                        </p:cTn>
                                        <p:tgtEl>
                                          <p:spTgt spid="62"/>
                                        </p:tgtEl>
                                        <p:attrNameLst>
                                          <p:attrName>style.visibility</p:attrName>
                                        </p:attrNameLst>
                                      </p:cBhvr>
                                      <p:to>
                                        <p:strVal val="visible"/>
                                      </p:to>
                                    </p:set>
                                    <p:animEffect transition="in" filter="fade">
                                      <p:cBhvr>
                                        <p:cTn id="49" dur="200"/>
                                        <p:tgtEl>
                                          <p:spTgt spid="62"/>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200"/>
                                        <p:tgtEl>
                                          <p:spTgt spid="64"/>
                                        </p:tgtEl>
                                      </p:cBhvr>
                                    </p:animEffect>
                                  </p:childTnLst>
                                </p:cTn>
                              </p:par>
                              <p:par>
                                <p:cTn id="53" presetID="10" presetClass="entr" presetSubtype="0" fill="hold" grpId="0" nodeType="withEffect">
                                  <p:stCondLst>
                                    <p:cond delay="30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200"/>
                                        <p:tgtEl>
                                          <p:spTgt spid="73"/>
                                        </p:tgtEl>
                                      </p:cBhvr>
                                    </p:animEffect>
                                  </p:childTnLst>
                                </p:cTn>
                              </p:par>
                              <p:par>
                                <p:cTn id="56" presetID="10" presetClass="entr" presetSubtype="0" fill="hold" nodeType="withEffect">
                                  <p:stCondLst>
                                    <p:cond delay="30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200"/>
                                        <p:tgtEl>
                                          <p:spTgt spid="74"/>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75"/>
                                        </p:tgtEl>
                                        <p:attrNameLst>
                                          <p:attrName>style.visibility</p:attrName>
                                        </p:attrNameLst>
                                      </p:cBhvr>
                                      <p:to>
                                        <p:strVal val="visible"/>
                                      </p:to>
                                    </p:set>
                                    <p:animEffect transition="in" filter="fade">
                                      <p:cBhvr>
                                        <p:cTn id="61" dur="200"/>
                                        <p:tgtEl>
                                          <p:spTgt spid="75"/>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200"/>
                                        <p:tgtEl>
                                          <p:spTgt spid="15"/>
                                        </p:tgtEl>
                                      </p:cBhvr>
                                    </p:animEffect>
                                  </p:childTnLst>
                                </p:cTn>
                              </p:par>
                              <p:par>
                                <p:cTn id="66" presetID="35" presetClass="path" presetSubtype="0" decel="100000" fill="hold" grpId="1" nodeType="withEffect">
                                  <p:stCondLst>
                                    <p:cond delay="0"/>
                                  </p:stCondLst>
                                  <p:childTnLst>
                                    <p:animMotion origin="layout" path="M -8.33333E-7 2.59259E-6 L 0.01458 2.59259E-6 " pathEditMode="relative" rAng="0" ptsTypes="AA">
                                      <p:cBhvr>
                                        <p:cTn id="67" dur="500" spd="-100000" fill="hold"/>
                                        <p:tgtEl>
                                          <p:spTgt spid="15"/>
                                        </p:tgtEl>
                                        <p:attrNameLst>
                                          <p:attrName>ppt_x</p:attrName>
                                          <p:attrName>ppt_y</p:attrName>
                                        </p:attrNameLst>
                                      </p:cBhvr>
                                      <p:rCtr x="729" y="0"/>
                                    </p:animMotion>
                                  </p:childTnLst>
                                </p:cTn>
                              </p:par>
                              <p:par>
                                <p:cTn id="68" presetID="10" presetClass="entr" presetSubtype="0" fill="hold" nodeType="withEffect">
                                  <p:stCondLst>
                                    <p:cond delay="10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200"/>
                                        <p:tgtEl>
                                          <p:spTgt spid="25"/>
                                        </p:tgtEl>
                                      </p:cBhvr>
                                    </p:animEffect>
                                  </p:childTnLst>
                                </p:cTn>
                              </p:par>
                              <p:par>
                                <p:cTn id="71" presetID="35" presetClass="path" presetSubtype="0" decel="100000" fill="hold" nodeType="withEffect">
                                  <p:stCondLst>
                                    <p:cond delay="100"/>
                                  </p:stCondLst>
                                  <p:childTnLst>
                                    <p:animMotion origin="layout" path="M -8.33333E-7 2.59259E-6 L 0.01458 2.59259E-6 " pathEditMode="relative" rAng="0" ptsTypes="AA">
                                      <p:cBhvr>
                                        <p:cTn id="72" dur="500" spd="-100000" fill="hold"/>
                                        <p:tgtEl>
                                          <p:spTgt spid="25"/>
                                        </p:tgtEl>
                                        <p:attrNameLst>
                                          <p:attrName>ppt_x</p:attrName>
                                          <p:attrName>ppt_y</p:attrName>
                                        </p:attrNameLst>
                                      </p:cBhvr>
                                      <p:rCtr x="729" y="0"/>
                                    </p:animMotion>
                                  </p:childTnLst>
                                </p:cTn>
                              </p:par>
                              <p:par>
                                <p:cTn id="73" presetID="10" presetClass="entr" presetSubtype="0" fill="hold" grpId="0" nodeType="withEffect">
                                  <p:stCondLst>
                                    <p:cond delay="10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200"/>
                                        <p:tgtEl>
                                          <p:spTgt spid="32"/>
                                        </p:tgtEl>
                                      </p:cBhvr>
                                    </p:animEffect>
                                  </p:childTnLst>
                                </p:cTn>
                              </p:par>
                              <p:par>
                                <p:cTn id="76" presetID="35" presetClass="path" presetSubtype="0" decel="100000" fill="hold" grpId="1" nodeType="withEffect">
                                  <p:stCondLst>
                                    <p:cond delay="100"/>
                                  </p:stCondLst>
                                  <p:childTnLst>
                                    <p:animMotion origin="layout" path="M -8.33333E-7 2.59259E-6 L 0.01458 2.59259E-6 " pathEditMode="relative" rAng="0" ptsTypes="AA">
                                      <p:cBhvr>
                                        <p:cTn id="77" dur="500" spd="-100000" fill="hold"/>
                                        <p:tgtEl>
                                          <p:spTgt spid="32"/>
                                        </p:tgtEl>
                                        <p:attrNameLst>
                                          <p:attrName>ppt_x</p:attrName>
                                          <p:attrName>ppt_y</p:attrName>
                                        </p:attrNameLst>
                                      </p:cBhvr>
                                      <p:rCtr x="729" y="0"/>
                                    </p:animMotion>
                                  </p:childTnLst>
                                </p:cTn>
                              </p:par>
                              <p:par>
                                <p:cTn id="78" presetID="10" presetClass="entr" presetSubtype="0" fill="hold" nodeType="withEffect">
                                  <p:stCondLst>
                                    <p:cond delay="10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200"/>
                                        <p:tgtEl>
                                          <p:spTgt spid="27"/>
                                        </p:tgtEl>
                                      </p:cBhvr>
                                    </p:animEffect>
                                  </p:childTnLst>
                                </p:cTn>
                              </p:par>
                              <p:par>
                                <p:cTn id="81" presetID="35" presetClass="path" presetSubtype="0" decel="100000" fill="hold" nodeType="withEffect">
                                  <p:stCondLst>
                                    <p:cond delay="100"/>
                                  </p:stCondLst>
                                  <p:childTnLst>
                                    <p:animMotion origin="layout" path="M -8.33333E-7 2.59259E-6 L 0.01458 2.59259E-6 " pathEditMode="relative" rAng="0" ptsTypes="AA">
                                      <p:cBhvr>
                                        <p:cTn id="82" dur="500" spd="-100000" fill="hold"/>
                                        <p:tgtEl>
                                          <p:spTgt spid="27"/>
                                        </p:tgtEl>
                                        <p:attrNameLst>
                                          <p:attrName>ppt_x</p:attrName>
                                          <p:attrName>ppt_y</p:attrName>
                                        </p:attrNameLst>
                                      </p:cBhvr>
                                      <p:rCtr x="729" y="0"/>
                                    </p:animMotion>
                                  </p:childTnLst>
                                </p:cTn>
                              </p:par>
                              <p:par>
                                <p:cTn id="83" presetID="10" presetClass="entr" presetSubtype="0" fill="hold" nodeType="withEffect">
                                  <p:stCondLst>
                                    <p:cond delay="20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200"/>
                                        <p:tgtEl>
                                          <p:spTgt spid="20"/>
                                        </p:tgtEl>
                                      </p:cBhvr>
                                    </p:animEffect>
                                  </p:childTnLst>
                                </p:cTn>
                              </p:par>
                              <p:par>
                                <p:cTn id="86" presetID="35" presetClass="path" presetSubtype="0" decel="100000" fill="hold" nodeType="withEffect">
                                  <p:stCondLst>
                                    <p:cond delay="200"/>
                                  </p:stCondLst>
                                  <p:childTnLst>
                                    <p:animMotion origin="layout" path="M -8.33333E-7 2.59259E-6 L 0.01458 2.59259E-6 " pathEditMode="relative" rAng="0" ptsTypes="AA">
                                      <p:cBhvr>
                                        <p:cTn id="87" dur="500" spd="-100000" fill="hold"/>
                                        <p:tgtEl>
                                          <p:spTgt spid="20"/>
                                        </p:tgtEl>
                                        <p:attrNameLst>
                                          <p:attrName>ppt_x</p:attrName>
                                          <p:attrName>ppt_y</p:attrName>
                                        </p:attrNameLst>
                                      </p:cBhvr>
                                      <p:rCtr x="729" y="0"/>
                                    </p:animMotion>
                                  </p:childTnLst>
                                </p:cTn>
                              </p:par>
                              <p:par>
                                <p:cTn id="88" presetID="10" presetClass="entr" presetSubtype="0" fill="hold" grpId="0" nodeType="withEffect">
                                  <p:stCondLst>
                                    <p:cond delay="10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200"/>
                                        <p:tgtEl>
                                          <p:spTgt spid="22"/>
                                        </p:tgtEl>
                                      </p:cBhvr>
                                    </p:animEffect>
                                  </p:childTnLst>
                                </p:cTn>
                              </p:par>
                              <p:par>
                                <p:cTn id="91" presetID="35" presetClass="path" presetSubtype="0" decel="100000" fill="hold" grpId="1" nodeType="withEffect">
                                  <p:stCondLst>
                                    <p:cond delay="100"/>
                                  </p:stCondLst>
                                  <p:childTnLst>
                                    <p:animMotion origin="layout" path="M -8.33333E-7 2.59259E-6 L 0.01458 2.59259E-6 " pathEditMode="relative" rAng="0" ptsTypes="AA">
                                      <p:cBhvr>
                                        <p:cTn id="92" dur="500" spd="-100000" fill="hold"/>
                                        <p:tgtEl>
                                          <p:spTgt spid="22"/>
                                        </p:tgtEl>
                                        <p:attrNameLst>
                                          <p:attrName>ppt_x</p:attrName>
                                          <p:attrName>ppt_y</p:attrName>
                                        </p:attrNameLst>
                                      </p:cBhvr>
                                      <p:rCtr x="729" y="0"/>
                                    </p:animMotion>
                                  </p:childTnLst>
                                </p:cTn>
                              </p:par>
                              <p:par>
                                <p:cTn id="93" presetID="10" presetClass="entr" presetSubtype="0" fill="hold" nodeType="withEffect">
                                  <p:stCondLst>
                                    <p:cond delay="100"/>
                                  </p:stCondLst>
                                  <p:childTnLst>
                                    <p:set>
                                      <p:cBhvr>
                                        <p:cTn id="94" dur="1" fill="hold">
                                          <p:stCondLst>
                                            <p:cond delay="0"/>
                                          </p:stCondLst>
                                        </p:cTn>
                                        <p:tgtEl>
                                          <p:spTgt spid="8"/>
                                        </p:tgtEl>
                                        <p:attrNameLst>
                                          <p:attrName>style.visibility</p:attrName>
                                        </p:attrNameLst>
                                      </p:cBhvr>
                                      <p:to>
                                        <p:strVal val="visible"/>
                                      </p:to>
                                    </p:set>
                                    <p:animEffect transition="in" filter="fade">
                                      <p:cBhvr>
                                        <p:cTn id="95" dur="200"/>
                                        <p:tgtEl>
                                          <p:spTgt spid="8"/>
                                        </p:tgtEl>
                                      </p:cBhvr>
                                    </p:animEffect>
                                  </p:childTnLst>
                                </p:cTn>
                              </p:par>
                              <p:par>
                                <p:cTn id="96" presetID="35" presetClass="path" presetSubtype="0" decel="100000" fill="hold" nodeType="withEffect">
                                  <p:stCondLst>
                                    <p:cond delay="100"/>
                                  </p:stCondLst>
                                  <p:childTnLst>
                                    <p:animMotion origin="layout" path="M -8.33333E-7 2.59259E-6 L 0.01458 2.59259E-6 " pathEditMode="relative" rAng="0" ptsTypes="AA">
                                      <p:cBhvr>
                                        <p:cTn id="97" dur="500" spd="-100000" fill="hold"/>
                                        <p:tgtEl>
                                          <p:spTgt spid="8"/>
                                        </p:tgtEl>
                                        <p:attrNameLst>
                                          <p:attrName>ppt_x</p:attrName>
                                          <p:attrName>ppt_y</p:attrName>
                                        </p:attrNameLst>
                                      </p:cBhvr>
                                      <p:rCtr x="729" y="0"/>
                                    </p:animMotion>
                                  </p:childTnLst>
                                </p:cTn>
                              </p:par>
                              <p:par>
                                <p:cTn id="98" presetID="10" presetClass="entr" presetSubtype="0" fill="hold" grpId="0" nodeType="withEffect">
                                  <p:stCondLst>
                                    <p:cond delay="100"/>
                                  </p:stCondLst>
                                  <p:childTnLst>
                                    <p:set>
                                      <p:cBhvr>
                                        <p:cTn id="99" dur="1" fill="hold">
                                          <p:stCondLst>
                                            <p:cond delay="0"/>
                                          </p:stCondLst>
                                        </p:cTn>
                                        <p:tgtEl>
                                          <p:spTgt spid="13"/>
                                        </p:tgtEl>
                                        <p:attrNameLst>
                                          <p:attrName>style.visibility</p:attrName>
                                        </p:attrNameLst>
                                      </p:cBhvr>
                                      <p:to>
                                        <p:strVal val="visible"/>
                                      </p:to>
                                    </p:set>
                                    <p:animEffect transition="in" filter="fade">
                                      <p:cBhvr>
                                        <p:cTn id="100" dur="200"/>
                                        <p:tgtEl>
                                          <p:spTgt spid="13"/>
                                        </p:tgtEl>
                                      </p:cBhvr>
                                    </p:animEffect>
                                  </p:childTnLst>
                                </p:cTn>
                              </p:par>
                              <p:par>
                                <p:cTn id="101" presetID="35" presetClass="path" presetSubtype="0" decel="100000" fill="hold" grpId="1" nodeType="withEffect">
                                  <p:stCondLst>
                                    <p:cond delay="100"/>
                                  </p:stCondLst>
                                  <p:childTnLst>
                                    <p:animMotion origin="layout" path="M 3.75E-6 4.07407E-6 L 0.01458 4.07407E-6 " pathEditMode="relative" rAng="0" ptsTypes="AA">
                                      <p:cBhvr>
                                        <p:cTn id="102" dur="500" spd="-100000" fill="hold"/>
                                        <p:tgtEl>
                                          <p:spTgt spid="13"/>
                                        </p:tgtEl>
                                        <p:attrNameLst>
                                          <p:attrName>ppt_x</p:attrName>
                                          <p:attrName>ppt_y</p:attrName>
                                        </p:attrNameLst>
                                      </p:cBhvr>
                                      <p:rCtr x="729" y="0"/>
                                    </p:animMotion>
                                  </p:childTnLst>
                                </p:cTn>
                              </p:par>
                              <p:par>
                                <p:cTn id="103" presetID="10" presetClass="entr" presetSubtype="0" fill="hold" nodeType="withEffect">
                                  <p:stCondLst>
                                    <p:cond delay="10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200"/>
                                        <p:tgtEl>
                                          <p:spTgt spid="9"/>
                                        </p:tgtEl>
                                      </p:cBhvr>
                                    </p:animEffect>
                                  </p:childTnLst>
                                </p:cTn>
                              </p:par>
                              <p:par>
                                <p:cTn id="106" presetID="35" presetClass="path" presetSubtype="0" decel="100000" fill="hold" nodeType="withEffect">
                                  <p:stCondLst>
                                    <p:cond delay="100"/>
                                  </p:stCondLst>
                                  <p:childTnLst>
                                    <p:animMotion origin="layout" path="M 2.08333E-6 2.96296E-6 L 0.01458 2.96296E-6 " pathEditMode="relative" rAng="0" ptsTypes="AA">
                                      <p:cBhvr>
                                        <p:cTn id="107" dur="500" spd="-100000" fill="hold"/>
                                        <p:tgtEl>
                                          <p:spTgt spid="9"/>
                                        </p:tgtEl>
                                        <p:attrNameLst>
                                          <p:attrName>ppt_x</p:attrName>
                                          <p:attrName>ppt_y</p:attrName>
                                        </p:attrNameLst>
                                      </p:cBhvr>
                                      <p:rCtr x="729" y="0"/>
                                    </p:animMotion>
                                  </p:childTnLst>
                                </p:cTn>
                              </p:par>
                              <p:par>
                                <p:cTn id="108" presetID="10" presetClass="entr" presetSubtype="0" fill="hold" grpId="0" nodeType="withEffect">
                                  <p:stCondLst>
                                    <p:cond delay="100"/>
                                  </p:stCondLst>
                                  <p:childTnLst>
                                    <p:set>
                                      <p:cBhvr>
                                        <p:cTn id="109" dur="1" fill="hold">
                                          <p:stCondLst>
                                            <p:cond delay="0"/>
                                          </p:stCondLst>
                                        </p:cTn>
                                        <p:tgtEl>
                                          <p:spTgt spid="17"/>
                                        </p:tgtEl>
                                        <p:attrNameLst>
                                          <p:attrName>style.visibility</p:attrName>
                                        </p:attrNameLst>
                                      </p:cBhvr>
                                      <p:to>
                                        <p:strVal val="visible"/>
                                      </p:to>
                                    </p:set>
                                    <p:animEffect transition="in" filter="fade">
                                      <p:cBhvr>
                                        <p:cTn id="110" dur="200"/>
                                        <p:tgtEl>
                                          <p:spTgt spid="17"/>
                                        </p:tgtEl>
                                      </p:cBhvr>
                                    </p:animEffect>
                                  </p:childTnLst>
                                </p:cTn>
                              </p:par>
                              <p:par>
                                <p:cTn id="111" presetID="35" presetClass="path" presetSubtype="0" decel="100000" fill="hold" grpId="1" nodeType="withEffect">
                                  <p:stCondLst>
                                    <p:cond delay="100"/>
                                  </p:stCondLst>
                                  <p:childTnLst>
                                    <p:animMotion origin="layout" path="M -3.125E-6 4.81481E-6 L 0.01459 4.81481E-6 " pathEditMode="relative" rAng="0" ptsTypes="AA">
                                      <p:cBhvr>
                                        <p:cTn id="112" dur="500" spd="-100000" fill="hold"/>
                                        <p:tgtEl>
                                          <p:spTgt spid="17"/>
                                        </p:tgtEl>
                                        <p:attrNameLst>
                                          <p:attrName>ppt_x</p:attrName>
                                          <p:attrName>ppt_y</p:attrName>
                                        </p:attrNameLst>
                                      </p:cBhvr>
                                      <p:rCtr x="729" y="0"/>
                                    </p:animMotion>
                                  </p:childTnLst>
                                </p:cTn>
                              </p:par>
                              <p:par>
                                <p:cTn id="113" presetID="10" presetClass="entr" presetSubtype="0" fill="hold" nodeType="withEffect">
                                  <p:stCondLst>
                                    <p:cond delay="200"/>
                                  </p:stCondLst>
                                  <p:childTnLst>
                                    <p:set>
                                      <p:cBhvr>
                                        <p:cTn id="114" dur="1" fill="hold">
                                          <p:stCondLst>
                                            <p:cond delay="0"/>
                                          </p:stCondLst>
                                        </p:cTn>
                                        <p:tgtEl>
                                          <p:spTgt spid="4"/>
                                        </p:tgtEl>
                                        <p:attrNameLst>
                                          <p:attrName>style.visibility</p:attrName>
                                        </p:attrNameLst>
                                      </p:cBhvr>
                                      <p:to>
                                        <p:strVal val="visible"/>
                                      </p:to>
                                    </p:set>
                                    <p:animEffect transition="in" filter="fade">
                                      <p:cBhvr>
                                        <p:cTn id="115" dur="200"/>
                                        <p:tgtEl>
                                          <p:spTgt spid="4"/>
                                        </p:tgtEl>
                                      </p:cBhvr>
                                    </p:animEffect>
                                  </p:childTnLst>
                                </p:cTn>
                              </p:par>
                              <p:par>
                                <p:cTn id="116" presetID="35" presetClass="path" presetSubtype="0" decel="100000" fill="hold" nodeType="withEffect">
                                  <p:stCondLst>
                                    <p:cond delay="200"/>
                                  </p:stCondLst>
                                  <p:childTnLst>
                                    <p:animMotion origin="layout" path="M -8.33333E-7 2.59259E-6 L 0.01458 2.59259E-6 " pathEditMode="relative" rAng="0" ptsTypes="AA">
                                      <p:cBhvr>
                                        <p:cTn id="117" dur="500" spd="-100000" fill="hold"/>
                                        <p:tgtEl>
                                          <p:spTgt spid="4"/>
                                        </p:tgtEl>
                                        <p:attrNameLst>
                                          <p:attrName>ppt_x</p:attrName>
                                          <p:attrName>ppt_y</p:attrName>
                                        </p:attrNameLst>
                                      </p:cBhvr>
                                      <p:rCtr x="729" y="0"/>
                                    </p:animMotion>
                                  </p:childTnLst>
                                </p:cTn>
                              </p:par>
                              <p:par>
                                <p:cTn id="118" presetID="10" presetClass="entr" presetSubtype="0" fill="hold" grpId="0" nodeType="withEffect">
                                  <p:stCondLst>
                                    <p:cond delay="20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200"/>
                                        <p:tgtEl>
                                          <p:spTgt spid="14"/>
                                        </p:tgtEl>
                                      </p:cBhvr>
                                    </p:animEffect>
                                  </p:childTnLst>
                                </p:cTn>
                              </p:par>
                              <p:par>
                                <p:cTn id="121" presetID="35" presetClass="path" presetSubtype="0" decel="100000" fill="hold" grpId="1" nodeType="withEffect">
                                  <p:stCondLst>
                                    <p:cond delay="200"/>
                                  </p:stCondLst>
                                  <p:childTnLst>
                                    <p:animMotion origin="layout" path="M -1.66667E-6 3.7037E-6 L 0.01459 3.7037E-6 " pathEditMode="relative" rAng="0" ptsTypes="AA">
                                      <p:cBhvr>
                                        <p:cTn id="122" dur="500" spd="-100000" fill="hold"/>
                                        <p:tgtEl>
                                          <p:spTgt spid="14"/>
                                        </p:tgtEl>
                                        <p:attrNameLst>
                                          <p:attrName>ppt_x</p:attrName>
                                          <p:attrName>ppt_y</p:attrName>
                                        </p:attrNameLst>
                                      </p:cBhvr>
                                      <p:rCtr x="729" y="0"/>
                                    </p:animMotion>
                                  </p:childTnLst>
                                </p:cTn>
                              </p:par>
                              <p:par>
                                <p:cTn id="123" presetID="10" presetClass="entr" presetSubtype="0" fill="hold" grpId="0" nodeType="withEffect">
                                  <p:stCondLst>
                                    <p:cond delay="200"/>
                                  </p:stCondLst>
                                  <p:childTnLst>
                                    <p:set>
                                      <p:cBhvr>
                                        <p:cTn id="124" dur="1" fill="hold">
                                          <p:stCondLst>
                                            <p:cond delay="0"/>
                                          </p:stCondLst>
                                        </p:cTn>
                                        <p:tgtEl>
                                          <p:spTgt spid="18"/>
                                        </p:tgtEl>
                                        <p:attrNameLst>
                                          <p:attrName>style.visibility</p:attrName>
                                        </p:attrNameLst>
                                      </p:cBhvr>
                                      <p:to>
                                        <p:strVal val="visible"/>
                                      </p:to>
                                    </p:set>
                                    <p:animEffect transition="in" filter="fade">
                                      <p:cBhvr>
                                        <p:cTn id="125" dur="200"/>
                                        <p:tgtEl>
                                          <p:spTgt spid="18"/>
                                        </p:tgtEl>
                                      </p:cBhvr>
                                    </p:animEffect>
                                  </p:childTnLst>
                                </p:cTn>
                              </p:par>
                              <p:par>
                                <p:cTn id="126" presetID="35" presetClass="path" presetSubtype="0" decel="100000" fill="hold" grpId="1" nodeType="withEffect">
                                  <p:stCondLst>
                                    <p:cond delay="200"/>
                                  </p:stCondLst>
                                  <p:childTnLst>
                                    <p:animMotion origin="layout" path="M -8.33333E-7 2.59259E-6 L 0.01458 2.59259E-6 " pathEditMode="relative" rAng="0" ptsTypes="AA">
                                      <p:cBhvr>
                                        <p:cTn id="127" dur="500" spd="-100000" fill="hold"/>
                                        <p:tgtEl>
                                          <p:spTgt spid="18"/>
                                        </p:tgtEl>
                                        <p:attrNameLst>
                                          <p:attrName>ppt_x</p:attrName>
                                          <p:attrName>ppt_y</p:attrName>
                                        </p:attrNameLst>
                                      </p:cBhvr>
                                      <p:rCtr x="729" y="0"/>
                                    </p:animMotion>
                                  </p:childTnLst>
                                </p:cTn>
                              </p:par>
                              <p:par>
                                <p:cTn id="128" presetID="10" presetClass="entr" presetSubtype="0" fill="hold" grpId="0" nodeType="withEffect">
                                  <p:stCondLst>
                                    <p:cond delay="200"/>
                                  </p:stCondLst>
                                  <p:childTnLst>
                                    <p:set>
                                      <p:cBhvr>
                                        <p:cTn id="129" dur="1" fill="hold">
                                          <p:stCondLst>
                                            <p:cond delay="0"/>
                                          </p:stCondLst>
                                        </p:cTn>
                                        <p:tgtEl>
                                          <p:spTgt spid="16"/>
                                        </p:tgtEl>
                                        <p:attrNameLst>
                                          <p:attrName>style.visibility</p:attrName>
                                        </p:attrNameLst>
                                      </p:cBhvr>
                                      <p:to>
                                        <p:strVal val="visible"/>
                                      </p:to>
                                    </p:set>
                                    <p:animEffect transition="in" filter="fade">
                                      <p:cBhvr>
                                        <p:cTn id="130" dur="200"/>
                                        <p:tgtEl>
                                          <p:spTgt spid="16"/>
                                        </p:tgtEl>
                                      </p:cBhvr>
                                    </p:animEffect>
                                  </p:childTnLst>
                                </p:cTn>
                              </p:par>
                              <p:par>
                                <p:cTn id="131" presetID="35" presetClass="path" presetSubtype="0" decel="100000" fill="hold" grpId="1" nodeType="withEffect">
                                  <p:stCondLst>
                                    <p:cond delay="200"/>
                                  </p:stCondLst>
                                  <p:childTnLst>
                                    <p:animMotion origin="layout" path="M -6.25E-7 -7.40741E-7 L 0.01458 -7.40741E-7 " pathEditMode="relative" rAng="0" ptsTypes="AA">
                                      <p:cBhvr>
                                        <p:cTn id="132" dur="500" spd="-100000" fill="hold"/>
                                        <p:tgtEl>
                                          <p:spTgt spid="16"/>
                                        </p:tgtEl>
                                        <p:attrNameLst>
                                          <p:attrName>ppt_x</p:attrName>
                                          <p:attrName>ppt_y</p:attrName>
                                        </p:attrNameLst>
                                      </p:cBhvr>
                                      <p:rCtr x="729" y="0"/>
                                    </p:animMotion>
                                  </p:childTnLst>
                                </p:cTn>
                              </p:par>
                              <p:par>
                                <p:cTn id="133" presetID="10" presetClass="entr" presetSubtype="0" fill="hold" nodeType="withEffect">
                                  <p:stCondLst>
                                    <p:cond delay="200"/>
                                  </p:stCondLst>
                                  <p:childTnLst>
                                    <p:set>
                                      <p:cBhvr>
                                        <p:cTn id="134" dur="1" fill="hold">
                                          <p:stCondLst>
                                            <p:cond delay="0"/>
                                          </p:stCondLst>
                                        </p:cTn>
                                        <p:tgtEl>
                                          <p:spTgt spid="11"/>
                                        </p:tgtEl>
                                        <p:attrNameLst>
                                          <p:attrName>style.visibility</p:attrName>
                                        </p:attrNameLst>
                                      </p:cBhvr>
                                      <p:to>
                                        <p:strVal val="visible"/>
                                      </p:to>
                                    </p:set>
                                    <p:animEffect transition="in" filter="fade">
                                      <p:cBhvr>
                                        <p:cTn id="135" dur="200"/>
                                        <p:tgtEl>
                                          <p:spTgt spid="11"/>
                                        </p:tgtEl>
                                      </p:cBhvr>
                                    </p:animEffect>
                                  </p:childTnLst>
                                </p:cTn>
                              </p:par>
                              <p:par>
                                <p:cTn id="136" presetID="35" presetClass="path" presetSubtype="0" decel="100000" fill="hold" nodeType="withEffect">
                                  <p:stCondLst>
                                    <p:cond delay="200"/>
                                  </p:stCondLst>
                                  <p:childTnLst>
                                    <p:animMotion origin="layout" path="M 2.08333E-6 1.85185E-6 L 0.01458 1.85185E-6 " pathEditMode="relative" rAng="0" ptsTypes="AA">
                                      <p:cBhvr>
                                        <p:cTn id="137" dur="500" spd="-100000" fill="hold"/>
                                        <p:tgtEl>
                                          <p:spTgt spid="11"/>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66" grpId="0" animBg="1"/>
      <p:bldP spid="68" grpId="0"/>
      <p:bldP spid="60" grpId="0" animBg="1"/>
      <p:bldP spid="59" grpId="0"/>
      <p:bldP spid="58" grpId="0" animBg="1"/>
      <p:bldP spid="73" grpId="0" animBg="1"/>
      <p:bldP spid="75" grpId="0"/>
      <p:bldP spid="63" grpId="0"/>
      <p:bldP spid="64" grpId="0"/>
      <p:bldP spid="69" grpId="0" animBg="1"/>
      <p:bldP spid="71" grpId="0"/>
      <p:bldP spid="15" grpId="0"/>
      <p:bldP spid="15" grpId="1"/>
      <p:bldP spid="22" grpId="0" animBg="1"/>
      <p:bldP spid="22" grpId="1" animBg="1"/>
      <p:bldP spid="13" grpId="0"/>
      <p:bldP spid="13" grpId="1"/>
      <p:bldP spid="17" grpId="0"/>
      <p:bldP spid="17" grpId="1"/>
      <p:bldP spid="32" grpId="0"/>
      <p:bldP spid="32" grpId="1"/>
      <p:bldP spid="18" grpId="0" animBg="1"/>
      <p:bldP spid="18" grpId="1" animBg="1"/>
      <p:bldP spid="14" grpId="0"/>
      <p:bldP spid="14" grpId="1"/>
      <p:bldP spid="16" grpId="0"/>
      <p:bldP spid="16" grpId="1"/>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02CE7-399C-DA85-5BC9-40790D28DD7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FB5695FA-2FA4-9345-BF47-B7B7AED4296C}"/>
              </a:ext>
            </a:extLst>
          </p:cNvPr>
          <p:cNvSpPr>
            <a:spLocks noGrp="1"/>
          </p:cNvSpPr>
          <p:nvPr>
            <p:ph type="title"/>
          </p:nvPr>
        </p:nvSpPr>
        <p:spPr>
          <a:xfrm>
            <a:off x="588263" y="457200"/>
            <a:ext cx="3664669" cy="1661993"/>
          </a:xfrm>
        </p:spPr>
        <p:txBody>
          <a:bodyPr/>
          <a:lstStyle/>
          <a:p>
            <a:r>
              <a:rPr lang="en-US"/>
              <a:t>Private endpoints in Bicep</a:t>
            </a:r>
          </a:p>
        </p:txBody>
      </p:sp>
      <p:sp>
        <p:nvSpPr>
          <p:cNvPr id="8" name="TextBox 7">
            <a:extLst>
              <a:ext uri="{FF2B5EF4-FFF2-40B4-BE49-F238E27FC236}">
                <a16:creationId xmlns:a16="http://schemas.microsoft.com/office/drawing/2014/main" id="{9459E748-9935-31DE-70F5-E51DE70AAF20}"/>
              </a:ext>
            </a:extLst>
          </p:cNvPr>
          <p:cNvSpPr txBox="1"/>
          <p:nvPr/>
        </p:nvSpPr>
        <p:spPr>
          <a:xfrm>
            <a:off x="588263" y="1782395"/>
            <a:ext cx="3664669" cy="333424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Create private DNS zones </a:t>
            </a:r>
            <a:br>
              <a:rPr kumimoji="0" lang="en-US" sz="2000" b="0"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and endpoints for:</a:t>
            </a:r>
          </a:p>
          <a:p>
            <a:pPr marL="180975" marR="0" lvl="0" indent="-180975" algn="l" defTabSz="932742" rtl="0" eaLnBrk="1" fontAlgn="auto" latinLnBrk="0" hangingPunct="1">
              <a:lnSpc>
                <a:spcPct val="100000"/>
              </a:lnSpc>
              <a:spcBef>
                <a:spcPts val="800"/>
              </a:spcBef>
              <a:spcAft>
                <a:spcPts val="0"/>
              </a:spcAft>
              <a:buClr>
                <a:srgbClr val="0A6BBA"/>
              </a:buClr>
              <a:buSzPct val="90000"/>
              <a:buFontTx/>
              <a:buBlip>
                <a:blip r:embed="rId3">
                  <a:extLst>
                    <a:ext uri="{96DAC541-7B7A-43D3-8B79-37D633B846F1}">
                      <asvg:svgBlip xmlns:asvg="http://schemas.microsoft.com/office/drawing/2016/SVG/main" r:embed="rId4"/>
                    </a:ext>
                  </a:extLst>
                </a:blip>
              </a:buBlip>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Blob Storage</a:t>
            </a:r>
          </a:p>
          <a:p>
            <a:pPr marL="180975" marR="0" lvl="0" indent="-180975" algn="l" defTabSz="932742" rtl="0" eaLnBrk="1" fontAlgn="auto" latinLnBrk="0" hangingPunct="1">
              <a:lnSpc>
                <a:spcPct val="100000"/>
              </a:lnSpc>
              <a:spcBef>
                <a:spcPts val="800"/>
              </a:spcBef>
              <a:spcAft>
                <a:spcPts val="0"/>
              </a:spcAft>
              <a:buClr>
                <a:srgbClr val="0A6BBA"/>
              </a:buClr>
              <a:buSzPct val="90000"/>
              <a:buFontTx/>
              <a:buBlip>
                <a:blip r:embed="rId3">
                  <a:extLst>
                    <a:ext uri="{96DAC541-7B7A-43D3-8B79-37D633B846F1}">
                      <asvg:svgBlip xmlns:asvg="http://schemas.microsoft.com/office/drawing/2016/SVG/main" r:embed="rId4"/>
                    </a:ext>
                  </a:extLst>
                </a:blip>
              </a:buBlip>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OpenAI</a:t>
            </a:r>
          </a:p>
          <a:p>
            <a:pPr marL="180975" marR="0" lvl="0" indent="-180975" algn="l" defTabSz="932742" rtl="0" eaLnBrk="1" fontAlgn="auto" latinLnBrk="0" hangingPunct="1">
              <a:lnSpc>
                <a:spcPct val="100000"/>
              </a:lnSpc>
              <a:spcBef>
                <a:spcPts val="800"/>
              </a:spcBef>
              <a:spcAft>
                <a:spcPts val="0"/>
              </a:spcAft>
              <a:buClr>
                <a:srgbClr val="0A6BBA"/>
              </a:buClr>
              <a:buSzPct val="90000"/>
              <a:buFontTx/>
              <a:buBlip>
                <a:blip r:embed="rId3">
                  <a:extLst>
                    <a:ext uri="{96DAC541-7B7A-43D3-8B79-37D633B846F1}">
                      <asvg:svgBlip xmlns:asvg="http://schemas.microsoft.com/office/drawing/2016/SVG/main" r:embed="rId4"/>
                    </a:ext>
                  </a:extLst>
                </a:blip>
              </a:buBlip>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AI Search</a:t>
            </a:r>
          </a:p>
          <a:p>
            <a:pPr marL="180975" marR="0" lvl="0" indent="-180975" algn="l" defTabSz="932742" rtl="0" eaLnBrk="1" fontAlgn="auto" latinLnBrk="0" hangingPunct="1">
              <a:lnSpc>
                <a:spcPct val="100000"/>
              </a:lnSpc>
              <a:spcBef>
                <a:spcPts val="800"/>
              </a:spcBef>
              <a:spcAft>
                <a:spcPts val="0"/>
              </a:spcAft>
              <a:buClr>
                <a:srgbClr val="0A6BBA"/>
              </a:buClr>
              <a:buSzPct val="90000"/>
              <a:buFontTx/>
              <a:buBlip>
                <a:blip r:embed="rId3">
                  <a:extLst>
                    <a:ext uri="{96DAC541-7B7A-43D3-8B79-37D633B846F1}">
                      <asvg:svgBlip xmlns:asvg="http://schemas.microsoft.com/office/drawing/2016/SVG/main" r:embed="rId4"/>
                    </a:ext>
                  </a:extLst>
                </a:blip>
              </a:buBlip>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App Service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The endpoint for the service remains the same! </a:t>
            </a:r>
            <a:r>
              <a:rPr kumimoji="0" lang="en-US" sz="2000" b="0" i="1" u="none" strike="noStrike" kern="1200" cap="none" spc="0" normalizeH="0" baseline="0" noProof="0">
                <a:ln>
                  <a:noFill/>
                </a:ln>
                <a:solidFill>
                  <a:srgbClr val="000000"/>
                </a:solidFill>
                <a:effectLst/>
                <a:uLnTx/>
                <a:uFillTx/>
                <a:latin typeface="Segoe UI"/>
                <a:ea typeface="+mn-ea"/>
                <a:cs typeface="+mn-cs"/>
              </a:rPr>
              <a:t>No changes to backend code are needed.</a:t>
            </a:r>
          </a:p>
        </p:txBody>
      </p:sp>
      <p:sp>
        <p:nvSpPr>
          <p:cNvPr id="9" name="Text Placeholder 10">
            <a:extLst>
              <a:ext uri="{FF2B5EF4-FFF2-40B4-BE49-F238E27FC236}">
                <a16:creationId xmlns:a16="http://schemas.microsoft.com/office/drawing/2014/main" id="{446780E5-1917-1205-7B27-1CBB70DB0CD8}"/>
              </a:ext>
            </a:extLst>
          </p:cNvPr>
          <p:cNvSpPr txBox="1">
            <a:spLocks/>
          </p:cNvSpPr>
          <p:nvPr/>
        </p:nvSpPr>
        <p:spPr>
          <a:xfrm>
            <a:off x="588263" y="5320275"/>
            <a:ext cx="3664669" cy="1080524"/>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See full Bicep in: </a:t>
            </a:r>
            <a:r>
              <a:rPr kumimoji="0" lang="en-US" sz="20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aka.ms/ragchat</a:t>
            </a:r>
            <a:br>
              <a:rPr kumimoji="0" lang="en-US" sz="2000" b="0" i="0" u="none" strike="noStrike" kern="1200" cap="none" spc="0" normalizeH="0" baseline="0" noProof="0">
                <a:ln w="3175">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infra/network-</a:t>
            </a:r>
            <a:r>
              <a:rPr kumimoji="0" lang="en-US" sz="1600" b="0" i="0" u="none" strike="noStrike" kern="1200" cap="none" spc="0" normalizeH="0" baseline="0" noProof="0" err="1">
                <a:ln>
                  <a:noFill/>
                </a:ln>
                <a:solidFill>
                  <a:srgbClr val="000000"/>
                </a:solidFill>
                <a:effectLst/>
                <a:uLnTx/>
                <a:uFillTx/>
                <a:latin typeface="Consolas" panose="020B0609020204030204" pitchFamily="49" charset="0"/>
                <a:ea typeface="+mn-ea"/>
                <a:cs typeface="Consolas" panose="020B0609020204030204" pitchFamily="49" charset="0"/>
              </a:rPr>
              <a:t>isolation.bicep</a:t>
            </a:r>
            <a:endPar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endParaRPr>
          </a:p>
        </p:txBody>
      </p:sp>
      <p:sp>
        <p:nvSpPr>
          <p:cNvPr id="10" name="Rectangle 9">
            <a:extLst>
              <a:ext uri="{FF2B5EF4-FFF2-40B4-BE49-F238E27FC236}">
                <a16:creationId xmlns:a16="http://schemas.microsoft.com/office/drawing/2014/main" id="{9EBD276A-3DBA-7C16-AD15-36D678E7B45C}"/>
              </a:ext>
              <a:ext uri="{C183D7F6-B498-43B3-948B-1728B52AA6E4}">
                <adec:decorative xmlns:adec="http://schemas.microsoft.com/office/drawing/2017/decorative" val="1"/>
              </a:ext>
            </a:extLst>
          </p:cNvPr>
          <p:cNvSpPr/>
          <p:nvPr/>
        </p:nvSpPr>
        <p:spPr bwMode="auto">
          <a:xfrm>
            <a:off x="4486276" y="0"/>
            <a:ext cx="770572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6172E493-399B-2A91-6345-5F4E4E23B953}"/>
              </a:ext>
            </a:extLst>
          </p:cNvPr>
          <p:cNvSpPr txBox="1"/>
          <p:nvPr/>
        </p:nvSpPr>
        <p:spPr>
          <a:xfrm>
            <a:off x="4928280" y="231971"/>
            <a:ext cx="6821715" cy="6394058"/>
          </a:xfrm>
          <a:prstGeom prst="rect">
            <a:avLst/>
          </a:prstGeom>
          <a:noFill/>
        </p:spPr>
        <p:txBody>
          <a:bodyPr wrap="square" lIns="0" tIns="0" rIns="0" bIns="0" rtlCol="0">
            <a:spAutoFit/>
          </a:bodyPr>
          <a:lstStyle/>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032093"/>
                </a:solidFill>
                <a:effectLst/>
                <a:uLnTx/>
                <a:uFillTx/>
                <a:latin typeface="Consolas" panose="020B0609020204030204" pitchFamily="49" charset="0"/>
                <a:ea typeface="+mn-ea"/>
                <a:cs typeface="Consolas" panose="020B0609020204030204" pitchFamily="49" charset="0"/>
              </a:rPr>
              <a:t>module</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dnsZones</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'private-</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dns</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zone.bicep</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 </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032093"/>
                </a:solidFill>
                <a:effectLst/>
                <a:uLnTx/>
                <a:uFillTx/>
                <a:latin typeface="Consolas" panose="020B0609020204030204" pitchFamily="49" charset="0"/>
                <a:ea typeface="+mn-ea"/>
                <a:cs typeface="Consolas" panose="020B0609020204030204" pitchFamily="49" charset="0"/>
              </a:rPr>
              <a:t>for</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privateEndpointConnection</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a:ln>
                  <a:noFill/>
                </a:ln>
                <a:solidFill>
                  <a:srgbClr val="032093"/>
                </a:solidFill>
                <a:effectLst/>
                <a:uLnTx/>
                <a:uFillTx/>
                <a:latin typeface="Consolas" panose="020B0609020204030204" pitchFamily="49" charset="0"/>
                <a:ea typeface="+mn-ea"/>
                <a:cs typeface="Consolas" panose="020B0609020204030204" pitchFamily="49" charset="0"/>
              </a:rPr>
              <a:t>in</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privateEndpointConnections</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name: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privateEndpointConnection.groupId</a:t>
            </a:r>
            <a:r>
              <a:rPr kumimoji="0" lang="en-US" sz="14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dnszone</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params: {</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dnsZoneName</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privateEndpointConnection.dnsZoneName</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tags: tags</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virtualNetworkName</a:t>
            </a:r>
            <a:r>
              <a:rPr kumimoji="0" lang="en-US" sz="1400" b="0" i="0" u="none" strike="noStrike" kern="1200" cap="none" spc="0" normalizeH="0" baseline="0" noProof="0">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vnetName</a:t>
            </a:r>
            <a:endParaRPr kumimoji="0" lang="en-US" sz="1400" b="0" i="0" u="none" strike="noStrike" kern="1200" cap="none" spc="0" normalizeH="0" baseline="0" noProof="0">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a:t>
            </a:r>
          </a:p>
          <a:p>
            <a:pPr marL="0" marR="0" lvl="0" indent="0" algn="l" defTabSz="914367" rtl="0" eaLnBrk="1" fontAlgn="auto" latinLnBrk="0" hangingPunct="1">
              <a:lnSpc>
                <a:spcPts val="2025"/>
              </a:lnSpc>
              <a:spcBef>
                <a:spcPts val="0"/>
              </a:spcBef>
              <a:spcAft>
                <a:spcPts val="0"/>
              </a:spcAft>
              <a:buClrTx/>
              <a:buSzTx/>
              <a:buFontTx/>
              <a:buNone/>
              <a:tabLst/>
              <a:defRPr/>
            </a:pPr>
            <a:b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br>
            <a:r>
              <a:rPr kumimoji="0" lang="en-US" sz="1400" b="0" i="0" u="none" strike="noStrike" kern="1200" cap="none" spc="0" normalizeH="0" baseline="0" noProof="0">
                <a:ln>
                  <a:noFill/>
                </a:ln>
                <a:solidFill>
                  <a:srgbClr val="032093"/>
                </a:solidFill>
                <a:effectLst/>
                <a:uLnTx/>
                <a:uFillTx/>
                <a:latin typeface="Consolas" panose="020B0609020204030204" pitchFamily="49" charset="0"/>
                <a:ea typeface="+mn-ea"/>
                <a:cs typeface="Consolas" panose="020B0609020204030204" pitchFamily="49" charset="0"/>
              </a:rPr>
              <a:t>module</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privateEndpoints</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'private-</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endpoint.bicep</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 </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032093"/>
                </a:solidFill>
                <a:effectLst/>
                <a:uLnTx/>
                <a:uFillTx/>
                <a:latin typeface="Consolas" panose="020B0609020204030204" pitchFamily="49" charset="0"/>
                <a:ea typeface="+mn-ea"/>
                <a:cs typeface="Consolas" panose="020B0609020204030204" pitchFamily="49" charset="0"/>
              </a:rPr>
              <a:t>for</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privateEndpointInfo</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a:ln>
                  <a:noFill/>
                </a:ln>
                <a:solidFill>
                  <a:srgbClr val="032093"/>
                </a:solidFill>
                <a:effectLst/>
                <a:uLnTx/>
                <a:uFillTx/>
                <a:latin typeface="Consolas" panose="020B0609020204030204" pitchFamily="49" charset="0"/>
                <a:ea typeface="+mn-ea"/>
                <a:cs typeface="Consolas" panose="020B0609020204030204" pitchFamily="49" charset="0"/>
              </a:rPr>
              <a:t>in</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a:ln>
                  <a:noFill/>
                </a:ln>
                <a:solidFill>
                  <a:srgbClr val="165AC6"/>
                </a:solidFill>
                <a:effectLst/>
                <a:uLnTx/>
                <a:uFillTx/>
                <a:latin typeface="Consolas" panose="020B0609020204030204" pitchFamily="49" charset="0"/>
                <a:ea typeface="+mn-ea"/>
                <a:cs typeface="Consolas" panose="020B0609020204030204" pitchFamily="49" charset="0"/>
              </a:rPr>
              <a:t>flatten</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privateEndpointInfo</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name: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privateEndpointInfo.name</a:t>
            </a:r>
            <a:r>
              <a:rPr kumimoji="0" lang="en-US" sz="14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privateendpoint</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params: {</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location: location</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name: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privateEndpointInfo.name</a:t>
            </a:r>
            <a:r>
              <a:rPr kumimoji="0" lang="en-US" sz="1400" b="0" i="0" u="none" strike="noStrike" kern="1200" cap="none" spc="0" normalizeH="0" baseline="0" noProof="0">
                <a:ln>
                  <a:noFill/>
                </a:ln>
                <a:solidFill>
                  <a:srgbClr val="5C4DFF"/>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Consolas" panose="020B0609020204030204" pitchFamily="49" charset="0"/>
              </a:rPr>
              <a:t>resourceToken</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Consolas" panose="020B0609020204030204" pitchFamily="49" charset="0"/>
              </a:rPr>
              <a:t>}-pe'</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tags: tags</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subnetId</a:t>
            </a:r>
            <a:r>
              <a:rPr kumimoji="0" lang="en-US" sz="1400" b="0" i="0" u="none" strike="noStrike" kern="1200" cap="none" spc="0" normalizeH="0" baseline="0" noProof="0">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vnetPeSubnetName</a:t>
            </a:r>
            <a:endParaRPr kumimoji="0" lang="en-US" sz="1400" b="0" i="0" u="none" strike="noStrike" kern="1200" cap="none" spc="0" normalizeH="0" baseline="0" noProof="0">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serviceId</a:t>
            </a:r>
            <a:r>
              <a:rPr kumimoji="0" lang="en-US" sz="1400" b="0" i="0" u="none" strike="noStrike" kern="1200" cap="none" spc="0" normalizeH="0" baseline="0" noProof="0">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privateEndpointInfo.resourceId</a:t>
            </a:r>
            <a:endParaRPr kumimoji="0" lang="en-US" sz="1400" b="0" i="0" u="none" strike="noStrike" kern="1200" cap="none" spc="0" normalizeH="0" baseline="0" noProof="0">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endParaRP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groupIds</a:t>
            </a:r>
            <a:r>
              <a:rPr kumimoji="0" lang="en-US" sz="1400" b="0" i="0" u="none" strike="noStrike" kern="1200" cap="none" spc="0" normalizeH="0" baseline="0" noProof="0">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 [ </a:t>
            </a:r>
            <a:r>
              <a:rPr kumimoji="0" lang="en-US" sz="1400" b="0" i="0" u="none" strike="noStrike" kern="1200" cap="none" spc="0" normalizeH="0" baseline="0" noProof="0" err="1">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privateEndpointInfo.groupId</a:t>
            </a:r>
            <a:r>
              <a:rPr kumimoji="0" lang="en-US" sz="1400" b="0" i="0" u="none" strike="noStrike" kern="1200" cap="none" spc="0" normalizeH="0" baseline="0" noProof="0">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dnsZoneId</a:t>
            </a:r>
            <a:r>
              <a:rPr kumimoji="0" lang="en-US" sz="1400" b="0" i="0" u="none" strike="noStrike" kern="1200" cap="none" spc="0" normalizeH="0" baseline="0" noProof="0">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dnsZones</a:t>
            </a:r>
            <a:r>
              <a:rPr kumimoji="0" lang="en-US" sz="1400" b="0" i="0" u="none" strike="noStrike" kern="1200" cap="none" spc="0" normalizeH="0" baseline="0" noProof="0">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a:t>
            </a:r>
            <a:r>
              <a:rPr kumimoji="0" lang="en-US" sz="1400" b="0" i="0" u="none" strike="noStrike" kern="1200" cap="none" spc="0" normalizeH="0" baseline="0" noProof="0" err="1">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privateEndpointInfo.dnsIdx</a:t>
            </a:r>
            <a:r>
              <a:rPr kumimoji="0" lang="en-US" sz="1400" b="0" i="0" u="none" strike="noStrike" kern="1200" cap="none" spc="0" normalizeH="0" baseline="0" noProof="0">
                <a:ln>
                  <a:noFill/>
                </a:ln>
                <a:solidFill>
                  <a:srgbClr val="333333"/>
                </a:solidFill>
                <a:effectLst/>
                <a:highlight>
                  <a:srgbClr val="FFE399"/>
                </a:highlight>
                <a:uLnTx/>
                <a:uFillTx/>
                <a:latin typeface="Consolas" panose="020B0609020204030204" pitchFamily="49" charset="0"/>
                <a:ea typeface="+mn-ea"/>
                <a:cs typeface="Consolas" panose="020B0609020204030204" pitchFamily="49" charset="0"/>
              </a:rPr>
              <a:t>].outputs.id</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dependsOn</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Consolas" panose="020B0609020204030204" pitchFamily="49" charset="0"/>
              </a:rPr>
              <a:t>dnsZones</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 ]</a:t>
            </a:r>
          </a:p>
          <a:p>
            <a:pPr marL="0" marR="0" lvl="0" indent="0" algn="l" defTabSz="914367" rtl="0" eaLnBrk="1" fontAlgn="auto" latinLnBrk="0" hangingPunct="1">
              <a:lnSpc>
                <a:spcPts val="2025"/>
              </a:lnSpc>
              <a:spcBef>
                <a:spcPts val="0"/>
              </a:spcBef>
              <a:spcAft>
                <a:spcPts val="0"/>
              </a:spcAft>
              <a:buClrTx/>
              <a:buSzTx/>
              <a:buFontTx/>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2055078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
                                        <p:tgtEl>
                                          <p:spTgt spid="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
                                        <p:tgtEl>
                                          <p:spTgt spid="8"/>
                                        </p:tgtEl>
                                      </p:cBhvr>
                                    </p:animEffect>
                                  </p:childTnLst>
                                </p:cTn>
                              </p:par>
                              <p:par>
                                <p:cTn id="17" presetID="42" presetClass="path" presetSubtype="0" decel="100000" fill="hold" grpId="1" nodeType="withEffect">
                                  <p:stCondLst>
                                    <p:cond delay="100"/>
                                  </p:stCondLst>
                                  <p:childTnLst>
                                    <p:animMotion origin="layout" path="M 2.29167E-6 0.03889 L 2.29167E-6 7.40741E-7 " pathEditMode="relative" rAng="0" ptsTypes="AA">
                                      <p:cBhvr>
                                        <p:cTn id="18" dur="500" fill="hold"/>
                                        <p:tgtEl>
                                          <p:spTgt spid="8"/>
                                        </p:tgtEl>
                                        <p:attrNameLst>
                                          <p:attrName>ppt_x</p:attrName>
                                          <p:attrName>ppt_y</p:attrName>
                                        </p:attrNameLst>
                                      </p:cBhvr>
                                      <p:rCtr x="0" y="-1944"/>
                                    </p:animMotion>
                                  </p:childTnLst>
                                </p:cTn>
                              </p:par>
                              <p:par>
                                <p:cTn id="19" presetID="10" presetClass="entr" presetSubtype="0" fill="hold" grpId="0" nodeType="withEffect">
                                  <p:stCondLst>
                                    <p:cond delay="2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
                                        <p:tgtEl>
                                          <p:spTgt spid="9"/>
                                        </p:tgtEl>
                                      </p:cBhvr>
                                    </p:animEffect>
                                  </p:childTnLst>
                                </p:cTn>
                              </p:par>
                              <p:par>
                                <p:cTn id="22" presetID="42" presetClass="path" presetSubtype="0" decel="100000" fill="hold" grpId="1" nodeType="withEffect">
                                  <p:stCondLst>
                                    <p:cond delay="200"/>
                                  </p:stCondLst>
                                  <p:childTnLst>
                                    <p:animMotion origin="layout" path="M -2.08333E-6 0.03889 L -2.08333E-6 2.59259E-6 " pathEditMode="relative" rAng="0" ptsTypes="AA">
                                      <p:cBhvr>
                                        <p:cTn id="23" dur="500" fill="hold"/>
                                        <p:tgtEl>
                                          <p:spTgt spid="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8" grpId="1"/>
      <p:bldP spid="9" grpId="0"/>
      <p:bldP spid="9" grpId="1"/>
      <p:bldP spid="10"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E9FC0-45D5-C6C6-3E6A-E595ED3C7D3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55DC933-5BF8-0596-5D1A-07B94C441793}"/>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a:t>Generative AI threat landscape</a:t>
            </a:r>
          </a:p>
        </p:txBody>
      </p:sp>
      <p:sp>
        <p:nvSpPr>
          <p:cNvPr id="13" name="TextBox 12">
            <a:extLst>
              <a:ext uri="{FF2B5EF4-FFF2-40B4-BE49-F238E27FC236}">
                <a16:creationId xmlns:a16="http://schemas.microsoft.com/office/drawing/2014/main" id="{F3417C54-9FD0-C82A-30D7-E8B7A550117B}"/>
              </a:ext>
              <a:ext uri="{C183D7F6-B498-43B3-948B-1728B52AA6E4}">
                <adec:decorative xmlns:adec="http://schemas.microsoft.com/office/drawing/2017/decorative" val="1"/>
              </a:ext>
            </a:extLst>
          </p:cNvPr>
          <p:cNvSpPr txBox="1"/>
          <p:nvPr/>
        </p:nvSpPr>
        <p:spPr>
          <a:xfrm>
            <a:off x="588264" y="1252058"/>
            <a:ext cx="2082772" cy="4779352"/>
          </a:xfrm>
          <a:prstGeom prst="roundRect">
            <a:avLst>
              <a:gd name="adj" fmla="val 9137"/>
            </a:avLst>
          </a:prstGeom>
          <a:solidFill>
            <a:srgbClr val="E9E9E8"/>
          </a:solidFill>
          <a:ln w="12700">
            <a:noFill/>
          </a:ln>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1"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C97812FD-209E-1BD3-FE76-2959469F5DFF}"/>
              </a:ext>
              <a:ext uri="{C183D7F6-B498-43B3-948B-1728B52AA6E4}">
                <adec:decorative xmlns:adec="http://schemas.microsoft.com/office/drawing/2017/decorative" val="1"/>
              </a:ext>
            </a:extLst>
          </p:cNvPr>
          <p:cNvSpPr txBox="1"/>
          <p:nvPr/>
        </p:nvSpPr>
        <p:spPr>
          <a:xfrm>
            <a:off x="9428824" y="1252058"/>
            <a:ext cx="2198815" cy="4779352"/>
          </a:xfrm>
          <a:prstGeom prst="roundRect">
            <a:avLst>
              <a:gd name="adj" fmla="val 9282"/>
            </a:avLst>
          </a:prstGeom>
          <a:solidFill>
            <a:srgbClr val="E9E9E8"/>
          </a:solidFill>
          <a:ln w="12700">
            <a:noFill/>
          </a:ln>
        </p:spPr>
        <p:txBody>
          <a:bodyPr wrap="square" lIns="0" tIns="0" rIns="0" bIns="0" anchor="t">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1" i="1" u="none" strike="noStrike" kern="0"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1"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0963E082-7E41-7259-F6FF-B3110D49D6E1}"/>
              </a:ext>
              <a:ext uri="{C183D7F6-B498-43B3-948B-1728B52AA6E4}">
                <adec:decorative xmlns:adec="http://schemas.microsoft.com/office/drawing/2017/decorative" val="1"/>
              </a:ext>
            </a:extLst>
          </p:cNvPr>
          <p:cNvSpPr txBox="1"/>
          <p:nvPr/>
        </p:nvSpPr>
        <p:spPr>
          <a:xfrm>
            <a:off x="2776782" y="1252058"/>
            <a:ext cx="6563487" cy="4779352"/>
          </a:xfrm>
          <a:prstGeom prst="roundRect">
            <a:avLst>
              <a:gd name="adj" fmla="val 4665"/>
            </a:avLst>
          </a:prstGeom>
          <a:solidFill>
            <a:srgbClr val="E9E9E8"/>
          </a:solidFill>
          <a:ln w="12700">
            <a:noFill/>
          </a:ln>
        </p:spPr>
        <p:txBody>
          <a:bodyPr wrap="square" lIns="0" tIns="0" rIns="0" bIns="0" anchor="t">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1" i="1" u="none" strike="noStrike" kern="0"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1"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44" name="Rectangle: Top Corners Rounded 1043">
            <a:extLst>
              <a:ext uri="{FF2B5EF4-FFF2-40B4-BE49-F238E27FC236}">
                <a16:creationId xmlns:a16="http://schemas.microsoft.com/office/drawing/2014/main" id="{EA8B1ACA-10C8-26FE-EF44-3C8171317C0D}"/>
              </a:ext>
              <a:ext uri="{C183D7F6-B498-43B3-948B-1728B52AA6E4}">
                <adec:decorative xmlns:adec="http://schemas.microsoft.com/office/drawing/2017/decorative" val="1"/>
              </a:ext>
            </a:extLst>
          </p:cNvPr>
          <p:cNvSpPr>
            <a:spLocks/>
          </p:cNvSpPr>
          <p:nvPr/>
        </p:nvSpPr>
        <p:spPr bwMode="auto">
          <a:xfrm>
            <a:off x="3178216" y="3799832"/>
            <a:ext cx="3142064" cy="1876738"/>
          </a:xfrm>
          <a:prstGeom prst="round2SameRect">
            <a:avLst>
              <a:gd name="adj1" fmla="val 10840"/>
              <a:gd name="adj2" fmla="val 0"/>
            </a:avLst>
          </a:prstGeom>
          <a:solidFill>
            <a:srgbClr val="DCD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048" name="Rectangle: Top Corners Rounded 1047">
            <a:extLst>
              <a:ext uri="{FF2B5EF4-FFF2-40B4-BE49-F238E27FC236}">
                <a16:creationId xmlns:a16="http://schemas.microsoft.com/office/drawing/2014/main" id="{F14780F1-8224-EB94-3EB6-F07749D4F5CD}"/>
              </a:ext>
              <a:ext uri="{C183D7F6-B498-43B3-948B-1728B52AA6E4}">
                <adec:decorative xmlns:adec="http://schemas.microsoft.com/office/drawing/2017/decorative" val="1"/>
              </a:ext>
            </a:extLst>
          </p:cNvPr>
          <p:cNvSpPr>
            <a:spLocks/>
          </p:cNvSpPr>
          <p:nvPr/>
        </p:nvSpPr>
        <p:spPr bwMode="auto">
          <a:xfrm>
            <a:off x="7919140" y="3799831"/>
            <a:ext cx="967681" cy="1876738"/>
          </a:xfrm>
          <a:prstGeom prst="round2SameRect">
            <a:avLst>
              <a:gd name="adj1" fmla="val 23083"/>
              <a:gd name="adj2" fmla="val 0"/>
            </a:avLst>
          </a:prstGeom>
          <a:solidFill>
            <a:srgbClr val="DCD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t>Skills/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t>Plugins </a:t>
            </a:r>
          </a:p>
        </p:txBody>
      </p:sp>
      <p:sp>
        <p:nvSpPr>
          <p:cNvPr id="1046" name="Rectangle: Top Corners Rounded 1045">
            <a:extLst>
              <a:ext uri="{FF2B5EF4-FFF2-40B4-BE49-F238E27FC236}">
                <a16:creationId xmlns:a16="http://schemas.microsoft.com/office/drawing/2014/main" id="{59F0CBC9-7E0B-CB5A-1D76-A3AE03A4EF62}"/>
              </a:ext>
              <a:ext uri="{C183D7F6-B498-43B3-948B-1728B52AA6E4}">
                <adec:decorative xmlns:adec="http://schemas.microsoft.com/office/drawing/2017/decorative" val="1"/>
              </a:ext>
            </a:extLst>
          </p:cNvPr>
          <p:cNvSpPr>
            <a:spLocks/>
          </p:cNvSpPr>
          <p:nvPr/>
        </p:nvSpPr>
        <p:spPr bwMode="auto">
          <a:xfrm>
            <a:off x="6389501" y="3799831"/>
            <a:ext cx="1465839" cy="1876738"/>
          </a:xfrm>
          <a:prstGeom prst="round2SameRect">
            <a:avLst>
              <a:gd name="adj1" fmla="val 14766"/>
              <a:gd name="adj2" fmla="val 0"/>
            </a:avLst>
          </a:prstGeom>
          <a:solidFill>
            <a:srgbClr val="DCD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80" name="Rectangle: Top Corners Rounded 179">
            <a:extLst>
              <a:ext uri="{FF2B5EF4-FFF2-40B4-BE49-F238E27FC236}">
                <a16:creationId xmlns:a16="http://schemas.microsoft.com/office/drawing/2014/main" id="{2A23A217-5327-F08C-884A-361314884895}"/>
              </a:ext>
              <a:ext uri="{C183D7F6-B498-43B3-948B-1728B52AA6E4}">
                <adec:decorative xmlns:adec="http://schemas.microsoft.com/office/drawing/2017/decorative" val="1"/>
              </a:ext>
            </a:extLst>
          </p:cNvPr>
          <p:cNvSpPr/>
          <p:nvPr/>
        </p:nvSpPr>
        <p:spPr>
          <a:xfrm>
            <a:off x="3340596" y="3824613"/>
            <a:ext cx="1589348" cy="264500"/>
          </a:xfrm>
          <a:prstGeom prst="round2SameRect">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t>Web</a:t>
            </a:r>
          </a:p>
        </p:txBody>
      </p:sp>
      <p:sp>
        <p:nvSpPr>
          <p:cNvPr id="182" name="Rectangle: Top Corners Rounded 181">
            <a:extLst>
              <a:ext uri="{FF2B5EF4-FFF2-40B4-BE49-F238E27FC236}">
                <a16:creationId xmlns:a16="http://schemas.microsoft.com/office/drawing/2014/main" id="{9FA2E08E-4D58-8CAE-981A-1A2096934701}"/>
              </a:ext>
              <a:ext uri="{C183D7F6-B498-43B3-948B-1728B52AA6E4}">
                <adec:decorative xmlns:adec="http://schemas.microsoft.com/office/drawing/2017/decorative" val="1"/>
              </a:ext>
            </a:extLst>
          </p:cNvPr>
          <p:cNvSpPr/>
          <p:nvPr/>
        </p:nvSpPr>
        <p:spPr>
          <a:xfrm>
            <a:off x="5000942" y="3824613"/>
            <a:ext cx="1217408" cy="264500"/>
          </a:xfrm>
          <a:prstGeom prst="round2SameRect">
            <a:avLst>
              <a:gd name="adj1" fmla="val 12256"/>
              <a:gd name="adj2" fmla="val 0"/>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t>Data sources</a:t>
            </a:r>
          </a:p>
        </p:txBody>
      </p:sp>
      <p:sp>
        <p:nvSpPr>
          <p:cNvPr id="164" name="TextBox 163">
            <a:extLst>
              <a:ext uri="{FF2B5EF4-FFF2-40B4-BE49-F238E27FC236}">
                <a16:creationId xmlns:a16="http://schemas.microsoft.com/office/drawing/2014/main" id="{EC90C061-B6B5-4106-82BE-E8D5648953AC}"/>
              </a:ext>
              <a:ext uri="{C183D7F6-B498-43B3-948B-1728B52AA6E4}">
                <adec:decorative xmlns:adec="http://schemas.microsoft.com/office/drawing/2017/decorative" val="1"/>
              </a:ext>
            </a:extLst>
          </p:cNvPr>
          <p:cNvSpPr txBox="1"/>
          <p:nvPr/>
        </p:nvSpPr>
        <p:spPr>
          <a:xfrm>
            <a:off x="4807200" y="4184623"/>
            <a:ext cx="692497"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Out: Org data</a:t>
            </a:r>
          </a:p>
        </p:txBody>
      </p:sp>
      <p:sp>
        <p:nvSpPr>
          <p:cNvPr id="166" name="TextBox 165">
            <a:extLst>
              <a:ext uri="{FF2B5EF4-FFF2-40B4-BE49-F238E27FC236}">
                <a16:creationId xmlns:a16="http://schemas.microsoft.com/office/drawing/2014/main" id="{6CA26E15-CBED-5B3A-792B-ED63FBADCFED}"/>
              </a:ext>
              <a:ext uri="{C183D7F6-B498-43B3-948B-1728B52AA6E4}">
                <adec:decorative xmlns:adec="http://schemas.microsoft.com/office/drawing/2017/decorative" val="1"/>
              </a:ext>
            </a:extLst>
          </p:cNvPr>
          <p:cNvSpPr txBox="1"/>
          <p:nvPr/>
        </p:nvSpPr>
        <p:spPr>
          <a:xfrm>
            <a:off x="6467913" y="4184623"/>
            <a:ext cx="527461" cy="36933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In: Task</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Out: Task </a:t>
            </a:r>
            <a:b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b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completion</a:t>
            </a:r>
          </a:p>
        </p:txBody>
      </p:sp>
      <p:sp>
        <p:nvSpPr>
          <p:cNvPr id="181" name="Rectangle: Top Corners Rounded 180">
            <a:extLst>
              <a:ext uri="{FF2B5EF4-FFF2-40B4-BE49-F238E27FC236}">
                <a16:creationId xmlns:a16="http://schemas.microsoft.com/office/drawing/2014/main" id="{68B97737-6245-F95D-0B8E-E6559D61EBFA}"/>
              </a:ext>
              <a:ext uri="{C183D7F6-B498-43B3-948B-1728B52AA6E4}">
                <adec:decorative xmlns:adec="http://schemas.microsoft.com/office/drawing/2017/decorative" val="1"/>
              </a:ext>
            </a:extLst>
          </p:cNvPr>
          <p:cNvSpPr/>
          <p:nvPr/>
        </p:nvSpPr>
        <p:spPr>
          <a:xfrm>
            <a:off x="8006067" y="3824613"/>
            <a:ext cx="793826" cy="224518"/>
          </a:xfrm>
          <a:prstGeom prst="round2SameRect">
            <a:avLst>
              <a:gd name="adj1" fmla="val 18888"/>
              <a:gd name="adj2" fmla="val 0"/>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t>Functions</a:t>
            </a:r>
          </a:p>
        </p:txBody>
      </p:sp>
      <p:sp>
        <p:nvSpPr>
          <p:cNvPr id="183" name="Rectangle: Top Corners Rounded 182">
            <a:extLst>
              <a:ext uri="{FF2B5EF4-FFF2-40B4-BE49-F238E27FC236}">
                <a16:creationId xmlns:a16="http://schemas.microsoft.com/office/drawing/2014/main" id="{8EF465DF-AC8A-8C21-31D5-A49F02C77C27}"/>
              </a:ext>
              <a:ext uri="{C183D7F6-B498-43B3-948B-1728B52AA6E4}">
                <adec:decorative xmlns:adec="http://schemas.microsoft.com/office/drawing/2017/decorative" val="1"/>
              </a:ext>
            </a:extLst>
          </p:cNvPr>
          <p:cNvSpPr/>
          <p:nvPr/>
        </p:nvSpPr>
        <p:spPr>
          <a:xfrm>
            <a:off x="6501040" y="3824613"/>
            <a:ext cx="1242761" cy="242165"/>
          </a:xfrm>
          <a:prstGeom prst="round2SameRect">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t>Applications</a:t>
            </a:r>
          </a:p>
        </p:txBody>
      </p:sp>
      <p:sp>
        <p:nvSpPr>
          <p:cNvPr id="188" name="TextBox 187">
            <a:extLst>
              <a:ext uri="{FF2B5EF4-FFF2-40B4-BE49-F238E27FC236}">
                <a16:creationId xmlns:a16="http://schemas.microsoft.com/office/drawing/2014/main" id="{09F1E9FB-713C-11C1-80EA-421501E5EB9D}"/>
              </a:ext>
              <a:ext uri="{C183D7F6-B498-43B3-948B-1728B52AA6E4}">
                <adec:decorative xmlns:adec="http://schemas.microsoft.com/office/drawing/2017/decorative" val="1"/>
              </a:ext>
            </a:extLst>
          </p:cNvPr>
          <p:cNvSpPr txBox="1"/>
          <p:nvPr/>
        </p:nvSpPr>
        <p:spPr>
          <a:xfrm>
            <a:off x="8050421" y="4184623"/>
            <a:ext cx="705119"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In: Request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Out: Response</a:t>
            </a:r>
          </a:p>
        </p:txBody>
      </p:sp>
      <p:cxnSp>
        <p:nvCxnSpPr>
          <p:cNvPr id="1163" name="Straight Connector 1162">
            <a:extLst>
              <a:ext uri="{FF2B5EF4-FFF2-40B4-BE49-F238E27FC236}">
                <a16:creationId xmlns:a16="http://schemas.microsoft.com/office/drawing/2014/main" id="{EE06EC31-9C02-4A20-9476-B4F82E51078B}"/>
              </a:ext>
              <a:ext uri="{C183D7F6-B498-43B3-948B-1728B52AA6E4}">
                <adec:decorative xmlns:adec="http://schemas.microsoft.com/office/drawing/2017/decorative" val="1"/>
              </a:ext>
            </a:extLst>
          </p:cNvPr>
          <p:cNvCxnSpPr>
            <a:cxnSpLocks/>
          </p:cNvCxnSpPr>
          <p:nvPr/>
        </p:nvCxnSpPr>
        <p:spPr>
          <a:xfrm>
            <a:off x="5609646" y="4089892"/>
            <a:ext cx="0" cy="594072"/>
          </a:xfrm>
          <a:prstGeom prst="line">
            <a:avLst/>
          </a:prstGeom>
          <a:solidFill>
            <a:schemeClr val="bg1"/>
          </a:solidFill>
          <a:ln w="19050" cap="rnd">
            <a:solidFill>
              <a:schemeClr val="tx1"/>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5CB21844-952A-24AF-AA89-CD0A4906FFF5}"/>
              </a:ext>
              <a:ext uri="{C183D7F6-B498-43B3-948B-1728B52AA6E4}">
                <adec:decorative xmlns:adec="http://schemas.microsoft.com/office/drawing/2017/decorative" val="1"/>
              </a:ext>
            </a:extLst>
          </p:cNvPr>
          <p:cNvCxnSpPr>
            <a:cxnSpLocks/>
          </p:cNvCxnSpPr>
          <p:nvPr/>
        </p:nvCxnSpPr>
        <p:spPr>
          <a:xfrm>
            <a:off x="4108534" y="4089892"/>
            <a:ext cx="0" cy="462900"/>
          </a:xfrm>
          <a:prstGeom prst="line">
            <a:avLst/>
          </a:prstGeom>
          <a:solidFill>
            <a:schemeClr val="bg1"/>
          </a:solidFill>
          <a:ln w="19050" cap="rnd">
            <a:solidFill>
              <a:schemeClr val="tx1"/>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sp>
        <p:nvSpPr>
          <p:cNvPr id="1180" name="TextBox 1179">
            <a:extLst>
              <a:ext uri="{FF2B5EF4-FFF2-40B4-BE49-F238E27FC236}">
                <a16:creationId xmlns:a16="http://schemas.microsoft.com/office/drawing/2014/main" id="{0ED7E153-EF4C-4B20-187D-7A5294335D05}"/>
              </a:ext>
              <a:ext uri="{C183D7F6-B498-43B3-948B-1728B52AA6E4}">
                <adec:decorative xmlns:adec="http://schemas.microsoft.com/office/drawing/2017/decorative" val="1"/>
              </a:ext>
            </a:extLst>
          </p:cNvPr>
          <p:cNvSpPr txBox="1"/>
          <p:nvPr/>
        </p:nvSpPr>
        <p:spPr>
          <a:xfrm>
            <a:off x="4027869" y="5077927"/>
            <a:ext cx="214802"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Web</a:t>
            </a:r>
          </a:p>
        </p:txBody>
      </p:sp>
      <p:sp>
        <p:nvSpPr>
          <p:cNvPr id="165" name="TextBox 164">
            <a:extLst>
              <a:ext uri="{FF2B5EF4-FFF2-40B4-BE49-F238E27FC236}">
                <a16:creationId xmlns:a16="http://schemas.microsoft.com/office/drawing/2014/main" id="{846F1817-4DE7-4064-2065-65DDE9AD25CE}"/>
              </a:ext>
              <a:ext uri="{C183D7F6-B498-43B3-948B-1728B52AA6E4}">
                <adec:decorative xmlns:adec="http://schemas.microsoft.com/office/drawing/2017/decorative" val="1"/>
              </a:ext>
            </a:extLst>
          </p:cNvPr>
          <p:cNvSpPr txBox="1"/>
          <p:nvPr/>
        </p:nvSpPr>
        <p:spPr>
          <a:xfrm>
            <a:off x="3285338" y="4184623"/>
            <a:ext cx="815321" cy="12311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Out: Fresh data</a:t>
            </a:r>
          </a:p>
        </p:txBody>
      </p:sp>
      <p:sp>
        <p:nvSpPr>
          <p:cNvPr id="1151" name="Oval 1150">
            <a:extLst>
              <a:ext uri="{FF2B5EF4-FFF2-40B4-BE49-F238E27FC236}">
                <a16:creationId xmlns:a16="http://schemas.microsoft.com/office/drawing/2014/main" id="{7AA7846F-B9A0-EE36-3E0D-D6F49AC469C9}"/>
              </a:ext>
              <a:ext uri="{C183D7F6-B498-43B3-948B-1728B52AA6E4}">
                <adec:decorative xmlns:adec="http://schemas.microsoft.com/office/drawing/2017/decorative" val="1"/>
              </a:ext>
            </a:extLst>
          </p:cNvPr>
          <p:cNvSpPr/>
          <p:nvPr/>
        </p:nvSpPr>
        <p:spPr bwMode="auto">
          <a:xfrm>
            <a:off x="5019798" y="4704259"/>
            <a:ext cx="480568" cy="480568"/>
          </a:xfrm>
          <a:prstGeom prst="ellipse">
            <a:avLst/>
          </a:prstGeom>
          <a:solidFill>
            <a:schemeClr val="bg1"/>
          </a:solidFill>
          <a:ln w="25400" cap="flat" cmpd="sng" algn="ctr">
            <a:solidFill>
              <a:srgbClr val="DCDCDB"/>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54" name="Oval 1153">
            <a:extLst>
              <a:ext uri="{FF2B5EF4-FFF2-40B4-BE49-F238E27FC236}">
                <a16:creationId xmlns:a16="http://schemas.microsoft.com/office/drawing/2014/main" id="{602F5766-7439-E90C-0ED1-DA3D569F98E2}"/>
              </a:ext>
              <a:ext uri="{C183D7F6-B498-43B3-948B-1728B52AA6E4}">
                <adec:decorative xmlns:adec="http://schemas.microsoft.com/office/drawing/2017/decorative" val="1"/>
              </a:ext>
            </a:extLst>
          </p:cNvPr>
          <p:cNvSpPr/>
          <p:nvPr/>
        </p:nvSpPr>
        <p:spPr bwMode="auto">
          <a:xfrm>
            <a:off x="5718926" y="4718064"/>
            <a:ext cx="480568" cy="480568"/>
          </a:xfrm>
          <a:prstGeom prst="ellipse">
            <a:avLst/>
          </a:prstGeom>
          <a:solidFill>
            <a:schemeClr val="bg1"/>
          </a:solidFill>
          <a:ln w="25400" cap="flat" cmpd="sng" algn="ctr">
            <a:solidFill>
              <a:srgbClr val="DCDCDB"/>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57" name="Oval 1156">
            <a:extLst>
              <a:ext uri="{FF2B5EF4-FFF2-40B4-BE49-F238E27FC236}">
                <a16:creationId xmlns:a16="http://schemas.microsoft.com/office/drawing/2014/main" id="{95EA5E01-F22C-A8F2-147E-22187548FEBC}"/>
              </a:ext>
              <a:ext uri="{C183D7F6-B498-43B3-948B-1728B52AA6E4}">
                <adec:decorative xmlns:adec="http://schemas.microsoft.com/office/drawing/2017/decorative" val="1"/>
              </a:ext>
            </a:extLst>
          </p:cNvPr>
          <p:cNvSpPr/>
          <p:nvPr/>
        </p:nvSpPr>
        <p:spPr bwMode="auto">
          <a:xfrm>
            <a:off x="5369362" y="4552792"/>
            <a:ext cx="480568" cy="480568"/>
          </a:xfrm>
          <a:prstGeom prst="ellipse">
            <a:avLst/>
          </a:prstGeom>
          <a:solidFill>
            <a:schemeClr val="bg1"/>
          </a:solidFill>
          <a:ln w="25400" cap="flat" cmpd="sng" algn="ctr">
            <a:solidFill>
              <a:srgbClr val="DCDCDB"/>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77" name="Oval 1176">
            <a:extLst>
              <a:ext uri="{FF2B5EF4-FFF2-40B4-BE49-F238E27FC236}">
                <a16:creationId xmlns:a16="http://schemas.microsoft.com/office/drawing/2014/main" id="{A886BCE6-8B1C-586B-D03A-CE78CB372020}"/>
              </a:ext>
              <a:ext uri="{C183D7F6-B498-43B3-948B-1728B52AA6E4}">
                <adec:decorative xmlns:adec="http://schemas.microsoft.com/office/drawing/2017/decorative" val="1"/>
              </a:ext>
            </a:extLst>
          </p:cNvPr>
          <p:cNvSpPr/>
          <p:nvPr/>
        </p:nvSpPr>
        <p:spPr bwMode="auto">
          <a:xfrm>
            <a:off x="3857102" y="4552792"/>
            <a:ext cx="502864" cy="502864"/>
          </a:xfrm>
          <a:prstGeom prst="ellipse">
            <a:avLst/>
          </a:prstGeom>
          <a:solidFill>
            <a:schemeClr val="bg1"/>
          </a:solidFill>
          <a:ln w="25400" cap="flat" cmpd="sng" algn="ctr">
            <a:solidFill>
              <a:srgbClr val="DCDCDB"/>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1186" name="Straight Connector 1185">
            <a:extLst>
              <a:ext uri="{FF2B5EF4-FFF2-40B4-BE49-F238E27FC236}">
                <a16:creationId xmlns:a16="http://schemas.microsoft.com/office/drawing/2014/main" id="{38AA2661-E2FE-4F9E-50A1-A5BF652A9583}"/>
              </a:ext>
              <a:ext uri="{C183D7F6-B498-43B3-948B-1728B52AA6E4}">
                <adec:decorative xmlns:adec="http://schemas.microsoft.com/office/drawing/2017/decorative" val="1"/>
              </a:ext>
            </a:extLst>
          </p:cNvPr>
          <p:cNvCxnSpPr>
            <a:cxnSpLocks/>
          </p:cNvCxnSpPr>
          <p:nvPr/>
        </p:nvCxnSpPr>
        <p:spPr>
          <a:xfrm flipV="1">
            <a:off x="7122420" y="4089892"/>
            <a:ext cx="0" cy="546866"/>
          </a:xfrm>
          <a:prstGeom prst="line">
            <a:avLst/>
          </a:prstGeom>
          <a:solidFill>
            <a:schemeClr val="bg1"/>
          </a:solidFill>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193" name="TextBox 1192">
            <a:extLst>
              <a:ext uri="{FF2B5EF4-FFF2-40B4-BE49-F238E27FC236}">
                <a16:creationId xmlns:a16="http://schemas.microsoft.com/office/drawing/2014/main" id="{9DF2BCAF-F9F1-4CF8-EA58-B1591E286AAC}"/>
              </a:ext>
              <a:ext uri="{C183D7F6-B498-43B3-948B-1728B52AA6E4}">
                <adec:decorative xmlns:adec="http://schemas.microsoft.com/office/drawing/2017/decorative" val="1"/>
              </a:ext>
            </a:extLst>
          </p:cNvPr>
          <p:cNvSpPr txBox="1"/>
          <p:nvPr/>
        </p:nvSpPr>
        <p:spPr>
          <a:xfrm>
            <a:off x="6623376" y="4681939"/>
            <a:ext cx="998089"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Tasks completion</a:t>
            </a:r>
          </a:p>
        </p:txBody>
      </p:sp>
      <p:sp>
        <p:nvSpPr>
          <p:cNvPr id="1190" name="Oval 1189">
            <a:extLst>
              <a:ext uri="{FF2B5EF4-FFF2-40B4-BE49-F238E27FC236}">
                <a16:creationId xmlns:a16="http://schemas.microsoft.com/office/drawing/2014/main" id="{9B017FA1-EDB7-EEA3-E1A2-E1FA978A843B}"/>
              </a:ext>
              <a:ext uri="{C183D7F6-B498-43B3-948B-1728B52AA6E4}">
                <adec:decorative xmlns:adec="http://schemas.microsoft.com/office/drawing/2017/decorative" val="1"/>
              </a:ext>
            </a:extLst>
          </p:cNvPr>
          <p:cNvSpPr/>
          <p:nvPr/>
        </p:nvSpPr>
        <p:spPr bwMode="auto">
          <a:xfrm>
            <a:off x="6870988" y="4842966"/>
            <a:ext cx="502864" cy="502864"/>
          </a:xfrm>
          <a:prstGeom prst="ellipse">
            <a:avLst/>
          </a:prstGeom>
          <a:solidFill>
            <a:schemeClr val="bg1"/>
          </a:solidFill>
          <a:ln w="25400" cap="flat" cmpd="sng" algn="ctr">
            <a:solidFill>
              <a:srgbClr val="DCDCDB"/>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9" name="TextBox 38">
            <a:extLst>
              <a:ext uri="{FF2B5EF4-FFF2-40B4-BE49-F238E27FC236}">
                <a16:creationId xmlns:a16="http://schemas.microsoft.com/office/drawing/2014/main" id="{125DFE7E-34E6-A4FB-719E-2FD938984C98}"/>
              </a:ext>
              <a:ext uri="{C183D7F6-B498-43B3-948B-1728B52AA6E4}">
                <adec:decorative xmlns:adec="http://schemas.microsoft.com/office/drawing/2017/decorative" val="1"/>
              </a:ext>
            </a:extLst>
          </p:cNvPr>
          <p:cNvSpPr txBox="1"/>
          <p:nvPr/>
        </p:nvSpPr>
        <p:spPr>
          <a:xfrm>
            <a:off x="2788873" y="5342098"/>
            <a:ext cx="768405" cy="153888"/>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t>Attacker</a:t>
            </a:r>
          </a:p>
        </p:txBody>
      </p:sp>
      <p:sp>
        <p:nvSpPr>
          <p:cNvPr id="22" name="Rectangle: Top Corners Rounded 21">
            <a:extLst>
              <a:ext uri="{FF2B5EF4-FFF2-40B4-BE49-F238E27FC236}">
                <a16:creationId xmlns:a16="http://schemas.microsoft.com/office/drawing/2014/main" id="{76328849-24DE-962A-007F-168C85E61B2F}"/>
              </a:ext>
              <a:ext uri="{C183D7F6-B498-43B3-948B-1728B52AA6E4}">
                <adec:decorative xmlns:adec="http://schemas.microsoft.com/office/drawing/2017/decorative" val="1"/>
              </a:ext>
            </a:extLst>
          </p:cNvPr>
          <p:cNvSpPr>
            <a:spLocks/>
          </p:cNvSpPr>
          <p:nvPr/>
        </p:nvSpPr>
        <p:spPr bwMode="auto">
          <a:xfrm>
            <a:off x="9984868" y="3799831"/>
            <a:ext cx="1047841" cy="1876738"/>
          </a:xfrm>
          <a:prstGeom prst="round2SameRect">
            <a:avLst>
              <a:gd name="adj1" fmla="val 21672"/>
              <a:gd name="adj2" fmla="val 0"/>
            </a:avLst>
          </a:prstGeom>
          <a:solidFill>
            <a:srgbClr val="DCD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126" name="Oval 1125">
            <a:extLst>
              <a:ext uri="{FF2B5EF4-FFF2-40B4-BE49-F238E27FC236}">
                <a16:creationId xmlns:a16="http://schemas.microsoft.com/office/drawing/2014/main" id="{6EDC578F-54EB-40D3-3C6B-156BBBF0FC68}"/>
              </a:ext>
              <a:ext uri="{C183D7F6-B498-43B3-948B-1728B52AA6E4}">
                <adec:decorative xmlns:adec="http://schemas.microsoft.com/office/drawing/2017/decorative" val="1"/>
              </a:ext>
            </a:extLst>
          </p:cNvPr>
          <p:cNvSpPr>
            <a:spLocks/>
          </p:cNvSpPr>
          <p:nvPr/>
        </p:nvSpPr>
        <p:spPr bwMode="auto">
          <a:xfrm>
            <a:off x="10257328" y="4142788"/>
            <a:ext cx="502920" cy="502920"/>
          </a:xfrm>
          <a:prstGeom prst="ellipse">
            <a:avLst/>
          </a:prstGeom>
          <a:solidFill>
            <a:schemeClr val="bg1"/>
          </a:solidFill>
          <a:ln w="25400" cap="flat" cmpd="sng" algn="ctr">
            <a:solidFill>
              <a:srgbClr val="DCDCDB"/>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3" name="Rectangle: Top Corners Rounded 42">
            <a:extLst>
              <a:ext uri="{FF2B5EF4-FFF2-40B4-BE49-F238E27FC236}">
                <a16:creationId xmlns:a16="http://schemas.microsoft.com/office/drawing/2014/main" id="{5792E76B-2504-CDB7-CF30-FC11217C24B0}"/>
              </a:ext>
              <a:ext uri="{C183D7F6-B498-43B3-948B-1728B52AA6E4}">
                <adec:decorative xmlns:adec="http://schemas.microsoft.com/office/drawing/2017/decorative" val="1"/>
              </a:ext>
            </a:extLst>
          </p:cNvPr>
          <p:cNvSpPr/>
          <p:nvPr/>
        </p:nvSpPr>
        <p:spPr>
          <a:xfrm>
            <a:off x="10037214" y="3824613"/>
            <a:ext cx="943149" cy="264500"/>
          </a:xfrm>
          <a:prstGeom prst="round2SameRect">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t>Data sources</a:t>
            </a:r>
          </a:p>
        </p:txBody>
      </p:sp>
      <p:sp>
        <p:nvSpPr>
          <p:cNvPr id="51" name="TextBox 50">
            <a:extLst>
              <a:ext uri="{FF2B5EF4-FFF2-40B4-BE49-F238E27FC236}">
                <a16:creationId xmlns:a16="http://schemas.microsoft.com/office/drawing/2014/main" id="{928F6D1A-EC1C-63C0-C8E1-09F4B9178778}"/>
              </a:ext>
              <a:ext uri="{C183D7F6-B498-43B3-948B-1728B52AA6E4}">
                <adec:decorative xmlns:adec="http://schemas.microsoft.com/office/drawing/2017/decorative" val="1"/>
              </a:ext>
            </a:extLst>
          </p:cNvPr>
          <p:cNvSpPr txBox="1"/>
          <p:nvPr/>
        </p:nvSpPr>
        <p:spPr>
          <a:xfrm>
            <a:off x="10386159" y="4612531"/>
            <a:ext cx="245259" cy="230832"/>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Data</a:t>
            </a:r>
          </a:p>
        </p:txBody>
      </p:sp>
      <p:sp>
        <p:nvSpPr>
          <p:cNvPr id="1045" name="TextBox 1044">
            <a:extLst>
              <a:ext uri="{FF2B5EF4-FFF2-40B4-BE49-F238E27FC236}">
                <a16:creationId xmlns:a16="http://schemas.microsoft.com/office/drawing/2014/main" id="{67B47DAF-8570-F441-8933-D807C61F774E}"/>
              </a:ext>
              <a:ext uri="{C183D7F6-B498-43B3-948B-1728B52AA6E4}">
                <adec:decorative xmlns:adec="http://schemas.microsoft.com/office/drawing/2017/decorative" val="1"/>
              </a:ext>
            </a:extLst>
          </p:cNvPr>
          <p:cNvSpPr txBox="1"/>
          <p:nvPr/>
        </p:nvSpPr>
        <p:spPr>
          <a:xfrm>
            <a:off x="10093705" y="5391926"/>
            <a:ext cx="830167" cy="138499"/>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i="0" u="none" strike="noStrike" cap="none" spc="0" normalizeH="0" baseline="0">
                <a:ln>
                  <a:noFill/>
                </a:ln>
                <a:solidFill>
                  <a:srgbClr val="FFFFFF"/>
                </a:solidFill>
                <a:effectLst/>
                <a:uLnTx/>
                <a:uFillTx/>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j-ea"/>
                <a:cs typeface="Segoe UI" panose="020B0502040204020203" pitchFamily="34" charset="0"/>
              </a:rPr>
              <a:t>Training</a:t>
            </a:r>
          </a:p>
        </p:txBody>
      </p:sp>
      <p:sp>
        <p:nvSpPr>
          <p:cNvPr id="1047" name="TextBox 1046">
            <a:extLst>
              <a:ext uri="{FF2B5EF4-FFF2-40B4-BE49-F238E27FC236}">
                <a16:creationId xmlns:a16="http://schemas.microsoft.com/office/drawing/2014/main" id="{2251B001-759B-3237-E007-411845A17D6C}"/>
              </a:ext>
              <a:ext uri="{C183D7F6-B498-43B3-948B-1728B52AA6E4}">
                <adec:decorative xmlns:adec="http://schemas.microsoft.com/office/drawing/2017/decorative" val="1"/>
              </a:ext>
            </a:extLst>
          </p:cNvPr>
          <p:cNvSpPr txBox="1"/>
          <p:nvPr/>
        </p:nvSpPr>
        <p:spPr>
          <a:xfrm>
            <a:off x="6707337" y="5372876"/>
            <a:ext cx="83016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Agents</a:t>
            </a:r>
          </a:p>
        </p:txBody>
      </p:sp>
      <p:sp>
        <p:nvSpPr>
          <p:cNvPr id="1049" name="TextBox 1048">
            <a:extLst>
              <a:ext uri="{FF2B5EF4-FFF2-40B4-BE49-F238E27FC236}">
                <a16:creationId xmlns:a16="http://schemas.microsoft.com/office/drawing/2014/main" id="{3A746AFD-A9FF-F0DF-3098-527178D6DABD}"/>
              </a:ext>
              <a:ext uri="{C183D7F6-B498-43B3-948B-1728B52AA6E4}">
                <adec:decorative xmlns:adec="http://schemas.microsoft.com/office/drawing/2017/decorative" val="1"/>
              </a:ext>
            </a:extLst>
          </p:cNvPr>
          <p:cNvSpPr txBox="1"/>
          <p:nvPr/>
        </p:nvSpPr>
        <p:spPr>
          <a:xfrm>
            <a:off x="8085837" y="5372876"/>
            <a:ext cx="63428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Azure AI</a:t>
            </a:r>
          </a:p>
        </p:txBody>
      </p:sp>
      <p:sp>
        <p:nvSpPr>
          <p:cNvPr id="1160" name="TextBox 1159">
            <a:extLst>
              <a:ext uri="{FF2B5EF4-FFF2-40B4-BE49-F238E27FC236}">
                <a16:creationId xmlns:a16="http://schemas.microsoft.com/office/drawing/2014/main" id="{1C69E720-464A-D012-B9F0-876C976FDFA5}"/>
              </a:ext>
              <a:ext uri="{C183D7F6-B498-43B3-948B-1728B52AA6E4}">
                <adec:decorative xmlns:adec="http://schemas.microsoft.com/office/drawing/2017/decorative" val="1"/>
              </a:ext>
            </a:extLst>
          </p:cNvPr>
          <p:cNvSpPr txBox="1"/>
          <p:nvPr/>
        </p:nvSpPr>
        <p:spPr>
          <a:xfrm>
            <a:off x="5487016" y="5372876"/>
            <a:ext cx="245260"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Data</a:t>
            </a:r>
          </a:p>
        </p:txBody>
      </p:sp>
      <p:sp>
        <p:nvSpPr>
          <p:cNvPr id="44" name="TextBox 43">
            <a:extLst>
              <a:ext uri="{FF2B5EF4-FFF2-40B4-BE49-F238E27FC236}">
                <a16:creationId xmlns:a16="http://schemas.microsoft.com/office/drawing/2014/main" id="{51F0528F-47AC-CF38-87A2-FEEC466747A1}"/>
              </a:ext>
              <a:ext uri="{C183D7F6-B498-43B3-948B-1728B52AA6E4}">
                <adec:decorative xmlns:adec="http://schemas.microsoft.com/office/drawing/2017/decorative" val="1"/>
              </a:ext>
            </a:extLst>
          </p:cNvPr>
          <p:cNvSpPr txBox="1"/>
          <p:nvPr/>
        </p:nvSpPr>
        <p:spPr>
          <a:xfrm>
            <a:off x="4334065" y="5372876"/>
            <a:ext cx="83016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Grounding</a:t>
            </a:r>
          </a:p>
        </p:txBody>
      </p:sp>
      <p:pic>
        <p:nvPicPr>
          <p:cNvPr id="19" name="Picture 2">
            <a:extLst>
              <a:ext uri="{FF2B5EF4-FFF2-40B4-BE49-F238E27FC236}">
                <a16:creationId xmlns:a16="http://schemas.microsoft.com/office/drawing/2014/main" id="{6479E17A-A289-D7C8-164E-6EF1F0EB3E26}"/>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236953" y="4990851"/>
            <a:ext cx="332055" cy="332055"/>
          </a:xfrm>
          <a:prstGeom prst="rect">
            <a:avLst/>
          </a:prstGeom>
          <a:noFill/>
          <a:extLst>
            <a:ext uri="{909E8E84-426E-40DD-AFC4-6F175D3DCCD1}">
              <a14:hiddenFill xmlns:a14="http://schemas.microsoft.com/office/drawing/2010/main">
                <a:solidFill>
                  <a:srgbClr val="FFFFFF"/>
                </a:solidFill>
              </a14:hiddenFill>
            </a:ext>
          </a:extLst>
        </p:spPr>
      </p:pic>
      <p:sp>
        <p:nvSpPr>
          <p:cNvPr id="1028" name="TextBox 1027">
            <a:extLst>
              <a:ext uri="{FF2B5EF4-FFF2-40B4-BE49-F238E27FC236}">
                <a16:creationId xmlns:a16="http://schemas.microsoft.com/office/drawing/2014/main" id="{357CB0E5-A50C-D14A-D6C4-1F293950EE13}"/>
              </a:ext>
              <a:ext uri="{C183D7F6-B498-43B3-948B-1728B52AA6E4}">
                <adec:decorative xmlns:adec="http://schemas.microsoft.com/office/drawing/2017/decorative" val="1"/>
              </a:ext>
            </a:extLst>
          </p:cNvPr>
          <p:cNvSpPr txBox="1"/>
          <p:nvPr/>
        </p:nvSpPr>
        <p:spPr>
          <a:xfrm>
            <a:off x="1213827" y="2144150"/>
            <a:ext cx="272512"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t>User</a:t>
            </a:r>
          </a:p>
        </p:txBody>
      </p:sp>
      <p:pic>
        <p:nvPicPr>
          <p:cNvPr id="30" name="Graphic 29">
            <a:extLst>
              <a:ext uri="{FF2B5EF4-FFF2-40B4-BE49-F238E27FC236}">
                <a16:creationId xmlns:a16="http://schemas.microsoft.com/office/drawing/2014/main" id="{AAD59432-A60F-0495-EDCD-09A4686CD8D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4131" y="1585825"/>
            <a:ext cx="182880" cy="182880"/>
          </a:xfrm>
          <a:prstGeom prst="rect">
            <a:avLst/>
          </a:prstGeom>
        </p:spPr>
      </p:pic>
      <p:pic>
        <p:nvPicPr>
          <p:cNvPr id="36" name="Graphic 35">
            <a:extLst>
              <a:ext uri="{FF2B5EF4-FFF2-40B4-BE49-F238E27FC236}">
                <a16:creationId xmlns:a16="http://schemas.microsoft.com/office/drawing/2014/main" id="{A54A21EA-B926-78AA-A791-E9728E1361C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24131" y="1773890"/>
            <a:ext cx="182880" cy="182880"/>
          </a:xfrm>
          <a:prstGeom prst="rect">
            <a:avLst/>
          </a:prstGeom>
        </p:spPr>
      </p:pic>
      <p:pic>
        <p:nvPicPr>
          <p:cNvPr id="42" name="Graphic 41">
            <a:extLst>
              <a:ext uri="{FF2B5EF4-FFF2-40B4-BE49-F238E27FC236}">
                <a16:creationId xmlns:a16="http://schemas.microsoft.com/office/drawing/2014/main" id="{4F35E0A7-22E4-CF61-5A24-364244916B9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24131" y="1955195"/>
            <a:ext cx="182880" cy="182880"/>
          </a:xfrm>
          <a:prstGeom prst="rect">
            <a:avLst/>
          </a:prstGeom>
        </p:spPr>
      </p:pic>
      <p:pic>
        <p:nvPicPr>
          <p:cNvPr id="46" name="Graphic 45">
            <a:extLst>
              <a:ext uri="{FF2B5EF4-FFF2-40B4-BE49-F238E27FC236}">
                <a16:creationId xmlns:a16="http://schemas.microsoft.com/office/drawing/2014/main" id="{E7A4DE56-35F0-BC6E-98A2-4F5FCB5D71F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4131" y="2125149"/>
            <a:ext cx="182880" cy="182880"/>
          </a:xfrm>
          <a:prstGeom prst="rect">
            <a:avLst/>
          </a:prstGeom>
        </p:spPr>
      </p:pic>
      <p:sp>
        <p:nvSpPr>
          <p:cNvPr id="34" name="TextBox 33">
            <a:extLst>
              <a:ext uri="{FF2B5EF4-FFF2-40B4-BE49-F238E27FC236}">
                <a16:creationId xmlns:a16="http://schemas.microsoft.com/office/drawing/2014/main" id="{390C7489-D77E-65D7-3C0F-79EB2F7DB887}"/>
              </a:ext>
              <a:ext uri="{C183D7F6-B498-43B3-948B-1728B52AA6E4}">
                <adec:decorative xmlns:adec="http://schemas.microsoft.com/office/drawing/2017/decorative" val="1"/>
              </a:ext>
            </a:extLst>
          </p:cNvPr>
          <p:cNvSpPr txBox="1"/>
          <p:nvPr/>
        </p:nvSpPr>
        <p:spPr>
          <a:xfrm>
            <a:off x="1858866" y="1600321"/>
            <a:ext cx="327013"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Video</a:t>
            </a:r>
          </a:p>
        </p:txBody>
      </p:sp>
      <p:sp>
        <p:nvSpPr>
          <p:cNvPr id="1058" name="TextBox 1057">
            <a:extLst>
              <a:ext uri="{FF2B5EF4-FFF2-40B4-BE49-F238E27FC236}">
                <a16:creationId xmlns:a16="http://schemas.microsoft.com/office/drawing/2014/main" id="{21D4AB62-8476-3D90-DE70-0285CFE0DA59}"/>
              </a:ext>
              <a:ext uri="{C183D7F6-B498-43B3-948B-1728B52AA6E4}">
                <adec:decorative xmlns:adec="http://schemas.microsoft.com/office/drawing/2017/decorative" val="1"/>
              </a:ext>
            </a:extLst>
          </p:cNvPr>
          <p:cNvSpPr txBox="1"/>
          <p:nvPr/>
        </p:nvSpPr>
        <p:spPr>
          <a:xfrm>
            <a:off x="1858064" y="1788386"/>
            <a:ext cx="418384"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Speech</a:t>
            </a:r>
          </a:p>
        </p:txBody>
      </p:sp>
      <p:sp>
        <p:nvSpPr>
          <p:cNvPr id="1056" name="TextBox 1055">
            <a:extLst>
              <a:ext uri="{FF2B5EF4-FFF2-40B4-BE49-F238E27FC236}">
                <a16:creationId xmlns:a16="http://schemas.microsoft.com/office/drawing/2014/main" id="{50D94D4D-9342-73FA-55DF-6168F19999EE}"/>
              </a:ext>
              <a:ext uri="{C183D7F6-B498-43B3-948B-1728B52AA6E4}">
                <adec:decorative xmlns:adec="http://schemas.microsoft.com/office/drawing/2017/decorative" val="1"/>
              </a:ext>
            </a:extLst>
          </p:cNvPr>
          <p:cNvSpPr txBox="1"/>
          <p:nvPr/>
        </p:nvSpPr>
        <p:spPr>
          <a:xfrm>
            <a:off x="1858064" y="1969691"/>
            <a:ext cx="407163"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Images</a:t>
            </a:r>
          </a:p>
        </p:txBody>
      </p:sp>
      <p:sp>
        <p:nvSpPr>
          <p:cNvPr id="1060" name="TextBox 1059">
            <a:extLst>
              <a:ext uri="{FF2B5EF4-FFF2-40B4-BE49-F238E27FC236}">
                <a16:creationId xmlns:a16="http://schemas.microsoft.com/office/drawing/2014/main" id="{F1A946F2-B0E7-215E-D4C4-ACAE5A3DC225}"/>
              </a:ext>
              <a:ext uri="{C183D7F6-B498-43B3-948B-1728B52AA6E4}">
                <adec:decorative xmlns:adec="http://schemas.microsoft.com/office/drawing/2017/decorative" val="1"/>
              </a:ext>
            </a:extLst>
          </p:cNvPr>
          <p:cNvSpPr txBox="1"/>
          <p:nvPr/>
        </p:nvSpPr>
        <p:spPr>
          <a:xfrm>
            <a:off x="1858064" y="2139645"/>
            <a:ext cx="237244"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ea typeface="+mn-ea"/>
                <a:cs typeface="Segoe UI" panose="020B0502040204020203" pitchFamily="34" charset="0"/>
              </a:rPr>
              <a:t>Text</a:t>
            </a:r>
          </a:p>
        </p:txBody>
      </p:sp>
      <p:sp>
        <p:nvSpPr>
          <p:cNvPr id="172" name="Oval 171">
            <a:extLst>
              <a:ext uri="{FF2B5EF4-FFF2-40B4-BE49-F238E27FC236}">
                <a16:creationId xmlns:a16="http://schemas.microsoft.com/office/drawing/2014/main" id="{0270F96B-E588-2C37-F692-E6BED56ECD26}"/>
              </a:ext>
              <a:ext uri="{C183D7F6-B498-43B3-948B-1728B52AA6E4}">
                <adec:decorative xmlns:adec="http://schemas.microsoft.com/office/drawing/2017/decorative" val="1"/>
              </a:ext>
            </a:extLst>
          </p:cNvPr>
          <p:cNvSpPr>
            <a:spLocks/>
          </p:cNvSpPr>
          <p:nvPr/>
        </p:nvSpPr>
        <p:spPr bwMode="auto">
          <a:xfrm flipH="1">
            <a:off x="1098623" y="2402976"/>
            <a:ext cx="502920" cy="502920"/>
          </a:xfrm>
          <a:prstGeom prst="ellipse">
            <a:avLst/>
          </a:prstGeom>
          <a:solidFill>
            <a:schemeClr val="accent1"/>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56" name="Rectangle: Rounded Corners 155">
            <a:extLst>
              <a:ext uri="{FF2B5EF4-FFF2-40B4-BE49-F238E27FC236}">
                <a16:creationId xmlns:a16="http://schemas.microsoft.com/office/drawing/2014/main" id="{B06F8E85-A3CC-B1FB-3A1E-9BA9F38CB541}"/>
              </a:ext>
              <a:ext uri="{C183D7F6-B498-43B3-948B-1728B52AA6E4}">
                <adec:decorative xmlns:adec="http://schemas.microsoft.com/office/drawing/2017/decorative" val="1"/>
              </a:ext>
            </a:extLst>
          </p:cNvPr>
          <p:cNvSpPr/>
          <p:nvPr/>
        </p:nvSpPr>
        <p:spPr>
          <a:xfrm>
            <a:off x="4451194" y="2188716"/>
            <a:ext cx="1932794" cy="432634"/>
          </a:xfrm>
          <a:prstGeom prst="roundRect">
            <a:avLst>
              <a:gd name="adj" fmla="val 50000"/>
            </a:avLst>
          </a:prstGeom>
          <a:solidFill>
            <a:schemeClr val="bg1">
              <a:lumMod val="50000"/>
            </a:schemeClr>
          </a:solidFill>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mn-cs"/>
              </a:rPr>
              <a:t>Generative AI app</a:t>
            </a:r>
          </a:p>
        </p:txBody>
      </p:sp>
      <p:sp>
        <p:nvSpPr>
          <p:cNvPr id="1084" name="Data &amp; AI">
            <a:extLst>
              <a:ext uri="{FF2B5EF4-FFF2-40B4-BE49-F238E27FC236}">
                <a16:creationId xmlns:a16="http://schemas.microsoft.com/office/drawing/2014/main" id="{CAC99D61-152F-15B5-002E-2A94C8913563}"/>
              </a:ext>
              <a:ext uri="{C183D7F6-B498-43B3-948B-1728B52AA6E4}">
                <adec:decorative xmlns:adec="http://schemas.microsoft.com/office/drawing/2017/decorative" val="1"/>
              </a:ext>
            </a:extLst>
          </p:cNvPr>
          <p:cNvSpPr>
            <a:spLocks noChangeAspect="1" noEditPoints="1"/>
          </p:cNvSpPr>
          <p:nvPr/>
        </p:nvSpPr>
        <p:spPr bwMode="auto">
          <a:xfrm>
            <a:off x="9848424" y="1787542"/>
            <a:ext cx="320758" cy="25648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chemeClr val="accent2"/>
          </a:solidFill>
          <a:ln w="952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89" name="Data &amp; AI">
            <a:extLst>
              <a:ext uri="{FF2B5EF4-FFF2-40B4-BE49-F238E27FC236}">
                <a16:creationId xmlns:a16="http://schemas.microsoft.com/office/drawing/2014/main" id="{4A3098A8-4276-EA18-1660-178896C5A76F}"/>
              </a:ext>
              <a:ext uri="{C183D7F6-B498-43B3-948B-1728B52AA6E4}">
                <adec:decorative xmlns:adec="http://schemas.microsoft.com/office/drawing/2017/decorative" val="1"/>
              </a:ext>
            </a:extLst>
          </p:cNvPr>
          <p:cNvSpPr>
            <a:spLocks noChangeAspect="1" noEditPoints="1"/>
          </p:cNvSpPr>
          <p:nvPr/>
        </p:nvSpPr>
        <p:spPr bwMode="auto">
          <a:xfrm>
            <a:off x="9848424" y="2281470"/>
            <a:ext cx="320758" cy="25648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1116" name="Straight Connector 1115">
            <a:extLst>
              <a:ext uri="{FF2B5EF4-FFF2-40B4-BE49-F238E27FC236}">
                <a16:creationId xmlns:a16="http://schemas.microsoft.com/office/drawing/2014/main" id="{1D2FC748-B88D-5604-F4C8-FF9519595E33}"/>
              </a:ext>
              <a:ext uri="{C183D7F6-B498-43B3-948B-1728B52AA6E4}">
                <adec:decorative xmlns:adec="http://schemas.microsoft.com/office/drawing/2017/decorative" val="1"/>
              </a:ext>
            </a:extLst>
          </p:cNvPr>
          <p:cNvCxnSpPr>
            <a:cxnSpLocks/>
          </p:cNvCxnSpPr>
          <p:nvPr/>
        </p:nvCxnSpPr>
        <p:spPr>
          <a:xfrm>
            <a:off x="6437784" y="2405033"/>
            <a:ext cx="3311118" cy="0"/>
          </a:xfrm>
          <a:prstGeom prst="line">
            <a:avLst/>
          </a:prstGeom>
          <a:solidFill>
            <a:schemeClr val="bg1"/>
          </a:solidFill>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4651C429-6E00-F448-E647-C7539BBFA7DE}"/>
              </a:ext>
              <a:ext uri="{C183D7F6-B498-43B3-948B-1728B52AA6E4}">
                <adec:decorative xmlns:adec="http://schemas.microsoft.com/office/drawing/2017/decorative" val="1"/>
              </a:ext>
            </a:extLst>
          </p:cNvPr>
          <p:cNvCxnSpPr>
            <a:cxnSpLocks/>
          </p:cNvCxnSpPr>
          <p:nvPr/>
        </p:nvCxnSpPr>
        <p:spPr>
          <a:xfrm>
            <a:off x="5417591" y="2618944"/>
            <a:ext cx="0" cy="683373"/>
          </a:xfrm>
          <a:prstGeom prst="line">
            <a:avLst/>
          </a:prstGeom>
          <a:solidFill>
            <a:schemeClr val="bg1"/>
          </a:solidFill>
          <a:ln w="19050" cap="rnd">
            <a:solidFill>
              <a:schemeClr val="tx1"/>
            </a:solidFill>
            <a:headEnd type="arrow" w="lg" len="sm"/>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EE21A5ED-ED4E-92F8-3DC0-6E416367E875}"/>
              </a:ext>
              <a:ext uri="{C183D7F6-B498-43B3-948B-1728B52AA6E4}">
                <adec:decorative xmlns:adec="http://schemas.microsoft.com/office/drawing/2017/decorative" val="1"/>
              </a:ext>
            </a:extLst>
          </p:cNvPr>
          <p:cNvCxnSpPr>
            <a:cxnSpLocks/>
          </p:cNvCxnSpPr>
          <p:nvPr/>
        </p:nvCxnSpPr>
        <p:spPr>
          <a:xfrm flipH="1" flipV="1">
            <a:off x="5606520" y="3316964"/>
            <a:ext cx="6253" cy="474822"/>
          </a:xfrm>
          <a:prstGeom prst="line">
            <a:avLst/>
          </a:prstGeom>
          <a:solidFill>
            <a:schemeClr val="bg1"/>
          </a:solidFill>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C2EC664D-6B8D-97F4-F7A4-390C9945C0F9}"/>
              </a:ext>
              <a:ext uri="{C183D7F6-B498-43B3-948B-1728B52AA6E4}">
                <adec:decorative xmlns:adec="http://schemas.microsoft.com/office/drawing/2017/decorative" val="1"/>
              </a:ext>
            </a:extLst>
          </p:cNvPr>
          <p:cNvCxnSpPr>
            <a:cxnSpLocks/>
          </p:cNvCxnSpPr>
          <p:nvPr/>
        </p:nvCxnSpPr>
        <p:spPr>
          <a:xfrm>
            <a:off x="2173187" y="2405033"/>
            <a:ext cx="2224212" cy="0"/>
          </a:xfrm>
          <a:prstGeom prst="line">
            <a:avLst/>
          </a:prstGeom>
          <a:solidFill>
            <a:schemeClr val="bg1"/>
          </a:solidFill>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594D56A9-AE75-2CA5-E061-DC2B898F793D}"/>
              </a:ext>
              <a:ext uri="{C183D7F6-B498-43B3-948B-1728B52AA6E4}">
                <adec:decorative xmlns:adec="http://schemas.microsoft.com/office/drawing/2017/decorative" val="1"/>
              </a:ext>
            </a:extLst>
          </p:cNvPr>
          <p:cNvCxnSpPr>
            <a:cxnSpLocks/>
          </p:cNvCxnSpPr>
          <p:nvPr/>
        </p:nvCxnSpPr>
        <p:spPr>
          <a:xfrm>
            <a:off x="1589984" y="2931893"/>
            <a:ext cx="648981" cy="1"/>
          </a:xfrm>
          <a:prstGeom prst="line">
            <a:avLst/>
          </a:prstGeom>
          <a:solidFill>
            <a:schemeClr val="bg1"/>
          </a:solidFill>
          <a:ln w="19050" cap="rnd">
            <a:solidFill>
              <a:schemeClr val="tx1"/>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8ABF536D-4B96-DF17-E9A4-7A2591427578}"/>
              </a:ext>
              <a:ext uri="{C183D7F6-B498-43B3-948B-1728B52AA6E4}">
                <adec:decorative xmlns:adec="http://schemas.microsoft.com/office/drawing/2017/decorative" val="1"/>
              </a:ext>
            </a:extLst>
          </p:cNvPr>
          <p:cNvCxnSpPr>
            <a:cxnSpLocks/>
          </p:cNvCxnSpPr>
          <p:nvPr/>
        </p:nvCxnSpPr>
        <p:spPr>
          <a:xfrm>
            <a:off x="2238965" y="2544504"/>
            <a:ext cx="0" cy="394250"/>
          </a:xfrm>
          <a:prstGeom prst="line">
            <a:avLst/>
          </a:prstGeom>
          <a:solidFill>
            <a:schemeClr val="bg1"/>
          </a:solidFill>
          <a:ln w="19050" cap="rnd">
            <a:solidFill>
              <a:schemeClr val="tx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1220" name="TextBox 1219">
            <a:extLst>
              <a:ext uri="{FF2B5EF4-FFF2-40B4-BE49-F238E27FC236}">
                <a16:creationId xmlns:a16="http://schemas.microsoft.com/office/drawing/2014/main" id="{8550C09A-937A-7C60-4F24-166B9D8F7790}"/>
              </a:ext>
              <a:ext uri="{C183D7F6-B498-43B3-948B-1728B52AA6E4}">
                <adec:decorative xmlns:adec="http://schemas.microsoft.com/office/drawing/2017/decorative" val="1"/>
              </a:ext>
            </a:extLst>
          </p:cNvPr>
          <p:cNvSpPr txBox="1"/>
          <p:nvPr/>
        </p:nvSpPr>
        <p:spPr>
          <a:xfrm>
            <a:off x="10250242" y="1792672"/>
            <a:ext cx="527388"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AI model</a:t>
            </a:r>
          </a:p>
        </p:txBody>
      </p:sp>
      <p:sp>
        <p:nvSpPr>
          <p:cNvPr id="1221" name="TextBox 1220">
            <a:extLst>
              <a:ext uri="{FF2B5EF4-FFF2-40B4-BE49-F238E27FC236}">
                <a16:creationId xmlns:a16="http://schemas.microsoft.com/office/drawing/2014/main" id="{9AF4D91E-AB2F-F19A-FCE5-4EA2DE2835FF}"/>
              </a:ext>
              <a:ext uri="{C183D7F6-B498-43B3-948B-1728B52AA6E4}">
                <adec:decorative xmlns:adec="http://schemas.microsoft.com/office/drawing/2017/decorative" val="1"/>
              </a:ext>
            </a:extLst>
          </p:cNvPr>
          <p:cNvSpPr txBox="1"/>
          <p:nvPr/>
        </p:nvSpPr>
        <p:spPr>
          <a:xfrm>
            <a:off x="10250242" y="2286600"/>
            <a:ext cx="527387"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AI model</a:t>
            </a:r>
          </a:p>
        </p:txBody>
      </p:sp>
      <p:sp>
        <p:nvSpPr>
          <p:cNvPr id="1222" name="TextBox 1221">
            <a:extLst>
              <a:ext uri="{FF2B5EF4-FFF2-40B4-BE49-F238E27FC236}">
                <a16:creationId xmlns:a16="http://schemas.microsoft.com/office/drawing/2014/main" id="{35CC0CF0-D62D-2DF0-BBB6-AD680C5284FC}"/>
              </a:ext>
              <a:ext uri="{C183D7F6-B498-43B3-948B-1728B52AA6E4}">
                <adec:decorative xmlns:adec="http://schemas.microsoft.com/office/drawing/2017/decorative" val="1"/>
              </a:ext>
            </a:extLst>
          </p:cNvPr>
          <p:cNvSpPr txBox="1"/>
          <p:nvPr/>
        </p:nvSpPr>
        <p:spPr>
          <a:xfrm>
            <a:off x="10250242" y="2731986"/>
            <a:ext cx="527388"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AI model</a:t>
            </a:r>
          </a:p>
        </p:txBody>
      </p:sp>
      <p:sp>
        <p:nvSpPr>
          <p:cNvPr id="20" name="Rectangle: Rounded Corners 19">
            <a:extLst>
              <a:ext uri="{FF2B5EF4-FFF2-40B4-BE49-F238E27FC236}">
                <a16:creationId xmlns:a16="http://schemas.microsoft.com/office/drawing/2014/main" id="{46D106CA-C864-A99E-72AB-BCF52B5E0003}"/>
              </a:ext>
              <a:ext uri="{C183D7F6-B498-43B3-948B-1728B52AA6E4}">
                <adec:decorative xmlns:adec="http://schemas.microsoft.com/office/drawing/2017/decorative" val="1"/>
              </a:ext>
            </a:extLst>
          </p:cNvPr>
          <p:cNvSpPr/>
          <p:nvPr/>
        </p:nvSpPr>
        <p:spPr bwMode="auto">
          <a:xfrm>
            <a:off x="3250246" y="3387418"/>
            <a:ext cx="1371804" cy="199707"/>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1143" name="Straight Connector 1142">
            <a:extLst>
              <a:ext uri="{FF2B5EF4-FFF2-40B4-BE49-F238E27FC236}">
                <a16:creationId xmlns:a16="http://schemas.microsoft.com/office/drawing/2014/main" id="{B64FD8A5-ABD5-CBB1-4EA3-02D02747E933}"/>
              </a:ext>
              <a:ext uri="{C183D7F6-B498-43B3-948B-1728B52AA6E4}">
                <adec:decorative xmlns:adec="http://schemas.microsoft.com/office/drawing/2017/decorative" val="1"/>
              </a:ext>
            </a:extLst>
          </p:cNvPr>
          <p:cNvCxnSpPr>
            <a:cxnSpLocks/>
          </p:cNvCxnSpPr>
          <p:nvPr/>
        </p:nvCxnSpPr>
        <p:spPr>
          <a:xfrm>
            <a:off x="4108534" y="3302317"/>
            <a:ext cx="3013886" cy="0"/>
          </a:xfrm>
          <a:prstGeom prst="line">
            <a:avLst/>
          </a:prstGeom>
          <a:solidFill>
            <a:schemeClr val="bg1"/>
          </a:solidFill>
          <a:ln w="19050" cap="rnd">
            <a:solidFill>
              <a:schemeClr val="tx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936BDCE-7E53-4255-4DA1-F43B10DF22A5}"/>
              </a:ext>
              <a:ext uri="{C183D7F6-B498-43B3-948B-1728B52AA6E4}">
                <adec:decorative xmlns:adec="http://schemas.microsoft.com/office/drawing/2017/decorative" val="1"/>
              </a:ext>
            </a:extLst>
          </p:cNvPr>
          <p:cNvCxnSpPr>
            <a:cxnSpLocks/>
          </p:cNvCxnSpPr>
          <p:nvPr/>
        </p:nvCxnSpPr>
        <p:spPr>
          <a:xfrm flipV="1">
            <a:off x="4108534" y="3302317"/>
            <a:ext cx="0" cy="465428"/>
          </a:xfrm>
          <a:prstGeom prst="line">
            <a:avLst/>
          </a:prstGeom>
          <a:solidFill>
            <a:schemeClr val="bg1"/>
          </a:solidFill>
          <a:ln w="19050" cap="rnd">
            <a:solidFill>
              <a:schemeClr val="tx1"/>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597C81-D2D6-DFDD-DB93-6F7CB9C67DCA}"/>
              </a:ext>
              <a:ext uri="{C183D7F6-B498-43B3-948B-1728B52AA6E4}">
                <adec:decorative xmlns:adec="http://schemas.microsoft.com/office/drawing/2017/decorative" val="1"/>
              </a:ext>
            </a:extLst>
          </p:cNvPr>
          <p:cNvCxnSpPr>
            <a:cxnSpLocks/>
          </p:cNvCxnSpPr>
          <p:nvPr/>
        </p:nvCxnSpPr>
        <p:spPr>
          <a:xfrm flipV="1">
            <a:off x="7122420" y="3306830"/>
            <a:ext cx="0" cy="484955"/>
          </a:xfrm>
          <a:prstGeom prst="line">
            <a:avLst/>
          </a:prstGeom>
          <a:solidFill>
            <a:schemeClr val="bg1"/>
          </a:solidFill>
          <a:ln w="19050" cap="rnd">
            <a:solidFill>
              <a:schemeClr val="tx1"/>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sp>
        <p:nvSpPr>
          <p:cNvPr id="1064" name="Rectangle: Rounded Corners 1063">
            <a:extLst>
              <a:ext uri="{FF2B5EF4-FFF2-40B4-BE49-F238E27FC236}">
                <a16:creationId xmlns:a16="http://schemas.microsoft.com/office/drawing/2014/main" id="{D6DEC0D1-A998-AC0B-C587-9175985CA13E}"/>
              </a:ext>
              <a:ext uri="{C183D7F6-B498-43B3-948B-1728B52AA6E4}">
                <adec:decorative xmlns:adec="http://schemas.microsoft.com/office/drawing/2017/decorative" val="1"/>
              </a:ext>
            </a:extLst>
          </p:cNvPr>
          <p:cNvSpPr/>
          <p:nvPr/>
        </p:nvSpPr>
        <p:spPr bwMode="auto">
          <a:xfrm>
            <a:off x="3956139" y="3225493"/>
            <a:ext cx="1626116" cy="400115"/>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92" name="Data &amp; AI">
            <a:extLst>
              <a:ext uri="{FF2B5EF4-FFF2-40B4-BE49-F238E27FC236}">
                <a16:creationId xmlns:a16="http://schemas.microsoft.com/office/drawing/2014/main" id="{650C26CB-D183-E06A-F9E6-6CFE0EB46D0B}"/>
              </a:ext>
              <a:ext uri="{C183D7F6-B498-43B3-948B-1728B52AA6E4}">
                <adec:decorative xmlns:adec="http://schemas.microsoft.com/office/drawing/2017/decorative" val="1"/>
              </a:ext>
            </a:extLst>
          </p:cNvPr>
          <p:cNvSpPr>
            <a:spLocks noChangeAspect="1" noEditPoints="1"/>
          </p:cNvSpPr>
          <p:nvPr/>
        </p:nvSpPr>
        <p:spPr bwMode="auto">
          <a:xfrm>
            <a:off x="9848424" y="2726856"/>
            <a:ext cx="320759" cy="25648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F65567"/>
          </a:solidFill>
          <a:ln w="952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1" name="Oval 60">
            <a:extLst>
              <a:ext uri="{FF2B5EF4-FFF2-40B4-BE49-F238E27FC236}">
                <a16:creationId xmlns:a16="http://schemas.microsoft.com/office/drawing/2014/main" id="{E9FA87E4-549D-D4DF-3D4A-3A4E13187346}"/>
              </a:ext>
              <a:ext uri="{C183D7F6-B498-43B3-948B-1728B52AA6E4}">
                <adec:decorative xmlns:adec="http://schemas.microsoft.com/office/drawing/2017/decorative" val="1"/>
              </a:ext>
            </a:extLst>
          </p:cNvPr>
          <p:cNvSpPr/>
          <p:nvPr/>
        </p:nvSpPr>
        <p:spPr bwMode="auto">
          <a:xfrm>
            <a:off x="2909946" y="4745086"/>
            <a:ext cx="526258" cy="526258"/>
          </a:xfrm>
          <a:prstGeom prst="ellipse">
            <a:avLst/>
          </a:prstGeom>
          <a:gradFill>
            <a:gsLst>
              <a:gs pos="0">
                <a:srgbClr val="F65567"/>
              </a:gs>
              <a:gs pos="100000">
                <a:srgbClr val="F4364C"/>
              </a:gs>
            </a:gsLst>
            <a:lin ang="5400000" scaled="1"/>
          </a:gradFill>
          <a:ln w="12700">
            <a:solidFill>
              <a:srgbClr val="E9E9E8"/>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UI" panose="020B0502040204020203" pitchFamily="34" charset="0"/>
              <a:ea typeface="+mn-ea"/>
              <a:cs typeface="Segoe UI" panose="020B0502040204020203" pitchFamily="34" charset="0"/>
            </a:endParaRPr>
          </a:p>
        </p:txBody>
      </p:sp>
      <p:sp>
        <p:nvSpPr>
          <p:cNvPr id="18" name="Freeform 17">
            <a:extLst>
              <a:ext uri="{FF2B5EF4-FFF2-40B4-BE49-F238E27FC236}">
                <a16:creationId xmlns:a16="http://schemas.microsoft.com/office/drawing/2014/main" id="{4A35DB67-BC1D-3EBF-A2B3-2FA3FEFF879E}"/>
              </a:ext>
              <a:ext uri="{C183D7F6-B498-43B3-948B-1728B52AA6E4}">
                <adec:decorative xmlns:adec="http://schemas.microsoft.com/office/drawing/2017/decorative" val="1"/>
              </a:ext>
            </a:extLst>
          </p:cNvPr>
          <p:cNvSpPr/>
          <p:nvPr/>
        </p:nvSpPr>
        <p:spPr>
          <a:xfrm>
            <a:off x="3046281" y="4872930"/>
            <a:ext cx="270366" cy="270570"/>
          </a:xfrm>
          <a:custGeom>
            <a:avLst/>
            <a:gdLst>
              <a:gd name="connsiteX0" fmla="*/ 87162 w 288074"/>
              <a:gd name="connsiteY0" fmla="*/ 220040 h 288291"/>
              <a:gd name="connsiteX1" fmla="*/ 203265 w 288074"/>
              <a:gd name="connsiteY1" fmla="*/ 220040 h 288291"/>
              <a:gd name="connsiteX2" fmla="*/ 204939 w 288074"/>
              <a:gd name="connsiteY2" fmla="*/ 220221 h 288291"/>
              <a:gd name="connsiteX3" fmla="*/ 206568 w 288074"/>
              <a:gd name="connsiteY3" fmla="*/ 220719 h 288291"/>
              <a:gd name="connsiteX4" fmla="*/ 208016 w 288074"/>
              <a:gd name="connsiteY4" fmla="*/ 221624 h 288291"/>
              <a:gd name="connsiteX5" fmla="*/ 209148 w 288074"/>
              <a:gd name="connsiteY5" fmla="*/ 222800 h 288291"/>
              <a:gd name="connsiteX6" fmla="*/ 210007 w 288074"/>
              <a:gd name="connsiteY6" fmla="*/ 224113 h 288291"/>
              <a:gd name="connsiteX7" fmla="*/ 210686 w 288074"/>
              <a:gd name="connsiteY7" fmla="*/ 225651 h 288291"/>
              <a:gd name="connsiteX8" fmla="*/ 210822 w 288074"/>
              <a:gd name="connsiteY8" fmla="*/ 227370 h 288291"/>
              <a:gd name="connsiteX9" fmla="*/ 210822 w 288074"/>
              <a:gd name="connsiteY9" fmla="*/ 288183 h 288291"/>
              <a:gd name="connsiteX10" fmla="*/ 79606 w 288074"/>
              <a:gd name="connsiteY10" fmla="*/ 288183 h 288291"/>
              <a:gd name="connsiteX11" fmla="*/ 79470 w 288074"/>
              <a:gd name="connsiteY11" fmla="*/ 287866 h 288291"/>
              <a:gd name="connsiteX12" fmla="*/ 79606 w 288074"/>
              <a:gd name="connsiteY12" fmla="*/ 287911 h 288291"/>
              <a:gd name="connsiteX13" fmla="*/ 79606 w 288074"/>
              <a:gd name="connsiteY13" fmla="*/ 227370 h 288291"/>
              <a:gd name="connsiteX14" fmla="*/ 79742 w 288074"/>
              <a:gd name="connsiteY14" fmla="*/ 225651 h 288291"/>
              <a:gd name="connsiteX15" fmla="*/ 80375 w 288074"/>
              <a:gd name="connsiteY15" fmla="*/ 224113 h 288291"/>
              <a:gd name="connsiteX16" fmla="*/ 81280 w 288074"/>
              <a:gd name="connsiteY16" fmla="*/ 222800 h 288291"/>
              <a:gd name="connsiteX17" fmla="*/ 82411 w 288074"/>
              <a:gd name="connsiteY17" fmla="*/ 221624 h 288291"/>
              <a:gd name="connsiteX18" fmla="*/ 83859 w 288074"/>
              <a:gd name="connsiteY18" fmla="*/ 220719 h 288291"/>
              <a:gd name="connsiteX19" fmla="*/ 85443 w 288074"/>
              <a:gd name="connsiteY19" fmla="*/ 220221 h 288291"/>
              <a:gd name="connsiteX20" fmla="*/ 101544 w 288074"/>
              <a:gd name="connsiteY20" fmla="*/ 67533 h 288291"/>
              <a:gd name="connsiteX21" fmla="*/ 100837 w 288074"/>
              <a:gd name="connsiteY21" fmla="*/ 70491 h 288291"/>
              <a:gd name="connsiteX22" fmla="*/ 100644 w 288074"/>
              <a:gd name="connsiteY22" fmla="*/ 73769 h 288291"/>
              <a:gd name="connsiteX23" fmla="*/ 100837 w 288074"/>
              <a:gd name="connsiteY23" fmla="*/ 76919 h 288291"/>
              <a:gd name="connsiteX24" fmla="*/ 101416 w 288074"/>
              <a:gd name="connsiteY24" fmla="*/ 79748 h 288291"/>
              <a:gd name="connsiteX25" fmla="*/ 102444 w 288074"/>
              <a:gd name="connsiteY25" fmla="*/ 82255 h 288291"/>
              <a:gd name="connsiteX26" fmla="*/ 103666 w 288074"/>
              <a:gd name="connsiteY26" fmla="*/ 84569 h 288291"/>
              <a:gd name="connsiteX27" fmla="*/ 105273 w 288074"/>
              <a:gd name="connsiteY27" fmla="*/ 86434 h 288291"/>
              <a:gd name="connsiteX28" fmla="*/ 107073 w 288074"/>
              <a:gd name="connsiteY28" fmla="*/ 87848 h 288291"/>
              <a:gd name="connsiteX29" fmla="*/ 109001 w 288074"/>
              <a:gd name="connsiteY29" fmla="*/ 88748 h 288291"/>
              <a:gd name="connsiteX30" fmla="*/ 111123 w 288074"/>
              <a:gd name="connsiteY30" fmla="*/ 89133 h 288291"/>
              <a:gd name="connsiteX31" fmla="*/ 128030 w 288074"/>
              <a:gd name="connsiteY31" fmla="*/ 89133 h 288291"/>
              <a:gd name="connsiteX32" fmla="*/ 130087 w 288074"/>
              <a:gd name="connsiteY32" fmla="*/ 88748 h 288291"/>
              <a:gd name="connsiteX33" fmla="*/ 132079 w 288074"/>
              <a:gd name="connsiteY33" fmla="*/ 87848 h 288291"/>
              <a:gd name="connsiteX34" fmla="*/ 133879 w 288074"/>
              <a:gd name="connsiteY34" fmla="*/ 86434 h 288291"/>
              <a:gd name="connsiteX35" fmla="*/ 135487 w 288074"/>
              <a:gd name="connsiteY35" fmla="*/ 84569 h 288291"/>
              <a:gd name="connsiteX36" fmla="*/ 136644 w 288074"/>
              <a:gd name="connsiteY36" fmla="*/ 82255 h 288291"/>
              <a:gd name="connsiteX37" fmla="*/ 137672 w 288074"/>
              <a:gd name="connsiteY37" fmla="*/ 79748 h 288291"/>
              <a:gd name="connsiteX38" fmla="*/ 138251 w 288074"/>
              <a:gd name="connsiteY38" fmla="*/ 76919 h 288291"/>
              <a:gd name="connsiteX39" fmla="*/ 138508 w 288074"/>
              <a:gd name="connsiteY39" fmla="*/ 73769 h 288291"/>
              <a:gd name="connsiteX40" fmla="*/ 149565 w 288074"/>
              <a:gd name="connsiteY40" fmla="*/ 73769 h 288291"/>
              <a:gd name="connsiteX41" fmla="*/ 149758 w 288074"/>
              <a:gd name="connsiteY41" fmla="*/ 76919 h 288291"/>
              <a:gd name="connsiteX42" fmla="*/ 150336 w 288074"/>
              <a:gd name="connsiteY42" fmla="*/ 79748 h 288291"/>
              <a:gd name="connsiteX43" fmla="*/ 151365 w 288074"/>
              <a:gd name="connsiteY43" fmla="*/ 82255 h 288291"/>
              <a:gd name="connsiteX44" fmla="*/ 152650 w 288074"/>
              <a:gd name="connsiteY44" fmla="*/ 84569 h 288291"/>
              <a:gd name="connsiteX45" fmla="*/ 154258 w 288074"/>
              <a:gd name="connsiteY45" fmla="*/ 86434 h 288291"/>
              <a:gd name="connsiteX46" fmla="*/ 155993 w 288074"/>
              <a:gd name="connsiteY46" fmla="*/ 87848 h 288291"/>
              <a:gd name="connsiteX47" fmla="*/ 157922 w 288074"/>
              <a:gd name="connsiteY47" fmla="*/ 88748 h 288291"/>
              <a:gd name="connsiteX48" fmla="*/ 160107 w 288074"/>
              <a:gd name="connsiteY48" fmla="*/ 89133 h 288291"/>
              <a:gd name="connsiteX49" fmla="*/ 176950 w 288074"/>
              <a:gd name="connsiteY49" fmla="*/ 89133 h 288291"/>
              <a:gd name="connsiteX50" fmla="*/ 179071 w 288074"/>
              <a:gd name="connsiteY50" fmla="*/ 88748 h 288291"/>
              <a:gd name="connsiteX51" fmla="*/ 181064 w 288074"/>
              <a:gd name="connsiteY51" fmla="*/ 87848 h 288291"/>
              <a:gd name="connsiteX52" fmla="*/ 182800 w 288074"/>
              <a:gd name="connsiteY52" fmla="*/ 86434 h 288291"/>
              <a:gd name="connsiteX53" fmla="*/ 184407 w 288074"/>
              <a:gd name="connsiteY53" fmla="*/ 84569 h 288291"/>
              <a:gd name="connsiteX54" fmla="*/ 185628 w 288074"/>
              <a:gd name="connsiteY54" fmla="*/ 82255 h 288291"/>
              <a:gd name="connsiteX55" fmla="*/ 186593 w 288074"/>
              <a:gd name="connsiteY55" fmla="*/ 79748 h 288291"/>
              <a:gd name="connsiteX56" fmla="*/ 187172 w 288074"/>
              <a:gd name="connsiteY56" fmla="*/ 76919 h 288291"/>
              <a:gd name="connsiteX57" fmla="*/ 187428 w 288074"/>
              <a:gd name="connsiteY57" fmla="*/ 73769 h 288291"/>
              <a:gd name="connsiteX58" fmla="*/ 187172 w 288074"/>
              <a:gd name="connsiteY58" fmla="*/ 70491 h 288291"/>
              <a:gd name="connsiteX59" fmla="*/ 186528 w 288074"/>
              <a:gd name="connsiteY59" fmla="*/ 67533 h 288291"/>
              <a:gd name="connsiteX60" fmla="*/ 140394 w 288074"/>
              <a:gd name="connsiteY60" fmla="*/ 0 h 288291"/>
              <a:gd name="connsiteX61" fmla="*/ 149801 w 288074"/>
              <a:gd name="connsiteY61" fmla="*/ 0 h 288291"/>
              <a:gd name="connsiteX62" fmla="*/ 157195 w 288074"/>
              <a:gd name="connsiteY62" fmla="*/ 1794 h 288291"/>
              <a:gd name="connsiteX63" fmla="*/ 164699 w 288074"/>
              <a:gd name="connsiteY63" fmla="*/ 2882 h 288291"/>
              <a:gd name="connsiteX64" fmla="*/ 172039 w 288074"/>
              <a:gd name="connsiteY64" fmla="*/ 4677 h 288291"/>
              <a:gd name="connsiteX65" fmla="*/ 179434 w 288074"/>
              <a:gd name="connsiteY65" fmla="*/ 6906 h 288291"/>
              <a:gd name="connsiteX66" fmla="*/ 181066 w 288074"/>
              <a:gd name="connsiteY66" fmla="*/ 7722 h 288291"/>
              <a:gd name="connsiteX67" fmla="*/ 182425 w 288074"/>
              <a:gd name="connsiteY67" fmla="*/ 8700 h 288291"/>
              <a:gd name="connsiteX68" fmla="*/ 183838 w 288074"/>
              <a:gd name="connsiteY68" fmla="*/ 10114 h 288291"/>
              <a:gd name="connsiteX69" fmla="*/ 185089 w 288074"/>
              <a:gd name="connsiteY69" fmla="*/ 11799 h 288291"/>
              <a:gd name="connsiteX70" fmla="*/ 186177 w 288074"/>
              <a:gd name="connsiteY70" fmla="*/ 13594 h 288291"/>
              <a:gd name="connsiteX71" fmla="*/ 187047 w 288074"/>
              <a:gd name="connsiteY71" fmla="*/ 15225 h 288291"/>
              <a:gd name="connsiteX72" fmla="*/ 188896 w 288074"/>
              <a:gd name="connsiteY72" fmla="*/ 20227 h 288291"/>
              <a:gd name="connsiteX73" fmla="*/ 190744 w 288074"/>
              <a:gd name="connsiteY73" fmla="*/ 25393 h 288291"/>
              <a:gd name="connsiteX74" fmla="*/ 192266 w 288074"/>
              <a:gd name="connsiteY74" fmla="*/ 30504 h 288291"/>
              <a:gd name="connsiteX75" fmla="*/ 193571 w 288074"/>
              <a:gd name="connsiteY75" fmla="*/ 35941 h 288291"/>
              <a:gd name="connsiteX76" fmla="*/ 194278 w 288074"/>
              <a:gd name="connsiteY76" fmla="*/ 37790 h 288291"/>
              <a:gd name="connsiteX77" fmla="*/ 195148 w 288074"/>
              <a:gd name="connsiteY77" fmla="*/ 39313 h 288291"/>
              <a:gd name="connsiteX78" fmla="*/ 196181 w 288074"/>
              <a:gd name="connsiteY78" fmla="*/ 40291 h 288291"/>
              <a:gd name="connsiteX79" fmla="*/ 197541 w 288074"/>
              <a:gd name="connsiteY79" fmla="*/ 41053 h 288291"/>
              <a:gd name="connsiteX80" fmla="*/ 199118 w 288074"/>
              <a:gd name="connsiteY80" fmla="*/ 41705 h 288291"/>
              <a:gd name="connsiteX81" fmla="*/ 201075 w 288074"/>
              <a:gd name="connsiteY81" fmla="*/ 42086 h 288291"/>
              <a:gd name="connsiteX82" fmla="*/ 207274 w 288074"/>
              <a:gd name="connsiteY82" fmla="*/ 43391 h 288291"/>
              <a:gd name="connsiteX83" fmla="*/ 213418 w 288074"/>
              <a:gd name="connsiteY83" fmla="*/ 44696 h 288291"/>
              <a:gd name="connsiteX84" fmla="*/ 219617 w 288074"/>
              <a:gd name="connsiteY84" fmla="*/ 46055 h 288291"/>
              <a:gd name="connsiteX85" fmla="*/ 225598 w 288074"/>
              <a:gd name="connsiteY85" fmla="*/ 47849 h 288291"/>
              <a:gd name="connsiteX86" fmla="*/ 231470 w 288074"/>
              <a:gd name="connsiteY86" fmla="*/ 49916 h 288291"/>
              <a:gd name="connsiteX87" fmla="*/ 233971 w 288074"/>
              <a:gd name="connsiteY87" fmla="*/ 51112 h 288291"/>
              <a:gd name="connsiteX88" fmla="*/ 236092 w 288074"/>
              <a:gd name="connsiteY88" fmla="*/ 52634 h 288291"/>
              <a:gd name="connsiteX89" fmla="*/ 237669 w 288074"/>
              <a:gd name="connsiteY89" fmla="*/ 54320 h 288291"/>
              <a:gd name="connsiteX90" fmla="*/ 239028 w 288074"/>
              <a:gd name="connsiteY90" fmla="*/ 56223 h 288291"/>
              <a:gd name="connsiteX91" fmla="*/ 240007 w 288074"/>
              <a:gd name="connsiteY91" fmla="*/ 58289 h 288291"/>
              <a:gd name="connsiteX92" fmla="*/ 240551 w 288074"/>
              <a:gd name="connsiteY92" fmla="*/ 60301 h 288291"/>
              <a:gd name="connsiteX93" fmla="*/ 240551 w 288074"/>
              <a:gd name="connsiteY93" fmla="*/ 62531 h 288291"/>
              <a:gd name="connsiteX94" fmla="*/ 240279 w 288074"/>
              <a:gd name="connsiteY94" fmla="*/ 64651 h 288291"/>
              <a:gd name="connsiteX95" fmla="*/ 239572 w 288074"/>
              <a:gd name="connsiteY95" fmla="*/ 66935 h 288291"/>
              <a:gd name="connsiteX96" fmla="*/ 238430 w 288074"/>
              <a:gd name="connsiteY96" fmla="*/ 69001 h 288291"/>
              <a:gd name="connsiteX97" fmla="*/ 236907 w 288074"/>
              <a:gd name="connsiteY97" fmla="*/ 71013 h 288291"/>
              <a:gd name="connsiteX98" fmla="*/ 234896 w 288074"/>
              <a:gd name="connsiteY98" fmla="*/ 72807 h 288291"/>
              <a:gd name="connsiteX99" fmla="*/ 230709 w 288074"/>
              <a:gd name="connsiteY99" fmla="*/ 75961 h 288291"/>
              <a:gd name="connsiteX100" fmla="*/ 226359 w 288074"/>
              <a:gd name="connsiteY100" fmla="*/ 78843 h 288291"/>
              <a:gd name="connsiteX101" fmla="*/ 221792 w 288074"/>
              <a:gd name="connsiteY101" fmla="*/ 81453 h 288291"/>
              <a:gd name="connsiteX102" fmla="*/ 217115 w 288074"/>
              <a:gd name="connsiteY102" fmla="*/ 83845 h 288291"/>
              <a:gd name="connsiteX103" fmla="*/ 212330 w 288074"/>
              <a:gd name="connsiteY103" fmla="*/ 85803 h 288291"/>
              <a:gd name="connsiteX104" fmla="*/ 207491 w 288074"/>
              <a:gd name="connsiteY104" fmla="*/ 87380 h 288291"/>
              <a:gd name="connsiteX105" fmla="*/ 204392 w 288074"/>
              <a:gd name="connsiteY105" fmla="*/ 88304 h 288291"/>
              <a:gd name="connsiteX106" fmla="*/ 201836 w 288074"/>
              <a:gd name="connsiteY106" fmla="*/ 89554 h 288291"/>
              <a:gd name="connsiteX107" fmla="*/ 199607 w 288074"/>
              <a:gd name="connsiteY107" fmla="*/ 90859 h 288291"/>
              <a:gd name="connsiteX108" fmla="*/ 197704 w 288074"/>
              <a:gd name="connsiteY108" fmla="*/ 92436 h 288291"/>
              <a:gd name="connsiteX109" fmla="*/ 196181 w 288074"/>
              <a:gd name="connsiteY109" fmla="*/ 94176 h 288291"/>
              <a:gd name="connsiteX110" fmla="*/ 194931 w 288074"/>
              <a:gd name="connsiteY110" fmla="*/ 96243 h 288291"/>
              <a:gd name="connsiteX111" fmla="*/ 193952 w 288074"/>
              <a:gd name="connsiteY111" fmla="*/ 98472 h 288291"/>
              <a:gd name="connsiteX112" fmla="*/ 193300 w 288074"/>
              <a:gd name="connsiteY112" fmla="*/ 101136 h 288291"/>
              <a:gd name="connsiteX113" fmla="*/ 192865 w 288074"/>
              <a:gd name="connsiteY113" fmla="*/ 104018 h 288291"/>
              <a:gd name="connsiteX114" fmla="*/ 194441 w 288074"/>
              <a:gd name="connsiteY114" fmla="*/ 103365 h 288291"/>
              <a:gd name="connsiteX115" fmla="*/ 205316 w 288074"/>
              <a:gd name="connsiteY115" fmla="*/ 103365 h 288291"/>
              <a:gd name="connsiteX116" fmla="*/ 205316 w 288074"/>
              <a:gd name="connsiteY116" fmla="*/ 128323 h 288291"/>
              <a:gd name="connsiteX117" fmla="*/ 218203 w 288074"/>
              <a:gd name="connsiteY117" fmla="*/ 134467 h 288291"/>
              <a:gd name="connsiteX118" fmla="*/ 222063 w 288074"/>
              <a:gd name="connsiteY118" fmla="*/ 134848 h 288291"/>
              <a:gd name="connsiteX119" fmla="*/ 225924 w 288074"/>
              <a:gd name="connsiteY119" fmla="*/ 135555 h 288291"/>
              <a:gd name="connsiteX120" fmla="*/ 229567 w 288074"/>
              <a:gd name="connsiteY120" fmla="*/ 136805 h 288291"/>
              <a:gd name="connsiteX121" fmla="*/ 232992 w 288074"/>
              <a:gd name="connsiteY121" fmla="*/ 138437 h 288291"/>
              <a:gd name="connsiteX122" fmla="*/ 236201 w 288074"/>
              <a:gd name="connsiteY122" fmla="*/ 140394 h 288291"/>
              <a:gd name="connsiteX123" fmla="*/ 239137 w 288074"/>
              <a:gd name="connsiteY123" fmla="*/ 142787 h 288291"/>
              <a:gd name="connsiteX124" fmla="*/ 241747 w 288074"/>
              <a:gd name="connsiteY124" fmla="*/ 145559 h 288291"/>
              <a:gd name="connsiteX125" fmla="*/ 244085 w 288074"/>
              <a:gd name="connsiteY125" fmla="*/ 148550 h 288291"/>
              <a:gd name="connsiteX126" fmla="*/ 246042 w 288074"/>
              <a:gd name="connsiteY126" fmla="*/ 151867 h 288291"/>
              <a:gd name="connsiteX127" fmla="*/ 284974 w 288074"/>
              <a:gd name="connsiteY127" fmla="*/ 229785 h 288291"/>
              <a:gd name="connsiteX128" fmla="*/ 286442 w 288074"/>
              <a:gd name="connsiteY128" fmla="*/ 233156 h 288291"/>
              <a:gd name="connsiteX129" fmla="*/ 287475 w 288074"/>
              <a:gd name="connsiteY129" fmla="*/ 236745 h 288291"/>
              <a:gd name="connsiteX130" fmla="*/ 288074 w 288074"/>
              <a:gd name="connsiteY130" fmla="*/ 240334 h 288291"/>
              <a:gd name="connsiteX131" fmla="*/ 288074 w 288074"/>
              <a:gd name="connsiteY131" fmla="*/ 243977 h 288291"/>
              <a:gd name="connsiteX132" fmla="*/ 287639 w 288074"/>
              <a:gd name="connsiteY132" fmla="*/ 247620 h 288291"/>
              <a:gd name="connsiteX133" fmla="*/ 286986 w 288074"/>
              <a:gd name="connsiteY133" fmla="*/ 251263 h 288291"/>
              <a:gd name="connsiteX134" fmla="*/ 285735 w 288074"/>
              <a:gd name="connsiteY134" fmla="*/ 254797 h 288291"/>
              <a:gd name="connsiteX135" fmla="*/ 284159 w 288074"/>
              <a:gd name="connsiteY135" fmla="*/ 258114 h 288291"/>
              <a:gd name="connsiteX136" fmla="*/ 282092 w 288074"/>
              <a:gd name="connsiteY136" fmla="*/ 261267 h 288291"/>
              <a:gd name="connsiteX137" fmla="*/ 279700 w 288074"/>
              <a:gd name="connsiteY137" fmla="*/ 264150 h 288291"/>
              <a:gd name="connsiteX138" fmla="*/ 277036 w 288074"/>
              <a:gd name="connsiteY138" fmla="*/ 266705 h 288291"/>
              <a:gd name="connsiteX139" fmla="*/ 273936 w 288074"/>
              <a:gd name="connsiteY139" fmla="*/ 268935 h 288291"/>
              <a:gd name="connsiteX140" fmla="*/ 270728 w 288074"/>
              <a:gd name="connsiteY140" fmla="*/ 270783 h 288291"/>
              <a:gd name="connsiteX141" fmla="*/ 267303 w 288074"/>
              <a:gd name="connsiteY141" fmla="*/ 272415 h 288291"/>
              <a:gd name="connsiteX142" fmla="*/ 221955 w 288074"/>
              <a:gd name="connsiteY142" fmla="*/ 288291 h 288291"/>
              <a:gd name="connsiteX143" fmla="*/ 219984 w 288074"/>
              <a:gd name="connsiteY143" fmla="*/ 288290 h 288291"/>
              <a:gd name="connsiteX144" fmla="*/ 223259 w 288074"/>
              <a:gd name="connsiteY144" fmla="*/ 280383 h 288291"/>
              <a:gd name="connsiteX145" fmla="*/ 223259 w 288074"/>
              <a:gd name="connsiteY145" fmla="*/ 221113 h 288291"/>
              <a:gd name="connsiteX146" fmla="*/ 208441 w 288074"/>
              <a:gd name="connsiteY146" fmla="*/ 206295 h 288291"/>
              <a:gd name="connsiteX147" fmla="*/ 80230 w 288074"/>
              <a:gd name="connsiteY147" fmla="*/ 206295 h 288291"/>
              <a:gd name="connsiteX148" fmla="*/ 65412 w 288074"/>
              <a:gd name="connsiteY148" fmla="*/ 221113 h 288291"/>
              <a:gd name="connsiteX149" fmla="*/ 65412 w 288074"/>
              <a:gd name="connsiteY149" fmla="*/ 280383 h 288291"/>
              <a:gd name="connsiteX150" fmla="*/ 68643 w 288074"/>
              <a:gd name="connsiteY150" fmla="*/ 288184 h 288291"/>
              <a:gd name="connsiteX151" fmla="*/ 66989 w 288074"/>
              <a:gd name="connsiteY151" fmla="*/ 288183 h 288291"/>
              <a:gd name="connsiteX152" fmla="*/ 20716 w 288074"/>
              <a:gd name="connsiteY152" fmla="*/ 271490 h 288291"/>
              <a:gd name="connsiteX153" fmla="*/ 17291 w 288074"/>
              <a:gd name="connsiteY153" fmla="*/ 269696 h 288291"/>
              <a:gd name="connsiteX154" fmla="*/ 13866 w 288074"/>
              <a:gd name="connsiteY154" fmla="*/ 268065 h 288291"/>
              <a:gd name="connsiteX155" fmla="*/ 10821 w 288074"/>
              <a:gd name="connsiteY155" fmla="*/ 265781 h 288291"/>
              <a:gd name="connsiteX156" fmla="*/ 8428 w 288074"/>
              <a:gd name="connsiteY156" fmla="*/ 263280 h 288291"/>
              <a:gd name="connsiteX157" fmla="*/ 5982 w 288074"/>
              <a:gd name="connsiteY157" fmla="*/ 260397 h 288291"/>
              <a:gd name="connsiteX158" fmla="*/ 3969 w 288074"/>
              <a:gd name="connsiteY158" fmla="*/ 257244 h 288291"/>
              <a:gd name="connsiteX159" fmla="*/ 2338 w 288074"/>
              <a:gd name="connsiteY159" fmla="*/ 253873 h 288291"/>
              <a:gd name="connsiteX160" fmla="*/ 1088 w 288074"/>
              <a:gd name="connsiteY160" fmla="*/ 250338 h 288291"/>
              <a:gd name="connsiteX161" fmla="*/ 381 w 288074"/>
              <a:gd name="connsiteY161" fmla="*/ 246750 h 288291"/>
              <a:gd name="connsiteX162" fmla="*/ 0 w 288074"/>
              <a:gd name="connsiteY162" fmla="*/ 243053 h 288291"/>
              <a:gd name="connsiteX163" fmla="*/ 0 w 288074"/>
              <a:gd name="connsiteY163" fmla="*/ 239464 h 288291"/>
              <a:gd name="connsiteX164" fmla="*/ 544 w 288074"/>
              <a:gd name="connsiteY164" fmla="*/ 235820 h 288291"/>
              <a:gd name="connsiteX165" fmla="*/ 1631 w 288074"/>
              <a:gd name="connsiteY165" fmla="*/ 232232 h 288291"/>
              <a:gd name="connsiteX166" fmla="*/ 2991 w 288074"/>
              <a:gd name="connsiteY166" fmla="*/ 228861 h 288291"/>
              <a:gd name="connsiteX167" fmla="*/ 42249 w 288074"/>
              <a:gd name="connsiteY167" fmla="*/ 150943 h 288291"/>
              <a:gd name="connsiteX168" fmla="*/ 44206 w 288074"/>
              <a:gd name="connsiteY168" fmla="*/ 147626 h 288291"/>
              <a:gd name="connsiteX169" fmla="*/ 46490 w 288074"/>
              <a:gd name="connsiteY169" fmla="*/ 144635 h 288291"/>
              <a:gd name="connsiteX170" fmla="*/ 48991 w 288074"/>
              <a:gd name="connsiteY170" fmla="*/ 141971 h 288291"/>
              <a:gd name="connsiteX171" fmla="*/ 51927 w 288074"/>
              <a:gd name="connsiteY171" fmla="*/ 139742 h 288291"/>
              <a:gd name="connsiteX172" fmla="*/ 55027 w 288074"/>
              <a:gd name="connsiteY172" fmla="*/ 137730 h 288291"/>
              <a:gd name="connsiteX173" fmla="*/ 58235 w 288074"/>
              <a:gd name="connsiteY173" fmla="*/ 136099 h 288291"/>
              <a:gd name="connsiteX174" fmla="*/ 61715 w 288074"/>
              <a:gd name="connsiteY174" fmla="*/ 134848 h 288291"/>
              <a:gd name="connsiteX175" fmla="*/ 65412 w 288074"/>
              <a:gd name="connsiteY175" fmla="*/ 134032 h 288291"/>
              <a:gd name="connsiteX176" fmla="*/ 69164 w 288074"/>
              <a:gd name="connsiteY176" fmla="*/ 133543 h 288291"/>
              <a:gd name="connsiteX177" fmla="*/ 69545 w 288074"/>
              <a:gd name="connsiteY177" fmla="*/ 133543 h 288291"/>
              <a:gd name="connsiteX178" fmla="*/ 72915 w 288074"/>
              <a:gd name="connsiteY178" fmla="*/ 131422 h 288291"/>
              <a:gd name="connsiteX179" fmla="*/ 76233 w 288074"/>
              <a:gd name="connsiteY179" fmla="*/ 129465 h 288291"/>
              <a:gd name="connsiteX180" fmla="*/ 76233 w 288074"/>
              <a:gd name="connsiteY180" fmla="*/ 103148 h 288291"/>
              <a:gd name="connsiteX181" fmla="*/ 94176 w 288074"/>
              <a:gd name="connsiteY181" fmla="*/ 103148 h 288291"/>
              <a:gd name="connsiteX182" fmla="*/ 95427 w 288074"/>
              <a:gd name="connsiteY182" fmla="*/ 102768 h 288291"/>
              <a:gd name="connsiteX183" fmla="*/ 95427 w 288074"/>
              <a:gd name="connsiteY183" fmla="*/ 99505 h 288291"/>
              <a:gd name="connsiteX184" fmla="*/ 94611 w 288074"/>
              <a:gd name="connsiteY184" fmla="*/ 96732 h 288291"/>
              <a:gd name="connsiteX185" fmla="*/ 93469 w 288074"/>
              <a:gd name="connsiteY185" fmla="*/ 94285 h 288291"/>
              <a:gd name="connsiteX186" fmla="*/ 92055 w 288074"/>
              <a:gd name="connsiteY186" fmla="*/ 92164 h 288291"/>
              <a:gd name="connsiteX187" fmla="*/ 89989 w 288074"/>
              <a:gd name="connsiteY187" fmla="*/ 90261 h 288291"/>
              <a:gd name="connsiteX188" fmla="*/ 87597 w 288074"/>
              <a:gd name="connsiteY188" fmla="*/ 88684 h 288291"/>
              <a:gd name="connsiteX189" fmla="*/ 84552 w 288074"/>
              <a:gd name="connsiteY189" fmla="*/ 87380 h 288291"/>
              <a:gd name="connsiteX190" fmla="*/ 81180 w 288074"/>
              <a:gd name="connsiteY190" fmla="*/ 86292 h 288291"/>
              <a:gd name="connsiteX191" fmla="*/ 75363 w 288074"/>
              <a:gd name="connsiteY191" fmla="*/ 84335 h 288291"/>
              <a:gd name="connsiteX192" fmla="*/ 69925 w 288074"/>
              <a:gd name="connsiteY192" fmla="*/ 81942 h 288291"/>
              <a:gd name="connsiteX193" fmla="*/ 64488 w 288074"/>
              <a:gd name="connsiteY193" fmla="*/ 79060 h 288291"/>
              <a:gd name="connsiteX194" fmla="*/ 59051 w 288074"/>
              <a:gd name="connsiteY194" fmla="*/ 75852 h 288291"/>
              <a:gd name="connsiteX195" fmla="*/ 54157 w 288074"/>
              <a:gd name="connsiteY195" fmla="*/ 72318 h 288291"/>
              <a:gd name="connsiteX196" fmla="*/ 51927 w 288074"/>
              <a:gd name="connsiteY196" fmla="*/ 70361 h 288291"/>
              <a:gd name="connsiteX197" fmla="*/ 50078 w 288074"/>
              <a:gd name="connsiteY197" fmla="*/ 68512 h 288291"/>
              <a:gd name="connsiteX198" fmla="*/ 48828 w 288074"/>
              <a:gd name="connsiteY198" fmla="*/ 66228 h 288291"/>
              <a:gd name="connsiteX199" fmla="*/ 48067 w 288074"/>
              <a:gd name="connsiteY199" fmla="*/ 63944 h 288291"/>
              <a:gd name="connsiteX200" fmla="*/ 48067 w 288074"/>
              <a:gd name="connsiteY200" fmla="*/ 61661 h 288291"/>
              <a:gd name="connsiteX201" fmla="*/ 48067 w 288074"/>
              <a:gd name="connsiteY201" fmla="*/ 59377 h 288291"/>
              <a:gd name="connsiteX202" fmla="*/ 48665 w 288074"/>
              <a:gd name="connsiteY202" fmla="*/ 57093 h 288291"/>
              <a:gd name="connsiteX203" fmla="*/ 49698 w 288074"/>
              <a:gd name="connsiteY203" fmla="*/ 54973 h 288291"/>
              <a:gd name="connsiteX204" fmla="*/ 51166 w 288074"/>
              <a:gd name="connsiteY204" fmla="*/ 53015 h 288291"/>
              <a:gd name="connsiteX205" fmla="*/ 53123 w 288074"/>
              <a:gd name="connsiteY205" fmla="*/ 51166 h 288291"/>
              <a:gd name="connsiteX206" fmla="*/ 55298 w 288074"/>
              <a:gd name="connsiteY206" fmla="*/ 49644 h 288291"/>
              <a:gd name="connsiteX207" fmla="*/ 58072 w 288074"/>
              <a:gd name="connsiteY207" fmla="*/ 48339 h 288291"/>
              <a:gd name="connsiteX208" fmla="*/ 63890 w 288074"/>
              <a:gd name="connsiteY208" fmla="*/ 46436 h 288291"/>
              <a:gd name="connsiteX209" fmla="*/ 69871 w 288074"/>
              <a:gd name="connsiteY209" fmla="*/ 44750 h 288291"/>
              <a:gd name="connsiteX210" fmla="*/ 75906 w 288074"/>
              <a:gd name="connsiteY210" fmla="*/ 43445 h 288291"/>
              <a:gd name="connsiteX211" fmla="*/ 82050 w 288074"/>
              <a:gd name="connsiteY211" fmla="*/ 42195 h 288291"/>
              <a:gd name="connsiteX212" fmla="*/ 88249 w 288074"/>
              <a:gd name="connsiteY212" fmla="*/ 41107 h 288291"/>
              <a:gd name="connsiteX213" fmla="*/ 89989 w 288074"/>
              <a:gd name="connsiteY213" fmla="*/ 40346 h 288291"/>
              <a:gd name="connsiteX214" fmla="*/ 91403 w 288074"/>
              <a:gd name="connsiteY214" fmla="*/ 39802 h 288291"/>
              <a:gd name="connsiteX215" fmla="*/ 92653 w 288074"/>
              <a:gd name="connsiteY215" fmla="*/ 38986 h 288291"/>
              <a:gd name="connsiteX216" fmla="*/ 93578 w 288074"/>
              <a:gd name="connsiteY216" fmla="*/ 37954 h 288291"/>
              <a:gd name="connsiteX217" fmla="*/ 94339 w 288074"/>
              <a:gd name="connsiteY217" fmla="*/ 36540 h 288291"/>
              <a:gd name="connsiteX218" fmla="*/ 94937 w 288074"/>
              <a:gd name="connsiteY218" fmla="*/ 34854 h 288291"/>
              <a:gd name="connsiteX219" fmla="*/ 96460 w 288074"/>
              <a:gd name="connsiteY219" fmla="*/ 29851 h 288291"/>
              <a:gd name="connsiteX220" fmla="*/ 98145 w 288074"/>
              <a:gd name="connsiteY220" fmla="*/ 25012 h 288291"/>
              <a:gd name="connsiteX221" fmla="*/ 99885 w 288074"/>
              <a:gd name="connsiteY221" fmla="*/ 19956 h 288291"/>
              <a:gd name="connsiteX222" fmla="*/ 101299 w 288074"/>
              <a:gd name="connsiteY222" fmla="*/ 15007 h 288291"/>
              <a:gd name="connsiteX223" fmla="*/ 102006 w 288074"/>
              <a:gd name="connsiteY223" fmla="*/ 12615 h 288291"/>
              <a:gd name="connsiteX224" fmla="*/ 103039 w 288074"/>
              <a:gd name="connsiteY224" fmla="*/ 10440 h 288291"/>
              <a:gd name="connsiteX225" fmla="*/ 104398 w 288074"/>
              <a:gd name="connsiteY225" fmla="*/ 8700 h 288291"/>
              <a:gd name="connsiteX226" fmla="*/ 106030 w 288074"/>
              <a:gd name="connsiteY226" fmla="*/ 7232 h 288291"/>
              <a:gd name="connsiteX227" fmla="*/ 108096 w 288074"/>
              <a:gd name="connsiteY227" fmla="*/ 5982 h 288291"/>
              <a:gd name="connsiteX228" fmla="*/ 110380 w 288074"/>
              <a:gd name="connsiteY228" fmla="*/ 5057 h 288291"/>
              <a:gd name="connsiteX229" fmla="*/ 117883 w 288074"/>
              <a:gd name="connsiteY229" fmla="*/ 2991 h 288291"/>
              <a:gd name="connsiteX230" fmla="*/ 125387 w 288074"/>
              <a:gd name="connsiteY230" fmla="*/ 1468 h 288291"/>
              <a:gd name="connsiteX231" fmla="*/ 132890 w 288074"/>
              <a:gd name="connsiteY231" fmla="*/ 489 h 288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288074" h="288291">
                <a:moveTo>
                  <a:pt x="87162" y="220040"/>
                </a:moveTo>
                <a:lnTo>
                  <a:pt x="203265" y="220040"/>
                </a:lnTo>
                <a:lnTo>
                  <a:pt x="204939" y="220221"/>
                </a:lnTo>
                <a:lnTo>
                  <a:pt x="206568" y="220719"/>
                </a:lnTo>
                <a:lnTo>
                  <a:pt x="208016" y="221624"/>
                </a:lnTo>
                <a:lnTo>
                  <a:pt x="209148" y="222800"/>
                </a:lnTo>
                <a:lnTo>
                  <a:pt x="210007" y="224113"/>
                </a:lnTo>
                <a:lnTo>
                  <a:pt x="210686" y="225651"/>
                </a:lnTo>
                <a:lnTo>
                  <a:pt x="210822" y="227370"/>
                </a:lnTo>
                <a:lnTo>
                  <a:pt x="210822" y="288183"/>
                </a:lnTo>
                <a:lnTo>
                  <a:pt x="79606" y="288183"/>
                </a:lnTo>
                <a:lnTo>
                  <a:pt x="79470" y="287866"/>
                </a:lnTo>
                <a:lnTo>
                  <a:pt x="79606" y="287911"/>
                </a:lnTo>
                <a:lnTo>
                  <a:pt x="79606" y="227370"/>
                </a:lnTo>
                <a:lnTo>
                  <a:pt x="79742" y="225651"/>
                </a:lnTo>
                <a:lnTo>
                  <a:pt x="80375" y="224113"/>
                </a:lnTo>
                <a:lnTo>
                  <a:pt x="81280" y="222800"/>
                </a:lnTo>
                <a:lnTo>
                  <a:pt x="82411" y="221624"/>
                </a:lnTo>
                <a:lnTo>
                  <a:pt x="83859" y="220719"/>
                </a:lnTo>
                <a:lnTo>
                  <a:pt x="85443" y="220221"/>
                </a:lnTo>
                <a:close/>
                <a:moveTo>
                  <a:pt x="101544" y="67533"/>
                </a:moveTo>
                <a:lnTo>
                  <a:pt x="100837" y="70491"/>
                </a:lnTo>
                <a:lnTo>
                  <a:pt x="100644" y="73769"/>
                </a:lnTo>
                <a:lnTo>
                  <a:pt x="100837" y="76919"/>
                </a:lnTo>
                <a:lnTo>
                  <a:pt x="101416" y="79748"/>
                </a:lnTo>
                <a:lnTo>
                  <a:pt x="102444" y="82255"/>
                </a:lnTo>
                <a:lnTo>
                  <a:pt x="103666" y="84569"/>
                </a:lnTo>
                <a:lnTo>
                  <a:pt x="105273" y="86434"/>
                </a:lnTo>
                <a:lnTo>
                  <a:pt x="107073" y="87848"/>
                </a:lnTo>
                <a:lnTo>
                  <a:pt x="109001" y="88748"/>
                </a:lnTo>
                <a:lnTo>
                  <a:pt x="111123" y="89133"/>
                </a:lnTo>
                <a:lnTo>
                  <a:pt x="128030" y="89133"/>
                </a:lnTo>
                <a:lnTo>
                  <a:pt x="130087" y="88748"/>
                </a:lnTo>
                <a:lnTo>
                  <a:pt x="132079" y="87848"/>
                </a:lnTo>
                <a:lnTo>
                  <a:pt x="133879" y="86434"/>
                </a:lnTo>
                <a:lnTo>
                  <a:pt x="135487" y="84569"/>
                </a:lnTo>
                <a:lnTo>
                  <a:pt x="136644" y="82255"/>
                </a:lnTo>
                <a:lnTo>
                  <a:pt x="137672" y="79748"/>
                </a:lnTo>
                <a:lnTo>
                  <a:pt x="138251" y="76919"/>
                </a:lnTo>
                <a:lnTo>
                  <a:pt x="138508" y="73769"/>
                </a:lnTo>
                <a:lnTo>
                  <a:pt x="149565" y="73769"/>
                </a:lnTo>
                <a:lnTo>
                  <a:pt x="149758" y="76919"/>
                </a:lnTo>
                <a:lnTo>
                  <a:pt x="150336" y="79748"/>
                </a:lnTo>
                <a:lnTo>
                  <a:pt x="151365" y="82255"/>
                </a:lnTo>
                <a:lnTo>
                  <a:pt x="152650" y="84569"/>
                </a:lnTo>
                <a:lnTo>
                  <a:pt x="154258" y="86434"/>
                </a:lnTo>
                <a:lnTo>
                  <a:pt x="155993" y="87848"/>
                </a:lnTo>
                <a:lnTo>
                  <a:pt x="157922" y="88748"/>
                </a:lnTo>
                <a:lnTo>
                  <a:pt x="160107" y="89133"/>
                </a:lnTo>
                <a:lnTo>
                  <a:pt x="176950" y="89133"/>
                </a:lnTo>
                <a:lnTo>
                  <a:pt x="179071" y="88748"/>
                </a:lnTo>
                <a:lnTo>
                  <a:pt x="181064" y="87848"/>
                </a:lnTo>
                <a:lnTo>
                  <a:pt x="182800" y="86434"/>
                </a:lnTo>
                <a:lnTo>
                  <a:pt x="184407" y="84569"/>
                </a:lnTo>
                <a:lnTo>
                  <a:pt x="185628" y="82255"/>
                </a:lnTo>
                <a:lnTo>
                  <a:pt x="186593" y="79748"/>
                </a:lnTo>
                <a:lnTo>
                  <a:pt x="187172" y="76919"/>
                </a:lnTo>
                <a:lnTo>
                  <a:pt x="187428" y="73769"/>
                </a:lnTo>
                <a:lnTo>
                  <a:pt x="187172" y="70491"/>
                </a:lnTo>
                <a:lnTo>
                  <a:pt x="186528" y="67533"/>
                </a:lnTo>
                <a:close/>
                <a:moveTo>
                  <a:pt x="140394" y="0"/>
                </a:moveTo>
                <a:lnTo>
                  <a:pt x="149801" y="0"/>
                </a:lnTo>
                <a:lnTo>
                  <a:pt x="157195" y="1794"/>
                </a:lnTo>
                <a:lnTo>
                  <a:pt x="164699" y="2882"/>
                </a:lnTo>
                <a:lnTo>
                  <a:pt x="172039" y="4677"/>
                </a:lnTo>
                <a:lnTo>
                  <a:pt x="179434" y="6906"/>
                </a:lnTo>
                <a:lnTo>
                  <a:pt x="181066" y="7722"/>
                </a:lnTo>
                <a:lnTo>
                  <a:pt x="182425" y="8700"/>
                </a:lnTo>
                <a:lnTo>
                  <a:pt x="183838" y="10114"/>
                </a:lnTo>
                <a:lnTo>
                  <a:pt x="185089" y="11799"/>
                </a:lnTo>
                <a:lnTo>
                  <a:pt x="186177" y="13594"/>
                </a:lnTo>
                <a:lnTo>
                  <a:pt x="187047" y="15225"/>
                </a:lnTo>
                <a:lnTo>
                  <a:pt x="188896" y="20227"/>
                </a:lnTo>
                <a:lnTo>
                  <a:pt x="190744" y="25393"/>
                </a:lnTo>
                <a:lnTo>
                  <a:pt x="192266" y="30504"/>
                </a:lnTo>
                <a:lnTo>
                  <a:pt x="193571" y="35941"/>
                </a:lnTo>
                <a:lnTo>
                  <a:pt x="194278" y="37790"/>
                </a:lnTo>
                <a:lnTo>
                  <a:pt x="195148" y="39313"/>
                </a:lnTo>
                <a:lnTo>
                  <a:pt x="196181" y="40291"/>
                </a:lnTo>
                <a:lnTo>
                  <a:pt x="197541" y="41053"/>
                </a:lnTo>
                <a:lnTo>
                  <a:pt x="199118" y="41705"/>
                </a:lnTo>
                <a:lnTo>
                  <a:pt x="201075" y="42086"/>
                </a:lnTo>
                <a:lnTo>
                  <a:pt x="207274" y="43391"/>
                </a:lnTo>
                <a:lnTo>
                  <a:pt x="213418" y="44696"/>
                </a:lnTo>
                <a:lnTo>
                  <a:pt x="219617" y="46055"/>
                </a:lnTo>
                <a:lnTo>
                  <a:pt x="225598" y="47849"/>
                </a:lnTo>
                <a:lnTo>
                  <a:pt x="231470" y="49916"/>
                </a:lnTo>
                <a:lnTo>
                  <a:pt x="233971" y="51112"/>
                </a:lnTo>
                <a:lnTo>
                  <a:pt x="236092" y="52634"/>
                </a:lnTo>
                <a:lnTo>
                  <a:pt x="237669" y="54320"/>
                </a:lnTo>
                <a:lnTo>
                  <a:pt x="239028" y="56223"/>
                </a:lnTo>
                <a:lnTo>
                  <a:pt x="240007" y="58289"/>
                </a:lnTo>
                <a:lnTo>
                  <a:pt x="240551" y="60301"/>
                </a:lnTo>
                <a:lnTo>
                  <a:pt x="240551" y="62531"/>
                </a:lnTo>
                <a:lnTo>
                  <a:pt x="240279" y="64651"/>
                </a:lnTo>
                <a:lnTo>
                  <a:pt x="239572" y="66935"/>
                </a:lnTo>
                <a:lnTo>
                  <a:pt x="238430" y="69001"/>
                </a:lnTo>
                <a:lnTo>
                  <a:pt x="236907" y="71013"/>
                </a:lnTo>
                <a:lnTo>
                  <a:pt x="234896" y="72807"/>
                </a:lnTo>
                <a:lnTo>
                  <a:pt x="230709" y="75961"/>
                </a:lnTo>
                <a:lnTo>
                  <a:pt x="226359" y="78843"/>
                </a:lnTo>
                <a:lnTo>
                  <a:pt x="221792" y="81453"/>
                </a:lnTo>
                <a:lnTo>
                  <a:pt x="217115" y="83845"/>
                </a:lnTo>
                <a:lnTo>
                  <a:pt x="212330" y="85803"/>
                </a:lnTo>
                <a:lnTo>
                  <a:pt x="207491" y="87380"/>
                </a:lnTo>
                <a:lnTo>
                  <a:pt x="204392" y="88304"/>
                </a:lnTo>
                <a:lnTo>
                  <a:pt x="201836" y="89554"/>
                </a:lnTo>
                <a:lnTo>
                  <a:pt x="199607" y="90859"/>
                </a:lnTo>
                <a:lnTo>
                  <a:pt x="197704" y="92436"/>
                </a:lnTo>
                <a:lnTo>
                  <a:pt x="196181" y="94176"/>
                </a:lnTo>
                <a:lnTo>
                  <a:pt x="194931" y="96243"/>
                </a:lnTo>
                <a:lnTo>
                  <a:pt x="193952" y="98472"/>
                </a:lnTo>
                <a:lnTo>
                  <a:pt x="193300" y="101136"/>
                </a:lnTo>
                <a:lnTo>
                  <a:pt x="192865" y="104018"/>
                </a:lnTo>
                <a:lnTo>
                  <a:pt x="194441" y="103365"/>
                </a:lnTo>
                <a:lnTo>
                  <a:pt x="205316" y="103365"/>
                </a:lnTo>
                <a:lnTo>
                  <a:pt x="205316" y="128323"/>
                </a:lnTo>
                <a:lnTo>
                  <a:pt x="218203" y="134467"/>
                </a:lnTo>
                <a:lnTo>
                  <a:pt x="222063" y="134848"/>
                </a:lnTo>
                <a:lnTo>
                  <a:pt x="225924" y="135555"/>
                </a:lnTo>
                <a:lnTo>
                  <a:pt x="229567" y="136805"/>
                </a:lnTo>
                <a:lnTo>
                  <a:pt x="232992" y="138437"/>
                </a:lnTo>
                <a:lnTo>
                  <a:pt x="236201" y="140394"/>
                </a:lnTo>
                <a:lnTo>
                  <a:pt x="239137" y="142787"/>
                </a:lnTo>
                <a:lnTo>
                  <a:pt x="241747" y="145559"/>
                </a:lnTo>
                <a:lnTo>
                  <a:pt x="244085" y="148550"/>
                </a:lnTo>
                <a:lnTo>
                  <a:pt x="246042" y="151867"/>
                </a:lnTo>
                <a:lnTo>
                  <a:pt x="284974" y="229785"/>
                </a:lnTo>
                <a:lnTo>
                  <a:pt x="286442" y="233156"/>
                </a:lnTo>
                <a:lnTo>
                  <a:pt x="287475" y="236745"/>
                </a:lnTo>
                <a:lnTo>
                  <a:pt x="288074" y="240334"/>
                </a:lnTo>
                <a:lnTo>
                  <a:pt x="288074" y="243977"/>
                </a:lnTo>
                <a:lnTo>
                  <a:pt x="287639" y="247620"/>
                </a:lnTo>
                <a:lnTo>
                  <a:pt x="286986" y="251263"/>
                </a:lnTo>
                <a:lnTo>
                  <a:pt x="285735" y="254797"/>
                </a:lnTo>
                <a:lnTo>
                  <a:pt x="284159" y="258114"/>
                </a:lnTo>
                <a:lnTo>
                  <a:pt x="282092" y="261267"/>
                </a:lnTo>
                <a:lnTo>
                  <a:pt x="279700" y="264150"/>
                </a:lnTo>
                <a:lnTo>
                  <a:pt x="277036" y="266705"/>
                </a:lnTo>
                <a:lnTo>
                  <a:pt x="273936" y="268935"/>
                </a:lnTo>
                <a:lnTo>
                  <a:pt x="270728" y="270783"/>
                </a:lnTo>
                <a:lnTo>
                  <a:pt x="267303" y="272415"/>
                </a:lnTo>
                <a:lnTo>
                  <a:pt x="221955" y="288291"/>
                </a:lnTo>
                <a:lnTo>
                  <a:pt x="219984" y="288290"/>
                </a:lnTo>
                <a:lnTo>
                  <a:pt x="223259" y="280383"/>
                </a:lnTo>
                <a:lnTo>
                  <a:pt x="223259" y="221113"/>
                </a:lnTo>
                <a:cubicBezTo>
                  <a:pt x="223259" y="212929"/>
                  <a:pt x="216625" y="206295"/>
                  <a:pt x="208441" y="206295"/>
                </a:cubicBezTo>
                <a:lnTo>
                  <a:pt x="80230" y="206295"/>
                </a:lnTo>
                <a:cubicBezTo>
                  <a:pt x="72046" y="206295"/>
                  <a:pt x="65412" y="212929"/>
                  <a:pt x="65412" y="221113"/>
                </a:cubicBezTo>
                <a:lnTo>
                  <a:pt x="65412" y="280383"/>
                </a:lnTo>
                <a:lnTo>
                  <a:pt x="68643" y="288184"/>
                </a:lnTo>
                <a:lnTo>
                  <a:pt x="66989" y="288183"/>
                </a:lnTo>
                <a:lnTo>
                  <a:pt x="20716" y="271490"/>
                </a:lnTo>
                <a:lnTo>
                  <a:pt x="17291" y="269696"/>
                </a:lnTo>
                <a:lnTo>
                  <a:pt x="13866" y="268065"/>
                </a:lnTo>
                <a:lnTo>
                  <a:pt x="10821" y="265781"/>
                </a:lnTo>
                <a:lnTo>
                  <a:pt x="8428" y="263280"/>
                </a:lnTo>
                <a:lnTo>
                  <a:pt x="5982" y="260397"/>
                </a:lnTo>
                <a:lnTo>
                  <a:pt x="3969" y="257244"/>
                </a:lnTo>
                <a:lnTo>
                  <a:pt x="2338" y="253873"/>
                </a:lnTo>
                <a:lnTo>
                  <a:pt x="1088" y="250338"/>
                </a:lnTo>
                <a:lnTo>
                  <a:pt x="381" y="246750"/>
                </a:lnTo>
                <a:lnTo>
                  <a:pt x="0" y="243053"/>
                </a:lnTo>
                <a:lnTo>
                  <a:pt x="0" y="239464"/>
                </a:lnTo>
                <a:lnTo>
                  <a:pt x="544" y="235820"/>
                </a:lnTo>
                <a:lnTo>
                  <a:pt x="1631" y="232232"/>
                </a:lnTo>
                <a:lnTo>
                  <a:pt x="2991" y="228861"/>
                </a:lnTo>
                <a:lnTo>
                  <a:pt x="42249" y="150943"/>
                </a:lnTo>
                <a:lnTo>
                  <a:pt x="44206" y="147626"/>
                </a:lnTo>
                <a:lnTo>
                  <a:pt x="46490" y="144635"/>
                </a:lnTo>
                <a:lnTo>
                  <a:pt x="48991" y="141971"/>
                </a:lnTo>
                <a:lnTo>
                  <a:pt x="51927" y="139742"/>
                </a:lnTo>
                <a:lnTo>
                  <a:pt x="55027" y="137730"/>
                </a:lnTo>
                <a:lnTo>
                  <a:pt x="58235" y="136099"/>
                </a:lnTo>
                <a:lnTo>
                  <a:pt x="61715" y="134848"/>
                </a:lnTo>
                <a:lnTo>
                  <a:pt x="65412" y="134032"/>
                </a:lnTo>
                <a:lnTo>
                  <a:pt x="69164" y="133543"/>
                </a:lnTo>
                <a:lnTo>
                  <a:pt x="69545" y="133543"/>
                </a:lnTo>
                <a:lnTo>
                  <a:pt x="72915" y="131422"/>
                </a:lnTo>
                <a:lnTo>
                  <a:pt x="76233" y="129465"/>
                </a:lnTo>
                <a:lnTo>
                  <a:pt x="76233" y="103148"/>
                </a:lnTo>
                <a:lnTo>
                  <a:pt x="94176" y="103148"/>
                </a:lnTo>
                <a:lnTo>
                  <a:pt x="95427" y="102768"/>
                </a:lnTo>
                <a:lnTo>
                  <a:pt x="95427" y="99505"/>
                </a:lnTo>
                <a:lnTo>
                  <a:pt x="94611" y="96732"/>
                </a:lnTo>
                <a:lnTo>
                  <a:pt x="93469" y="94285"/>
                </a:lnTo>
                <a:lnTo>
                  <a:pt x="92055" y="92164"/>
                </a:lnTo>
                <a:lnTo>
                  <a:pt x="89989" y="90261"/>
                </a:lnTo>
                <a:lnTo>
                  <a:pt x="87597" y="88684"/>
                </a:lnTo>
                <a:lnTo>
                  <a:pt x="84552" y="87380"/>
                </a:lnTo>
                <a:lnTo>
                  <a:pt x="81180" y="86292"/>
                </a:lnTo>
                <a:lnTo>
                  <a:pt x="75363" y="84335"/>
                </a:lnTo>
                <a:lnTo>
                  <a:pt x="69925" y="81942"/>
                </a:lnTo>
                <a:lnTo>
                  <a:pt x="64488" y="79060"/>
                </a:lnTo>
                <a:lnTo>
                  <a:pt x="59051" y="75852"/>
                </a:lnTo>
                <a:lnTo>
                  <a:pt x="54157" y="72318"/>
                </a:lnTo>
                <a:lnTo>
                  <a:pt x="51927" y="70361"/>
                </a:lnTo>
                <a:lnTo>
                  <a:pt x="50078" y="68512"/>
                </a:lnTo>
                <a:lnTo>
                  <a:pt x="48828" y="66228"/>
                </a:lnTo>
                <a:lnTo>
                  <a:pt x="48067" y="63944"/>
                </a:lnTo>
                <a:lnTo>
                  <a:pt x="48067" y="61661"/>
                </a:lnTo>
                <a:lnTo>
                  <a:pt x="48067" y="59377"/>
                </a:lnTo>
                <a:lnTo>
                  <a:pt x="48665" y="57093"/>
                </a:lnTo>
                <a:lnTo>
                  <a:pt x="49698" y="54973"/>
                </a:lnTo>
                <a:lnTo>
                  <a:pt x="51166" y="53015"/>
                </a:lnTo>
                <a:lnTo>
                  <a:pt x="53123" y="51166"/>
                </a:lnTo>
                <a:lnTo>
                  <a:pt x="55298" y="49644"/>
                </a:lnTo>
                <a:lnTo>
                  <a:pt x="58072" y="48339"/>
                </a:lnTo>
                <a:lnTo>
                  <a:pt x="63890" y="46436"/>
                </a:lnTo>
                <a:lnTo>
                  <a:pt x="69871" y="44750"/>
                </a:lnTo>
                <a:lnTo>
                  <a:pt x="75906" y="43445"/>
                </a:lnTo>
                <a:lnTo>
                  <a:pt x="82050" y="42195"/>
                </a:lnTo>
                <a:lnTo>
                  <a:pt x="88249" y="41107"/>
                </a:lnTo>
                <a:lnTo>
                  <a:pt x="89989" y="40346"/>
                </a:lnTo>
                <a:lnTo>
                  <a:pt x="91403" y="39802"/>
                </a:lnTo>
                <a:lnTo>
                  <a:pt x="92653" y="38986"/>
                </a:lnTo>
                <a:lnTo>
                  <a:pt x="93578" y="37954"/>
                </a:lnTo>
                <a:lnTo>
                  <a:pt x="94339" y="36540"/>
                </a:lnTo>
                <a:lnTo>
                  <a:pt x="94937" y="34854"/>
                </a:lnTo>
                <a:lnTo>
                  <a:pt x="96460" y="29851"/>
                </a:lnTo>
                <a:lnTo>
                  <a:pt x="98145" y="25012"/>
                </a:lnTo>
                <a:lnTo>
                  <a:pt x="99885" y="19956"/>
                </a:lnTo>
                <a:lnTo>
                  <a:pt x="101299" y="15007"/>
                </a:lnTo>
                <a:lnTo>
                  <a:pt x="102006" y="12615"/>
                </a:lnTo>
                <a:lnTo>
                  <a:pt x="103039" y="10440"/>
                </a:lnTo>
                <a:lnTo>
                  <a:pt x="104398" y="8700"/>
                </a:lnTo>
                <a:lnTo>
                  <a:pt x="106030" y="7232"/>
                </a:lnTo>
                <a:lnTo>
                  <a:pt x="108096" y="5982"/>
                </a:lnTo>
                <a:lnTo>
                  <a:pt x="110380" y="5057"/>
                </a:lnTo>
                <a:lnTo>
                  <a:pt x="117883" y="2991"/>
                </a:lnTo>
                <a:lnTo>
                  <a:pt x="125387" y="1468"/>
                </a:lnTo>
                <a:lnTo>
                  <a:pt x="132890" y="489"/>
                </a:lnTo>
                <a:close/>
              </a:path>
            </a:pathLst>
          </a:custGeom>
          <a:solidFill>
            <a:schemeClr val="bg1"/>
          </a:solidFill>
          <a:ln w="1270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E7592340-B2C2-99C5-EDE4-4FB589007DD0}"/>
              </a:ext>
              <a:ext uri="{C183D7F6-B498-43B3-948B-1728B52AA6E4}">
                <adec:decorative xmlns:adec="http://schemas.microsoft.com/office/drawing/2017/decorative" val="1"/>
              </a:ext>
            </a:extLst>
          </p:cNvPr>
          <p:cNvSpPr txBox="1"/>
          <p:nvPr/>
        </p:nvSpPr>
        <p:spPr>
          <a:xfrm>
            <a:off x="588263" y="5661258"/>
            <a:ext cx="2082773" cy="370152"/>
          </a:xfrm>
          <a:prstGeom prst="round2SameRect">
            <a:avLst>
              <a:gd name="adj1" fmla="val 0"/>
              <a:gd name="adj2" fmla="val 50000"/>
            </a:avLst>
          </a:prstGeom>
          <a:solidFill>
            <a:srgbClr val="0A6BBA"/>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4400">
              <a:defRPr sz="1100">
                <a:solidFill>
                  <a:srgbClr val="FFFFFF"/>
                </a:soli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AI usage</a:t>
            </a:r>
          </a:p>
        </p:txBody>
      </p:sp>
      <p:sp>
        <p:nvSpPr>
          <p:cNvPr id="29" name="TextBox 28">
            <a:extLst>
              <a:ext uri="{FF2B5EF4-FFF2-40B4-BE49-F238E27FC236}">
                <a16:creationId xmlns:a16="http://schemas.microsoft.com/office/drawing/2014/main" id="{88E20ADD-688B-9D57-8FE8-249F1FB3BDB5}"/>
              </a:ext>
              <a:ext uri="{C183D7F6-B498-43B3-948B-1728B52AA6E4}">
                <adec:decorative xmlns:adec="http://schemas.microsoft.com/office/drawing/2017/decorative" val="1"/>
              </a:ext>
            </a:extLst>
          </p:cNvPr>
          <p:cNvSpPr txBox="1"/>
          <p:nvPr/>
        </p:nvSpPr>
        <p:spPr>
          <a:xfrm>
            <a:off x="2776951" y="5661258"/>
            <a:ext cx="6563150" cy="370152"/>
          </a:xfrm>
          <a:prstGeom prst="round2SameRect">
            <a:avLst>
              <a:gd name="adj1" fmla="val 0"/>
              <a:gd name="adj2" fmla="val 50000"/>
            </a:avLst>
          </a:prstGeom>
          <a:solidFill>
            <a:schemeClr val="bg1">
              <a:lumMod val="50000"/>
            </a:schemeClr>
          </a:solidFill>
          <a:effectLst/>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0" scaled="1"/>
                </a:gradFill>
                <a:effectLst/>
                <a:uLnTx/>
                <a:uFillTx/>
                <a:latin typeface="Segoe UI Semibold"/>
                <a:ea typeface="+mn-ea"/>
                <a:cs typeface="+mn-cs"/>
              </a:rPr>
              <a:t>AI application</a:t>
            </a:r>
          </a:p>
        </p:txBody>
      </p:sp>
      <p:sp>
        <p:nvSpPr>
          <p:cNvPr id="32" name="TextBox 31">
            <a:extLst>
              <a:ext uri="{FF2B5EF4-FFF2-40B4-BE49-F238E27FC236}">
                <a16:creationId xmlns:a16="http://schemas.microsoft.com/office/drawing/2014/main" id="{7D4E4994-54D3-5C67-3AF8-C77507A0A9CC}"/>
              </a:ext>
              <a:ext uri="{C183D7F6-B498-43B3-948B-1728B52AA6E4}">
                <adec:decorative xmlns:adec="http://schemas.microsoft.com/office/drawing/2017/decorative" val="1"/>
              </a:ext>
            </a:extLst>
          </p:cNvPr>
          <p:cNvSpPr txBox="1"/>
          <p:nvPr/>
        </p:nvSpPr>
        <p:spPr>
          <a:xfrm>
            <a:off x="9428656" y="5661258"/>
            <a:ext cx="2199151" cy="370152"/>
          </a:xfrm>
          <a:prstGeom prst="round2SameRect">
            <a:avLst>
              <a:gd name="adj1" fmla="val 0"/>
              <a:gd name="adj2" fmla="val 50000"/>
            </a:avLst>
          </a:prstGeom>
          <a:solidFill>
            <a:srgbClr val="7656AD"/>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4400">
              <a:defRPr sz="1400">
                <a:solidFill>
                  <a:srgbClr val="FFFFFF"/>
                </a:soli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AI platform</a:t>
            </a:r>
          </a:p>
        </p:txBody>
      </p:sp>
      <p:cxnSp>
        <p:nvCxnSpPr>
          <p:cNvPr id="78" name="Straight Connector 77">
            <a:extLst>
              <a:ext uri="{FF2B5EF4-FFF2-40B4-BE49-F238E27FC236}">
                <a16:creationId xmlns:a16="http://schemas.microsoft.com/office/drawing/2014/main" id="{D5B9E4FC-FB61-07CF-A9B7-52ED3F3EE0A9}"/>
              </a:ext>
              <a:ext uri="{C183D7F6-B498-43B3-948B-1728B52AA6E4}">
                <adec:decorative xmlns:adec="http://schemas.microsoft.com/office/drawing/2017/decorative" val="1"/>
              </a:ext>
            </a:extLst>
          </p:cNvPr>
          <p:cNvCxnSpPr>
            <a:cxnSpLocks/>
          </p:cNvCxnSpPr>
          <p:nvPr/>
        </p:nvCxnSpPr>
        <p:spPr>
          <a:xfrm flipV="1">
            <a:off x="8402980" y="2471804"/>
            <a:ext cx="0" cy="1315468"/>
          </a:xfrm>
          <a:prstGeom prst="line">
            <a:avLst/>
          </a:prstGeom>
          <a:solidFill>
            <a:schemeClr val="bg1"/>
          </a:solidFill>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F50C9160-7A4F-0618-93EA-E1A4DD389875}"/>
              </a:ext>
              <a:ext uri="{C183D7F6-B498-43B3-948B-1728B52AA6E4}">
                <adec:decorative xmlns:adec="http://schemas.microsoft.com/office/drawing/2017/decorative" val="1"/>
              </a:ext>
            </a:extLst>
          </p:cNvPr>
          <p:cNvCxnSpPr>
            <a:cxnSpLocks/>
          </p:cNvCxnSpPr>
          <p:nvPr/>
        </p:nvCxnSpPr>
        <p:spPr>
          <a:xfrm flipH="1">
            <a:off x="9187446" y="1915782"/>
            <a:ext cx="561456" cy="0"/>
          </a:xfrm>
          <a:prstGeom prst="line">
            <a:avLst/>
          </a:prstGeom>
          <a:solidFill>
            <a:schemeClr val="bg1"/>
          </a:solidFill>
          <a:ln w="19050" cap="rnd">
            <a:solidFill>
              <a:schemeClr val="tx1"/>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D9E7926C-606B-308D-B2DB-05E3BE5FEFC2}"/>
              </a:ext>
              <a:ext uri="{C183D7F6-B498-43B3-948B-1728B52AA6E4}">
                <adec:decorative xmlns:adec="http://schemas.microsoft.com/office/drawing/2017/decorative" val="1"/>
              </a:ext>
            </a:extLst>
          </p:cNvPr>
          <p:cNvCxnSpPr>
            <a:cxnSpLocks/>
          </p:cNvCxnSpPr>
          <p:nvPr/>
        </p:nvCxnSpPr>
        <p:spPr>
          <a:xfrm flipH="1">
            <a:off x="9187446" y="2855096"/>
            <a:ext cx="561456" cy="0"/>
          </a:xfrm>
          <a:prstGeom prst="line">
            <a:avLst/>
          </a:prstGeom>
          <a:solidFill>
            <a:schemeClr val="bg1"/>
          </a:solidFill>
          <a:ln w="19050" cap="rnd">
            <a:solidFill>
              <a:schemeClr val="tx1"/>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EFAC2200-7EFF-554B-5ECE-D3418E902CC6}"/>
              </a:ext>
              <a:ext uri="{C183D7F6-B498-43B3-948B-1728B52AA6E4}">
                <adec:decorative xmlns:adec="http://schemas.microsoft.com/office/drawing/2017/decorative" val="1"/>
              </a:ext>
            </a:extLst>
          </p:cNvPr>
          <p:cNvCxnSpPr>
            <a:cxnSpLocks/>
          </p:cNvCxnSpPr>
          <p:nvPr/>
        </p:nvCxnSpPr>
        <p:spPr>
          <a:xfrm>
            <a:off x="9187445" y="1915782"/>
            <a:ext cx="0" cy="939314"/>
          </a:xfrm>
          <a:prstGeom prst="line">
            <a:avLst/>
          </a:prstGeom>
          <a:solidFill>
            <a:schemeClr val="bg1"/>
          </a:solidFill>
          <a:ln w="19050" cap="rnd">
            <a:solidFill>
              <a:schemeClr val="tx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592C00-0D60-F266-25D7-39455D4021A7}"/>
              </a:ext>
              <a:ext uri="{C183D7F6-B498-43B3-948B-1728B52AA6E4}">
                <adec:decorative xmlns:adec="http://schemas.microsoft.com/office/drawing/2017/decorative" val="1"/>
              </a:ext>
            </a:extLst>
          </p:cNvPr>
          <p:cNvCxnSpPr>
            <a:cxnSpLocks/>
          </p:cNvCxnSpPr>
          <p:nvPr/>
        </p:nvCxnSpPr>
        <p:spPr>
          <a:xfrm>
            <a:off x="11178656" y="1907144"/>
            <a:ext cx="0" cy="965479"/>
          </a:xfrm>
          <a:prstGeom prst="line">
            <a:avLst/>
          </a:prstGeom>
          <a:solidFill>
            <a:schemeClr val="bg1"/>
          </a:solidFill>
          <a:ln w="19050" cap="rnd">
            <a:solidFill>
              <a:schemeClr val="tx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5D810F5-4CD0-86BC-13E5-75F687EB0776}"/>
              </a:ext>
              <a:ext uri="{C183D7F6-B498-43B3-948B-1728B52AA6E4}">
                <adec:decorative xmlns:adec="http://schemas.microsoft.com/office/drawing/2017/decorative" val="1"/>
              </a:ext>
            </a:extLst>
          </p:cNvPr>
          <p:cNvCxnSpPr>
            <a:cxnSpLocks/>
          </p:cNvCxnSpPr>
          <p:nvPr/>
        </p:nvCxnSpPr>
        <p:spPr>
          <a:xfrm>
            <a:off x="10885208" y="2405033"/>
            <a:ext cx="540562" cy="0"/>
          </a:xfrm>
          <a:prstGeom prst="line">
            <a:avLst/>
          </a:prstGeom>
          <a:solidFill>
            <a:schemeClr val="bg1"/>
          </a:solidFill>
          <a:ln w="19050" cap="rnd">
            <a:solidFill>
              <a:schemeClr val="tx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6123CB-EB8C-5333-11E1-7CEB5B0D1C1C}"/>
              </a:ext>
              <a:ext uri="{C183D7F6-B498-43B3-948B-1728B52AA6E4}">
                <adec:decorative xmlns:adec="http://schemas.microsoft.com/office/drawing/2017/decorative" val="1"/>
              </a:ext>
            </a:extLst>
          </p:cNvPr>
          <p:cNvCxnSpPr>
            <a:cxnSpLocks/>
          </p:cNvCxnSpPr>
          <p:nvPr/>
        </p:nvCxnSpPr>
        <p:spPr>
          <a:xfrm>
            <a:off x="10885208" y="2865167"/>
            <a:ext cx="293448" cy="0"/>
          </a:xfrm>
          <a:prstGeom prst="line">
            <a:avLst/>
          </a:prstGeom>
          <a:solidFill>
            <a:schemeClr val="bg1"/>
          </a:solidFill>
          <a:ln w="19050" cap="rnd">
            <a:solidFill>
              <a:schemeClr val="tx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E2E0226-7C06-ADAA-D7DB-929314216CE6}"/>
              </a:ext>
              <a:ext uri="{C183D7F6-B498-43B3-948B-1728B52AA6E4}">
                <adec:decorative xmlns:adec="http://schemas.microsoft.com/office/drawing/2017/decorative" val="1"/>
              </a:ext>
            </a:extLst>
          </p:cNvPr>
          <p:cNvCxnSpPr>
            <a:cxnSpLocks/>
          </p:cNvCxnSpPr>
          <p:nvPr/>
        </p:nvCxnSpPr>
        <p:spPr>
          <a:xfrm>
            <a:off x="10885208" y="1907144"/>
            <a:ext cx="293448" cy="0"/>
          </a:xfrm>
          <a:prstGeom prst="line">
            <a:avLst/>
          </a:prstGeom>
          <a:solidFill>
            <a:schemeClr val="bg1"/>
          </a:solidFill>
          <a:ln w="19050" cap="rnd">
            <a:solidFill>
              <a:schemeClr val="tx1"/>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6151D5B3-B166-3BDD-6201-D2C66FF34407}"/>
              </a:ext>
              <a:ext uri="{C183D7F6-B498-43B3-948B-1728B52AA6E4}">
                <adec:decorative xmlns:adec="http://schemas.microsoft.com/office/drawing/2017/decorative" val="1"/>
              </a:ext>
            </a:extLst>
          </p:cNvPr>
          <p:cNvCxnSpPr>
            <a:cxnSpLocks/>
          </p:cNvCxnSpPr>
          <p:nvPr/>
        </p:nvCxnSpPr>
        <p:spPr>
          <a:xfrm rot="5400000" flipH="1" flipV="1">
            <a:off x="10269322" y="2648589"/>
            <a:ext cx="1398470" cy="914425"/>
          </a:xfrm>
          <a:prstGeom prst="bentConnector3">
            <a:avLst>
              <a:gd name="adj1" fmla="val 11556"/>
            </a:avLst>
          </a:prstGeom>
          <a:solidFill>
            <a:schemeClr val="bg1"/>
          </a:solidFill>
          <a:ln w="19050" cap="rnd">
            <a:solidFill>
              <a:schemeClr val="tx1"/>
            </a:solidFill>
            <a:headEnd type="arrow" w="lg" len="sm"/>
            <a:tailEnd type="none" w="med" len="med"/>
          </a:ln>
          <a:effectLst/>
        </p:spPr>
        <p:style>
          <a:lnRef idx="1">
            <a:schemeClr val="accent1"/>
          </a:lnRef>
          <a:fillRef idx="0">
            <a:schemeClr val="accent1"/>
          </a:fillRef>
          <a:effectRef idx="0">
            <a:schemeClr val="accent1"/>
          </a:effectRef>
          <a:fontRef idx="minor">
            <a:schemeClr val="tx1"/>
          </a:fontRef>
        </p:style>
      </p:cxnSp>
      <p:sp>
        <p:nvSpPr>
          <p:cNvPr id="16" name="Graphic 14">
            <a:extLst>
              <a:ext uri="{FF2B5EF4-FFF2-40B4-BE49-F238E27FC236}">
                <a16:creationId xmlns:a16="http://schemas.microsoft.com/office/drawing/2014/main" id="{488F5622-0D59-09FC-0B9E-D2A1D9CABCB2}"/>
              </a:ext>
              <a:ext uri="{C183D7F6-B498-43B3-948B-1728B52AA6E4}">
                <adec:decorative xmlns:adec="http://schemas.microsoft.com/office/drawing/2017/decorative" val="1"/>
              </a:ext>
            </a:extLst>
          </p:cNvPr>
          <p:cNvSpPr/>
          <p:nvPr/>
        </p:nvSpPr>
        <p:spPr>
          <a:xfrm>
            <a:off x="3993255" y="4688994"/>
            <a:ext cx="230559" cy="230481"/>
          </a:xfrm>
          <a:custGeom>
            <a:avLst/>
            <a:gdLst>
              <a:gd name="connsiteX0" fmla="*/ 79602 w 230559"/>
              <a:gd name="connsiteY0" fmla="*/ 167093 h 230481"/>
              <a:gd name="connsiteX1" fmla="*/ 150967 w 230559"/>
              <a:gd name="connsiteY1" fmla="*/ 167093 h 230481"/>
              <a:gd name="connsiteX2" fmla="*/ 115285 w 230559"/>
              <a:gd name="connsiteY2" fmla="*/ 230482 h 230481"/>
              <a:gd name="connsiteX3" fmla="*/ 80271 w 230559"/>
              <a:gd name="connsiteY3" fmla="*/ 170505 h 230481"/>
              <a:gd name="connsiteX4" fmla="*/ 79602 w 230559"/>
              <a:gd name="connsiteY4" fmla="*/ 167116 h 230481"/>
              <a:gd name="connsiteX5" fmla="*/ 150967 w 230559"/>
              <a:gd name="connsiteY5" fmla="*/ 167116 h 230481"/>
              <a:gd name="connsiteX6" fmla="*/ 79602 w 230559"/>
              <a:gd name="connsiteY6" fmla="*/ 167116 h 230481"/>
              <a:gd name="connsiteX7" fmla="*/ 12318 w 230559"/>
              <a:gd name="connsiteY7" fmla="*/ 167105 h 230481"/>
              <a:gd name="connsiteX8" fmla="*/ 61923 w 230559"/>
              <a:gd name="connsiteY8" fmla="*/ 167105 h 230481"/>
              <a:gd name="connsiteX9" fmla="*/ 82588 w 230559"/>
              <a:gd name="connsiteY9" fmla="*/ 225803 h 230481"/>
              <a:gd name="connsiteX10" fmla="*/ 13989 w 230559"/>
              <a:gd name="connsiteY10" fmla="*/ 170320 h 230481"/>
              <a:gd name="connsiteX11" fmla="*/ 12307 w 230559"/>
              <a:gd name="connsiteY11" fmla="*/ 167105 h 230481"/>
              <a:gd name="connsiteX12" fmla="*/ 168635 w 230559"/>
              <a:gd name="connsiteY12" fmla="*/ 167105 h 230481"/>
              <a:gd name="connsiteX13" fmla="*/ 218251 w 230559"/>
              <a:gd name="connsiteY13" fmla="*/ 167105 h 230481"/>
              <a:gd name="connsiteX14" fmla="*/ 147982 w 230559"/>
              <a:gd name="connsiteY14" fmla="*/ 225803 h 230481"/>
              <a:gd name="connsiteX15" fmla="*/ 167748 w 230559"/>
              <a:gd name="connsiteY15" fmla="*/ 171853 h 230481"/>
              <a:gd name="connsiteX16" fmla="*/ 168624 w 230559"/>
              <a:gd name="connsiteY16" fmla="*/ 167105 h 230481"/>
              <a:gd name="connsiteX17" fmla="*/ 218251 w 230559"/>
              <a:gd name="connsiteY17" fmla="*/ 167105 h 230481"/>
              <a:gd name="connsiteX18" fmla="*/ 168624 w 230559"/>
              <a:gd name="connsiteY18" fmla="*/ 167105 h 230481"/>
              <a:gd name="connsiteX19" fmla="*/ 172116 w 230559"/>
              <a:gd name="connsiteY19" fmla="*/ 92190 h 230481"/>
              <a:gd name="connsiteX20" fmla="*/ 228244 w 230559"/>
              <a:gd name="connsiteY20" fmla="*/ 92190 h 230481"/>
              <a:gd name="connsiteX21" fmla="*/ 225282 w 230559"/>
              <a:gd name="connsiteY21" fmla="*/ 149817 h 230481"/>
              <a:gd name="connsiteX22" fmla="*/ 171067 w 230559"/>
              <a:gd name="connsiteY22" fmla="*/ 149817 h 230481"/>
              <a:gd name="connsiteX23" fmla="*/ 172565 w 230559"/>
              <a:gd name="connsiteY23" fmla="*/ 99751 h 230481"/>
              <a:gd name="connsiteX24" fmla="*/ 172104 w 230559"/>
              <a:gd name="connsiteY24" fmla="*/ 92179 h 230481"/>
              <a:gd name="connsiteX25" fmla="*/ 228232 w 230559"/>
              <a:gd name="connsiteY25" fmla="*/ 92179 h 230481"/>
              <a:gd name="connsiteX26" fmla="*/ 172104 w 230559"/>
              <a:gd name="connsiteY26" fmla="*/ 92179 h 230481"/>
              <a:gd name="connsiteX27" fmla="*/ 2314 w 230559"/>
              <a:gd name="connsiteY27" fmla="*/ 92179 h 230481"/>
              <a:gd name="connsiteX28" fmla="*/ 58442 w 230559"/>
              <a:gd name="connsiteY28" fmla="*/ 92179 h 230481"/>
              <a:gd name="connsiteX29" fmla="*/ 58834 w 230559"/>
              <a:gd name="connsiteY29" fmla="*/ 143121 h 230481"/>
              <a:gd name="connsiteX30" fmla="*/ 59491 w 230559"/>
              <a:gd name="connsiteY30" fmla="*/ 149805 h 230481"/>
              <a:gd name="connsiteX31" fmla="*/ 5288 w 230559"/>
              <a:gd name="connsiteY31" fmla="*/ 149805 h 230481"/>
              <a:gd name="connsiteX32" fmla="*/ 2314 w 230559"/>
              <a:gd name="connsiteY32" fmla="*/ 92179 h 230481"/>
              <a:gd name="connsiteX33" fmla="*/ 75811 w 230559"/>
              <a:gd name="connsiteY33" fmla="*/ 92179 h 230481"/>
              <a:gd name="connsiteX34" fmla="*/ 154759 w 230559"/>
              <a:gd name="connsiteY34" fmla="*/ 92179 h 230481"/>
              <a:gd name="connsiteX35" fmla="*/ 154332 w 230559"/>
              <a:gd name="connsiteY35" fmla="*/ 143178 h 230481"/>
              <a:gd name="connsiteX36" fmla="*/ 153618 w 230559"/>
              <a:gd name="connsiteY36" fmla="*/ 149805 h 230481"/>
              <a:gd name="connsiteX37" fmla="*/ 76952 w 230559"/>
              <a:gd name="connsiteY37" fmla="*/ 149805 h 230481"/>
              <a:gd name="connsiteX38" fmla="*/ 75430 w 230559"/>
              <a:gd name="connsiteY38" fmla="*/ 97803 h 230481"/>
              <a:gd name="connsiteX39" fmla="*/ 75811 w 230559"/>
              <a:gd name="connsiteY39" fmla="*/ 92179 h 230481"/>
              <a:gd name="connsiteX40" fmla="*/ 154759 w 230559"/>
              <a:gd name="connsiteY40" fmla="*/ 92179 h 230481"/>
              <a:gd name="connsiteX41" fmla="*/ 75811 w 230559"/>
              <a:gd name="connsiteY41" fmla="*/ 92179 h 230481"/>
              <a:gd name="connsiteX42" fmla="*/ 149227 w 230559"/>
              <a:gd name="connsiteY42" fmla="*/ 6615 h 230481"/>
              <a:gd name="connsiteX43" fmla="*/ 147970 w 230559"/>
              <a:gd name="connsiteY43" fmla="*/ 4656 h 230481"/>
              <a:gd name="connsiteX44" fmla="*/ 223299 w 230559"/>
              <a:gd name="connsiteY44" fmla="*/ 74891 h 230481"/>
              <a:gd name="connsiteX45" fmla="*/ 170375 w 230559"/>
              <a:gd name="connsiteY45" fmla="*/ 74891 h 230481"/>
              <a:gd name="connsiteX46" fmla="*/ 149203 w 230559"/>
              <a:gd name="connsiteY46" fmla="*/ 6627 h 230481"/>
              <a:gd name="connsiteX47" fmla="*/ 147959 w 230559"/>
              <a:gd name="connsiteY47" fmla="*/ 4668 h 230481"/>
              <a:gd name="connsiteX48" fmla="*/ 149203 w 230559"/>
              <a:gd name="connsiteY48" fmla="*/ 6627 h 230481"/>
              <a:gd name="connsiteX49" fmla="*/ 81193 w 230559"/>
              <a:gd name="connsiteY49" fmla="*/ 5083 h 230481"/>
              <a:gd name="connsiteX50" fmla="*/ 82599 w 230559"/>
              <a:gd name="connsiteY50" fmla="*/ 4656 h 230481"/>
              <a:gd name="connsiteX51" fmla="*/ 60885 w 230559"/>
              <a:gd name="connsiteY51" fmla="*/ 69820 h 230481"/>
              <a:gd name="connsiteX52" fmla="*/ 60182 w 230559"/>
              <a:gd name="connsiteY52" fmla="*/ 74891 h 230481"/>
              <a:gd name="connsiteX53" fmla="*/ 7270 w 230559"/>
              <a:gd name="connsiteY53" fmla="*/ 74891 h 230481"/>
              <a:gd name="connsiteX54" fmla="*/ 81193 w 230559"/>
              <a:gd name="connsiteY54" fmla="*/ 5083 h 230481"/>
              <a:gd name="connsiteX55" fmla="*/ 82599 w 230559"/>
              <a:gd name="connsiteY55" fmla="*/ 4656 h 230481"/>
              <a:gd name="connsiteX56" fmla="*/ 81193 w 230559"/>
              <a:gd name="connsiteY56" fmla="*/ 5083 h 230481"/>
              <a:gd name="connsiteX57" fmla="*/ 115285 w 230559"/>
              <a:gd name="connsiteY57" fmla="*/ 0 h 230481"/>
              <a:gd name="connsiteX58" fmla="*/ 152327 w 230559"/>
              <a:gd name="connsiteY58" fmla="*/ 71261 h 230481"/>
              <a:gd name="connsiteX59" fmla="*/ 152868 w 230559"/>
              <a:gd name="connsiteY59" fmla="*/ 74891 h 230481"/>
              <a:gd name="connsiteX60" fmla="*/ 77701 w 230559"/>
              <a:gd name="connsiteY60" fmla="*/ 74891 h 230481"/>
              <a:gd name="connsiteX61" fmla="*/ 115285 w 230559"/>
              <a:gd name="connsiteY61" fmla="*/ 0 h 2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0559" h="230481">
                <a:moveTo>
                  <a:pt x="79602" y="167093"/>
                </a:moveTo>
                <a:lnTo>
                  <a:pt x="150967" y="167093"/>
                </a:lnTo>
                <a:cubicBezTo>
                  <a:pt x="143821" y="204815"/>
                  <a:pt x="129507" y="230482"/>
                  <a:pt x="115285" y="230482"/>
                </a:cubicBezTo>
                <a:cubicBezTo>
                  <a:pt x="101489" y="230482"/>
                  <a:pt x="87624" y="206348"/>
                  <a:pt x="80271" y="170505"/>
                </a:cubicBezTo>
                <a:lnTo>
                  <a:pt x="79602" y="167116"/>
                </a:lnTo>
                <a:lnTo>
                  <a:pt x="150967" y="167116"/>
                </a:lnTo>
                <a:lnTo>
                  <a:pt x="79602" y="167116"/>
                </a:lnTo>
                <a:close/>
                <a:moveTo>
                  <a:pt x="12318" y="167105"/>
                </a:moveTo>
                <a:lnTo>
                  <a:pt x="61923" y="167105"/>
                </a:lnTo>
                <a:cubicBezTo>
                  <a:pt x="66129" y="191100"/>
                  <a:pt x="73252" y="211523"/>
                  <a:pt x="82588" y="225803"/>
                </a:cubicBezTo>
                <a:cubicBezTo>
                  <a:pt x="53285" y="217106"/>
                  <a:pt x="28620" y="197157"/>
                  <a:pt x="13989" y="170320"/>
                </a:cubicBezTo>
                <a:lnTo>
                  <a:pt x="12307" y="167105"/>
                </a:lnTo>
                <a:close/>
                <a:moveTo>
                  <a:pt x="168635" y="167105"/>
                </a:moveTo>
                <a:lnTo>
                  <a:pt x="218251" y="167105"/>
                </a:lnTo>
                <a:cubicBezTo>
                  <a:pt x="203908" y="195510"/>
                  <a:pt x="178487" y="216745"/>
                  <a:pt x="147982" y="225803"/>
                </a:cubicBezTo>
                <a:cubicBezTo>
                  <a:pt x="156683" y="212456"/>
                  <a:pt x="163472" y="193786"/>
                  <a:pt x="167748" y="171853"/>
                </a:cubicBezTo>
                <a:lnTo>
                  <a:pt x="168624" y="167105"/>
                </a:lnTo>
                <a:lnTo>
                  <a:pt x="218251" y="167105"/>
                </a:lnTo>
                <a:lnTo>
                  <a:pt x="168624" y="167105"/>
                </a:lnTo>
                <a:close/>
                <a:moveTo>
                  <a:pt x="172116" y="92190"/>
                </a:moveTo>
                <a:lnTo>
                  <a:pt x="228244" y="92190"/>
                </a:lnTo>
                <a:cubicBezTo>
                  <a:pt x="232131" y="111342"/>
                  <a:pt x="231112" y="131165"/>
                  <a:pt x="225282" y="149817"/>
                </a:cubicBezTo>
                <a:lnTo>
                  <a:pt x="171067" y="149817"/>
                </a:lnTo>
                <a:cubicBezTo>
                  <a:pt x="172838" y="133190"/>
                  <a:pt x="173338" y="116453"/>
                  <a:pt x="172565" y="99751"/>
                </a:cubicBezTo>
                <a:lnTo>
                  <a:pt x="172104" y="92179"/>
                </a:lnTo>
                <a:lnTo>
                  <a:pt x="228232" y="92179"/>
                </a:lnTo>
                <a:lnTo>
                  <a:pt x="172104" y="92179"/>
                </a:lnTo>
                <a:close/>
                <a:moveTo>
                  <a:pt x="2314" y="92179"/>
                </a:moveTo>
                <a:lnTo>
                  <a:pt x="58442" y="92179"/>
                </a:lnTo>
                <a:cubicBezTo>
                  <a:pt x="57240" y="109144"/>
                  <a:pt x="57371" y="126176"/>
                  <a:pt x="58834" y="143121"/>
                </a:cubicBezTo>
                <a:lnTo>
                  <a:pt x="59491" y="149805"/>
                </a:lnTo>
                <a:lnTo>
                  <a:pt x="5288" y="149805"/>
                </a:lnTo>
                <a:cubicBezTo>
                  <a:pt x="-550" y="131155"/>
                  <a:pt x="-1573" y="111330"/>
                  <a:pt x="2314" y="92179"/>
                </a:cubicBezTo>
                <a:close/>
                <a:moveTo>
                  <a:pt x="75811" y="92179"/>
                </a:moveTo>
                <a:lnTo>
                  <a:pt x="154759" y="92179"/>
                </a:lnTo>
                <a:cubicBezTo>
                  <a:pt x="156075" y="109159"/>
                  <a:pt x="155933" y="126222"/>
                  <a:pt x="154332" y="143178"/>
                </a:cubicBezTo>
                <a:lnTo>
                  <a:pt x="153618" y="149805"/>
                </a:lnTo>
                <a:lnTo>
                  <a:pt x="76952" y="149805"/>
                </a:lnTo>
                <a:cubicBezTo>
                  <a:pt x="74937" y="132548"/>
                  <a:pt x="74428" y="115149"/>
                  <a:pt x="75430" y="97803"/>
                </a:cubicBezTo>
                <a:lnTo>
                  <a:pt x="75811" y="92179"/>
                </a:lnTo>
                <a:lnTo>
                  <a:pt x="154759" y="92179"/>
                </a:lnTo>
                <a:lnTo>
                  <a:pt x="75811" y="92179"/>
                </a:lnTo>
                <a:close/>
                <a:moveTo>
                  <a:pt x="149227" y="6615"/>
                </a:moveTo>
                <a:lnTo>
                  <a:pt x="147970" y="4656"/>
                </a:lnTo>
                <a:cubicBezTo>
                  <a:pt x="182700" y="14966"/>
                  <a:pt x="210587" y="40966"/>
                  <a:pt x="223299" y="74891"/>
                </a:cubicBezTo>
                <a:lnTo>
                  <a:pt x="170375" y="74891"/>
                </a:lnTo>
                <a:cubicBezTo>
                  <a:pt x="166733" y="47046"/>
                  <a:pt x="159357" y="23120"/>
                  <a:pt x="149203" y="6627"/>
                </a:cubicBezTo>
                <a:lnTo>
                  <a:pt x="147959" y="4668"/>
                </a:lnTo>
                <a:lnTo>
                  <a:pt x="149203" y="6627"/>
                </a:lnTo>
                <a:close/>
                <a:moveTo>
                  <a:pt x="81193" y="5083"/>
                </a:moveTo>
                <a:lnTo>
                  <a:pt x="82599" y="4656"/>
                </a:lnTo>
                <a:cubicBezTo>
                  <a:pt x="72445" y="20227"/>
                  <a:pt x="64896" y="43035"/>
                  <a:pt x="60885" y="69820"/>
                </a:cubicBezTo>
                <a:lnTo>
                  <a:pt x="60182" y="74891"/>
                </a:lnTo>
                <a:lnTo>
                  <a:pt x="7270" y="74891"/>
                </a:lnTo>
                <a:cubicBezTo>
                  <a:pt x="19802" y="41450"/>
                  <a:pt x="47090" y="15682"/>
                  <a:pt x="81193" y="5083"/>
                </a:cubicBezTo>
                <a:lnTo>
                  <a:pt x="82599" y="4656"/>
                </a:lnTo>
                <a:lnTo>
                  <a:pt x="81193" y="5083"/>
                </a:lnTo>
                <a:close/>
                <a:moveTo>
                  <a:pt x="115285" y="0"/>
                </a:moveTo>
                <a:cubicBezTo>
                  <a:pt x="130486" y="0"/>
                  <a:pt x="145780" y="29297"/>
                  <a:pt x="152327" y="71261"/>
                </a:cubicBezTo>
                <a:lnTo>
                  <a:pt x="152868" y="74891"/>
                </a:lnTo>
                <a:lnTo>
                  <a:pt x="77701" y="74891"/>
                </a:lnTo>
                <a:cubicBezTo>
                  <a:pt x="83936" y="30991"/>
                  <a:pt x="99645" y="0"/>
                  <a:pt x="115285" y="0"/>
                </a:cubicBezTo>
                <a:close/>
              </a:path>
            </a:pathLst>
          </a:custGeom>
          <a:solidFill>
            <a:schemeClr val="tx1"/>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23" name="Graphic 20">
            <a:extLst>
              <a:ext uri="{FF2B5EF4-FFF2-40B4-BE49-F238E27FC236}">
                <a16:creationId xmlns:a16="http://schemas.microsoft.com/office/drawing/2014/main" id="{E660EA11-437D-C5FD-4576-90760372FD2F}"/>
              </a:ext>
              <a:ext uri="{C183D7F6-B498-43B3-948B-1728B52AA6E4}">
                <adec:decorative xmlns:adec="http://schemas.microsoft.com/office/drawing/2017/decorative" val="1"/>
              </a:ext>
            </a:extLst>
          </p:cNvPr>
          <p:cNvSpPr/>
          <p:nvPr/>
        </p:nvSpPr>
        <p:spPr>
          <a:xfrm>
            <a:off x="5183882" y="4849293"/>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tx1"/>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24" name="Graphic 20">
            <a:extLst>
              <a:ext uri="{FF2B5EF4-FFF2-40B4-BE49-F238E27FC236}">
                <a16:creationId xmlns:a16="http://schemas.microsoft.com/office/drawing/2014/main" id="{15DD56F6-B67F-2584-9E79-B3326DB61331}"/>
              </a:ext>
              <a:ext uri="{C183D7F6-B498-43B3-948B-1728B52AA6E4}">
                <adec:decorative xmlns:adec="http://schemas.microsoft.com/office/drawing/2017/decorative" val="1"/>
              </a:ext>
            </a:extLst>
          </p:cNvPr>
          <p:cNvSpPr/>
          <p:nvPr/>
        </p:nvSpPr>
        <p:spPr>
          <a:xfrm>
            <a:off x="5533446" y="4697826"/>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tx1"/>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25" name="Graphic 20">
            <a:extLst>
              <a:ext uri="{FF2B5EF4-FFF2-40B4-BE49-F238E27FC236}">
                <a16:creationId xmlns:a16="http://schemas.microsoft.com/office/drawing/2014/main" id="{0B007F83-A5F0-576C-AB57-BD288730AE81}"/>
              </a:ext>
              <a:ext uri="{C183D7F6-B498-43B3-948B-1728B52AA6E4}">
                <adec:decorative xmlns:adec="http://schemas.microsoft.com/office/drawing/2017/decorative" val="1"/>
              </a:ext>
            </a:extLst>
          </p:cNvPr>
          <p:cNvSpPr/>
          <p:nvPr/>
        </p:nvSpPr>
        <p:spPr>
          <a:xfrm>
            <a:off x="5883010" y="4863098"/>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tx1"/>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26" name="Graphic 20">
            <a:extLst>
              <a:ext uri="{FF2B5EF4-FFF2-40B4-BE49-F238E27FC236}">
                <a16:creationId xmlns:a16="http://schemas.microsoft.com/office/drawing/2014/main" id="{5072B8B9-16E7-01DB-4817-3F36B0143E2E}"/>
              </a:ext>
              <a:ext uri="{C183D7F6-B498-43B3-948B-1728B52AA6E4}">
                <adec:decorative xmlns:adec="http://schemas.microsoft.com/office/drawing/2017/decorative" val="1"/>
              </a:ext>
            </a:extLst>
          </p:cNvPr>
          <p:cNvSpPr/>
          <p:nvPr/>
        </p:nvSpPr>
        <p:spPr>
          <a:xfrm>
            <a:off x="10432588" y="4298998"/>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tx1"/>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33" name="Graphic 30">
            <a:extLst>
              <a:ext uri="{FF2B5EF4-FFF2-40B4-BE49-F238E27FC236}">
                <a16:creationId xmlns:a16="http://schemas.microsoft.com/office/drawing/2014/main" id="{99B1CBEB-C80C-E08A-2B17-B7CCF207ACD0}"/>
              </a:ext>
              <a:ext uri="{C183D7F6-B498-43B3-948B-1728B52AA6E4}">
                <adec:decorative xmlns:adec="http://schemas.microsoft.com/office/drawing/2017/decorative" val="1"/>
              </a:ext>
            </a:extLst>
          </p:cNvPr>
          <p:cNvSpPr/>
          <p:nvPr/>
        </p:nvSpPr>
        <p:spPr>
          <a:xfrm>
            <a:off x="7027170" y="4999148"/>
            <a:ext cx="190526" cy="190500"/>
          </a:xfrm>
          <a:custGeom>
            <a:avLst/>
            <a:gdLst>
              <a:gd name="connsiteX0" fmla="*/ 40462 w 190526"/>
              <a:gd name="connsiteY0" fmla="*/ 133369 h 190500"/>
              <a:gd name="connsiteX1" fmla="*/ 57131 w 190526"/>
              <a:gd name="connsiteY1" fmla="*/ 150038 h 190500"/>
              <a:gd name="connsiteX2" fmla="*/ 57131 w 190526"/>
              <a:gd name="connsiteY2" fmla="*/ 173831 h 190500"/>
              <a:gd name="connsiteX3" fmla="*/ 40462 w 190526"/>
              <a:gd name="connsiteY3" fmla="*/ 190500 h 190500"/>
              <a:gd name="connsiteX4" fmla="*/ 16669 w 190526"/>
              <a:gd name="connsiteY4" fmla="*/ 190500 h 190500"/>
              <a:gd name="connsiteX5" fmla="*/ 0 w 190526"/>
              <a:gd name="connsiteY5" fmla="*/ 173831 h 190500"/>
              <a:gd name="connsiteX6" fmla="*/ 0 w 190526"/>
              <a:gd name="connsiteY6" fmla="*/ 150038 h 190500"/>
              <a:gd name="connsiteX7" fmla="*/ 16669 w 190526"/>
              <a:gd name="connsiteY7" fmla="*/ 133369 h 190500"/>
              <a:gd name="connsiteX8" fmla="*/ 40462 w 190526"/>
              <a:gd name="connsiteY8" fmla="*/ 133369 h 190500"/>
              <a:gd name="connsiteX9" fmla="*/ 73800 w 190526"/>
              <a:gd name="connsiteY9" fmla="*/ 152400 h 190500"/>
              <a:gd name="connsiteX10" fmla="*/ 183385 w 190526"/>
              <a:gd name="connsiteY10" fmla="*/ 152400 h 190500"/>
              <a:gd name="connsiteX11" fmla="*/ 190527 w 190526"/>
              <a:gd name="connsiteY11" fmla="*/ 159546 h 190500"/>
              <a:gd name="connsiteX12" fmla="*/ 184356 w 190526"/>
              <a:gd name="connsiteY12" fmla="*/ 166621 h 190500"/>
              <a:gd name="connsiteX13" fmla="*/ 183385 w 190526"/>
              <a:gd name="connsiteY13" fmla="*/ 166688 h 190500"/>
              <a:gd name="connsiteX14" fmla="*/ 73800 w 190526"/>
              <a:gd name="connsiteY14" fmla="*/ 166688 h 190500"/>
              <a:gd name="connsiteX15" fmla="*/ 66658 w 190526"/>
              <a:gd name="connsiteY15" fmla="*/ 159542 h 190500"/>
              <a:gd name="connsiteX16" fmla="*/ 72828 w 190526"/>
              <a:gd name="connsiteY16" fmla="*/ 152467 h 190500"/>
              <a:gd name="connsiteX17" fmla="*/ 73800 w 190526"/>
              <a:gd name="connsiteY17" fmla="*/ 152400 h 190500"/>
              <a:gd name="connsiteX18" fmla="*/ 183385 w 190526"/>
              <a:gd name="connsiteY18" fmla="*/ 152400 h 190500"/>
              <a:gd name="connsiteX19" fmla="*/ 73800 w 190526"/>
              <a:gd name="connsiteY19" fmla="*/ 152400 h 190500"/>
              <a:gd name="connsiteX20" fmla="*/ 40462 w 190526"/>
              <a:gd name="connsiteY20" fmla="*/ 66685 h 190500"/>
              <a:gd name="connsiteX21" fmla="*/ 57131 w 190526"/>
              <a:gd name="connsiteY21" fmla="*/ 83353 h 190500"/>
              <a:gd name="connsiteX22" fmla="*/ 57131 w 190526"/>
              <a:gd name="connsiteY22" fmla="*/ 107147 h 190500"/>
              <a:gd name="connsiteX23" fmla="*/ 40462 w 190526"/>
              <a:gd name="connsiteY23" fmla="*/ 123815 h 190500"/>
              <a:gd name="connsiteX24" fmla="*/ 16669 w 190526"/>
              <a:gd name="connsiteY24" fmla="*/ 123815 h 190500"/>
              <a:gd name="connsiteX25" fmla="*/ 0 w 190526"/>
              <a:gd name="connsiteY25" fmla="*/ 107147 h 190500"/>
              <a:gd name="connsiteX26" fmla="*/ 0 w 190526"/>
              <a:gd name="connsiteY26" fmla="*/ 83344 h 190500"/>
              <a:gd name="connsiteX27" fmla="*/ 16669 w 190526"/>
              <a:gd name="connsiteY27" fmla="*/ 66675 h 190500"/>
              <a:gd name="connsiteX28" fmla="*/ 40462 w 190526"/>
              <a:gd name="connsiteY28" fmla="*/ 66675 h 190500"/>
              <a:gd name="connsiteX29" fmla="*/ 73800 w 190526"/>
              <a:gd name="connsiteY29" fmla="*/ 85725 h 190500"/>
              <a:gd name="connsiteX30" fmla="*/ 183385 w 190526"/>
              <a:gd name="connsiteY30" fmla="*/ 85725 h 190500"/>
              <a:gd name="connsiteX31" fmla="*/ 190527 w 190526"/>
              <a:gd name="connsiteY31" fmla="*/ 92871 h 190500"/>
              <a:gd name="connsiteX32" fmla="*/ 184356 w 190526"/>
              <a:gd name="connsiteY32" fmla="*/ 99946 h 190500"/>
              <a:gd name="connsiteX33" fmla="*/ 183385 w 190526"/>
              <a:gd name="connsiteY33" fmla="*/ 100013 h 190500"/>
              <a:gd name="connsiteX34" fmla="*/ 73800 w 190526"/>
              <a:gd name="connsiteY34" fmla="*/ 100013 h 190500"/>
              <a:gd name="connsiteX35" fmla="*/ 66658 w 190526"/>
              <a:gd name="connsiteY35" fmla="*/ 92867 h 190500"/>
              <a:gd name="connsiteX36" fmla="*/ 72828 w 190526"/>
              <a:gd name="connsiteY36" fmla="*/ 85792 h 190500"/>
              <a:gd name="connsiteX37" fmla="*/ 73800 w 190526"/>
              <a:gd name="connsiteY37" fmla="*/ 85725 h 190500"/>
              <a:gd name="connsiteX38" fmla="*/ 183385 w 190526"/>
              <a:gd name="connsiteY38" fmla="*/ 85725 h 190500"/>
              <a:gd name="connsiteX39" fmla="*/ 73800 w 190526"/>
              <a:gd name="connsiteY39" fmla="*/ 85725 h 190500"/>
              <a:gd name="connsiteX40" fmla="*/ 40462 w 190526"/>
              <a:gd name="connsiteY40" fmla="*/ 0 h 190500"/>
              <a:gd name="connsiteX41" fmla="*/ 57131 w 190526"/>
              <a:gd name="connsiteY41" fmla="*/ 16669 h 190500"/>
              <a:gd name="connsiteX42" fmla="*/ 57131 w 190526"/>
              <a:gd name="connsiteY42" fmla="*/ 40462 h 190500"/>
              <a:gd name="connsiteX43" fmla="*/ 40462 w 190526"/>
              <a:gd name="connsiteY43" fmla="*/ 57131 h 190500"/>
              <a:gd name="connsiteX44" fmla="*/ 16669 w 190526"/>
              <a:gd name="connsiteY44" fmla="*/ 57131 h 190500"/>
              <a:gd name="connsiteX45" fmla="*/ 0 w 190526"/>
              <a:gd name="connsiteY45" fmla="*/ 40462 h 190500"/>
              <a:gd name="connsiteX46" fmla="*/ 0 w 190526"/>
              <a:gd name="connsiteY46" fmla="*/ 16669 h 190500"/>
              <a:gd name="connsiteX47" fmla="*/ 16669 w 190526"/>
              <a:gd name="connsiteY47" fmla="*/ 0 h 190500"/>
              <a:gd name="connsiteX48" fmla="*/ 40462 w 190526"/>
              <a:gd name="connsiteY48" fmla="*/ 0 h 190500"/>
              <a:gd name="connsiteX49" fmla="*/ 73800 w 190526"/>
              <a:gd name="connsiteY49" fmla="*/ 19050 h 190500"/>
              <a:gd name="connsiteX50" fmla="*/ 183385 w 190526"/>
              <a:gd name="connsiteY50" fmla="*/ 19050 h 190500"/>
              <a:gd name="connsiteX51" fmla="*/ 190527 w 190526"/>
              <a:gd name="connsiteY51" fmla="*/ 26196 h 190500"/>
              <a:gd name="connsiteX52" fmla="*/ 184356 w 190526"/>
              <a:gd name="connsiteY52" fmla="*/ 33271 h 190500"/>
              <a:gd name="connsiteX53" fmla="*/ 183385 w 190526"/>
              <a:gd name="connsiteY53" fmla="*/ 33338 h 190500"/>
              <a:gd name="connsiteX54" fmla="*/ 73800 w 190526"/>
              <a:gd name="connsiteY54" fmla="*/ 33338 h 190500"/>
              <a:gd name="connsiteX55" fmla="*/ 66658 w 190526"/>
              <a:gd name="connsiteY55" fmla="*/ 26192 h 190500"/>
              <a:gd name="connsiteX56" fmla="*/ 72828 w 190526"/>
              <a:gd name="connsiteY56" fmla="*/ 19117 h 190500"/>
              <a:gd name="connsiteX57" fmla="*/ 73800 w 190526"/>
              <a:gd name="connsiteY57" fmla="*/ 19050 h 190500"/>
              <a:gd name="connsiteX58" fmla="*/ 183385 w 190526"/>
              <a:gd name="connsiteY58" fmla="*/ 19050 h 190500"/>
              <a:gd name="connsiteX59" fmla="*/ 73800 w 190526"/>
              <a:gd name="connsiteY59"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90526" h="190500">
                <a:moveTo>
                  <a:pt x="40462" y="133369"/>
                </a:moveTo>
                <a:cubicBezTo>
                  <a:pt x="49663" y="133369"/>
                  <a:pt x="57131" y="140837"/>
                  <a:pt x="57131" y="150038"/>
                </a:cubicBezTo>
                <a:lnTo>
                  <a:pt x="57131" y="173831"/>
                </a:lnTo>
                <a:cubicBezTo>
                  <a:pt x="57131" y="183037"/>
                  <a:pt x="49668" y="190500"/>
                  <a:pt x="40462" y="190500"/>
                </a:cubicBezTo>
                <a:lnTo>
                  <a:pt x="16669" y="190500"/>
                </a:lnTo>
                <a:cubicBezTo>
                  <a:pt x="7463" y="190500"/>
                  <a:pt x="0" y="183037"/>
                  <a:pt x="0" y="173831"/>
                </a:cubicBezTo>
                <a:lnTo>
                  <a:pt x="0" y="150038"/>
                </a:lnTo>
                <a:cubicBezTo>
                  <a:pt x="0" y="140837"/>
                  <a:pt x="7468" y="133369"/>
                  <a:pt x="16669" y="133369"/>
                </a:cubicBezTo>
                <a:lnTo>
                  <a:pt x="40462" y="133369"/>
                </a:lnTo>
                <a:close/>
                <a:moveTo>
                  <a:pt x="73800" y="152400"/>
                </a:moveTo>
                <a:lnTo>
                  <a:pt x="183385" y="152400"/>
                </a:lnTo>
                <a:cubicBezTo>
                  <a:pt x="187330" y="152401"/>
                  <a:pt x="190528" y="155600"/>
                  <a:pt x="190527" y="159546"/>
                </a:cubicBezTo>
                <a:cubicBezTo>
                  <a:pt x="190526" y="163115"/>
                  <a:pt x="187891" y="166134"/>
                  <a:pt x="184356" y="166621"/>
                </a:cubicBezTo>
                <a:lnTo>
                  <a:pt x="183385" y="166688"/>
                </a:lnTo>
                <a:lnTo>
                  <a:pt x="73800" y="166688"/>
                </a:lnTo>
                <a:cubicBezTo>
                  <a:pt x="69854" y="166687"/>
                  <a:pt x="66657" y="163487"/>
                  <a:pt x="66658" y="159542"/>
                </a:cubicBezTo>
                <a:cubicBezTo>
                  <a:pt x="66659" y="155973"/>
                  <a:pt x="69293" y="152953"/>
                  <a:pt x="72828" y="152467"/>
                </a:cubicBezTo>
                <a:lnTo>
                  <a:pt x="73800" y="152400"/>
                </a:lnTo>
                <a:lnTo>
                  <a:pt x="183385" y="152400"/>
                </a:lnTo>
                <a:lnTo>
                  <a:pt x="73800" y="152400"/>
                </a:lnTo>
                <a:close/>
                <a:moveTo>
                  <a:pt x="40462" y="66685"/>
                </a:moveTo>
                <a:cubicBezTo>
                  <a:pt x="49663" y="66685"/>
                  <a:pt x="57131" y="74152"/>
                  <a:pt x="57131" y="83353"/>
                </a:cubicBezTo>
                <a:lnTo>
                  <a:pt x="57131" y="107147"/>
                </a:lnTo>
                <a:cubicBezTo>
                  <a:pt x="57131" y="116353"/>
                  <a:pt x="49668" y="123815"/>
                  <a:pt x="40462" y="123815"/>
                </a:cubicBezTo>
                <a:lnTo>
                  <a:pt x="16669" y="123815"/>
                </a:lnTo>
                <a:cubicBezTo>
                  <a:pt x="7463" y="123815"/>
                  <a:pt x="0" y="116353"/>
                  <a:pt x="0" y="107147"/>
                </a:cubicBezTo>
                <a:lnTo>
                  <a:pt x="0" y="83344"/>
                </a:lnTo>
                <a:cubicBezTo>
                  <a:pt x="0" y="74143"/>
                  <a:pt x="7468" y="66675"/>
                  <a:pt x="16669" y="66675"/>
                </a:cubicBezTo>
                <a:lnTo>
                  <a:pt x="40462" y="66675"/>
                </a:lnTo>
                <a:close/>
                <a:moveTo>
                  <a:pt x="73800" y="85725"/>
                </a:moveTo>
                <a:lnTo>
                  <a:pt x="183385" y="85725"/>
                </a:lnTo>
                <a:cubicBezTo>
                  <a:pt x="187330" y="85726"/>
                  <a:pt x="190528" y="88925"/>
                  <a:pt x="190527" y="92871"/>
                </a:cubicBezTo>
                <a:cubicBezTo>
                  <a:pt x="190526" y="96440"/>
                  <a:pt x="187891" y="99459"/>
                  <a:pt x="184356" y="99946"/>
                </a:cubicBezTo>
                <a:lnTo>
                  <a:pt x="183385" y="100013"/>
                </a:lnTo>
                <a:lnTo>
                  <a:pt x="73800" y="100013"/>
                </a:lnTo>
                <a:cubicBezTo>
                  <a:pt x="69854" y="100012"/>
                  <a:pt x="66657" y="96812"/>
                  <a:pt x="66658" y="92867"/>
                </a:cubicBezTo>
                <a:cubicBezTo>
                  <a:pt x="66659" y="89298"/>
                  <a:pt x="69293" y="86278"/>
                  <a:pt x="72828" y="85792"/>
                </a:cubicBezTo>
                <a:lnTo>
                  <a:pt x="73800" y="85725"/>
                </a:lnTo>
                <a:lnTo>
                  <a:pt x="183385" y="85725"/>
                </a:lnTo>
                <a:lnTo>
                  <a:pt x="73800" y="85725"/>
                </a:lnTo>
                <a:close/>
                <a:moveTo>
                  <a:pt x="40462" y="0"/>
                </a:moveTo>
                <a:cubicBezTo>
                  <a:pt x="49663" y="0"/>
                  <a:pt x="57131" y="7468"/>
                  <a:pt x="57131" y="16669"/>
                </a:cubicBezTo>
                <a:lnTo>
                  <a:pt x="57131" y="40462"/>
                </a:lnTo>
                <a:cubicBezTo>
                  <a:pt x="57131" y="49668"/>
                  <a:pt x="49668" y="57131"/>
                  <a:pt x="40462" y="57131"/>
                </a:cubicBezTo>
                <a:lnTo>
                  <a:pt x="16669" y="57131"/>
                </a:lnTo>
                <a:cubicBezTo>
                  <a:pt x="7463" y="57131"/>
                  <a:pt x="0" y="49668"/>
                  <a:pt x="0" y="40462"/>
                </a:cubicBezTo>
                <a:lnTo>
                  <a:pt x="0" y="16669"/>
                </a:lnTo>
                <a:cubicBezTo>
                  <a:pt x="0" y="7468"/>
                  <a:pt x="7468" y="0"/>
                  <a:pt x="16669" y="0"/>
                </a:cubicBezTo>
                <a:lnTo>
                  <a:pt x="40462" y="0"/>
                </a:lnTo>
                <a:close/>
                <a:moveTo>
                  <a:pt x="73800" y="19050"/>
                </a:moveTo>
                <a:lnTo>
                  <a:pt x="183385" y="19050"/>
                </a:lnTo>
                <a:cubicBezTo>
                  <a:pt x="187330" y="19051"/>
                  <a:pt x="190528" y="22251"/>
                  <a:pt x="190527" y="26196"/>
                </a:cubicBezTo>
                <a:cubicBezTo>
                  <a:pt x="190526" y="29764"/>
                  <a:pt x="187891" y="32784"/>
                  <a:pt x="184356" y="33271"/>
                </a:cubicBezTo>
                <a:lnTo>
                  <a:pt x="183385" y="33338"/>
                </a:lnTo>
                <a:lnTo>
                  <a:pt x="73800" y="33338"/>
                </a:lnTo>
                <a:cubicBezTo>
                  <a:pt x="69854" y="33336"/>
                  <a:pt x="66657" y="30137"/>
                  <a:pt x="66658" y="26192"/>
                </a:cubicBezTo>
                <a:cubicBezTo>
                  <a:pt x="66659" y="22623"/>
                  <a:pt x="69293" y="19603"/>
                  <a:pt x="72828" y="19117"/>
                </a:cubicBezTo>
                <a:lnTo>
                  <a:pt x="73800" y="19050"/>
                </a:lnTo>
                <a:lnTo>
                  <a:pt x="183385" y="19050"/>
                </a:lnTo>
                <a:lnTo>
                  <a:pt x="73800" y="19050"/>
                </a:lnTo>
                <a:close/>
              </a:path>
            </a:pathLst>
          </a:custGeom>
          <a:solidFill>
            <a:schemeClr val="tx1"/>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38" name="Graphic 36">
            <a:extLst>
              <a:ext uri="{FF2B5EF4-FFF2-40B4-BE49-F238E27FC236}">
                <a16:creationId xmlns:a16="http://schemas.microsoft.com/office/drawing/2014/main" id="{5CC2A4C9-BACF-ACDA-FECE-88EC02898AF7}"/>
              </a:ext>
              <a:ext uri="{C183D7F6-B498-43B3-948B-1728B52AA6E4}">
                <adec:decorative xmlns:adec="http://schemas.microsoft.com/office/drawing/2017/decorative" val="1"/>
              </a:ext>
            </a:extLst>
          </p:cNvPr>
          <p:cNvSpPr/>
          <p:nvPr/>
        </p:nvSpPr>
        <p:spPr>
          <a:xfrm>
            <a:off x="1223527" y="2496283"/>
            <a:ext cx="253111" cy="316305"/>
          </a:xfrm>
          <a:custGeom>
            <a:avLst/>
            <a:gdLst>
              <a:gd name="connsiteX0" fmla="*/ 217520 w 253111"/>
              <a:gd name="connsiteY0" fmla="*/ 189758 h 316305"/>
              <a:gd name="connsiteX1" fmla="*/ 253111 w 253111"/>
              <a:gd name="connsiteY1" fmla="*/ 225318 h 316305"/>
              <a:gd name="connsiteX2" fmla="*/ 253111 w 253111"/>
              <a:gd name="connsiteY2" fmla="*/ 225334 h 316305"/>
              <a:gd name="connsiteX3" fmla="*/ 253111 w 253111"/>
              <a:gd name="connsiteY3" fmla="*/ 239855 h 316305"/>
              <a:gd name="connsiteX4" fmla="*/ 244996 w 253111"/>
              <a:gd name="connsiteY4" fmla="*/ 265149 h 316305"/>
              <a:gd name="connsiteX5" fmla="*/ 126500 w 253111"/>
              <a:gd name="connsiteY5" fmla="*/ 316306 h 316305"/>
              <a:gd name="connsiteX6" fmla="*/ 8067 w 253111"/>
              <a:gd name="connsiteY6" fmla="*/ 265102 h 316305"/>
              <a:gd name="connsiteX7" fmla="*/ 0 w 253111"/>
              <a:gd name="connsiteY7" fmla="*/ 239871 h 316305"/>
              <a:gd name="connsiteX8" fmla="*/ 0 w 253111"/>
              <a:gd name="connsiteY8" fmla="*/ 225318 h 316305"/>
              <a:gd name="connsiteX9" fmla="*/ 35560 w 253111"/>
              <a:gd name="connsiteY9" fmla="*/ 189727 h 316305"/>
              <a:gd name="connsiteX10" fmla="*/ 35576 w 253111"/>
              <a:gd name="connsiteY10" fmla="*/ 189727 h 316305"/>
              <a:gd name="connsiteX11" fmla="*/ 217504 w 253111"/>
              <a:gd name="connsiteY11" fmla="*/ 189727 h 316305"/>
              <a:gd name="connsiteX12" fmla="*/ 126500 w 253111"/>
              <a:gd name="connsiteY12" fmla="*/ 0 h 316305"/>
              <a:gd name="connsiteX13" fmla="*/ 205593 w 253111"/>
              <a:gd name="connsiteY13" fmla="*/ 79092 h 316305"/>
              <a:gd name="connsiteX14" fmla="*/ 126500 w 253111"/>
              <a:gd name="connsiteY14" fmla="*/ 158185 h 316305"/>
              <a:gd name="connsiteX15" fmla="*/ 47408 w 253111"/>
              <a:gd name="connsiteY15" fmla="*/ 79092 h 316305"/>
              <a:gd name="connsiteX16" fmla="*/ 126500 w 253111"/>
              <a:gd name="connsiteY16" fmla="*/ 0 h 31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111" h="316305">
                <a:moveTo>
                  <a:pt x="217520" y="189758"/>
                </a:moveTo>
                <a:cubicBezTo>
                  <a:pt x="237168" y="189749"/>
                  <a:pt x="253102" y="205670"/>
                  <a:pt x="253111" y="225318"/>
                </a:cubicBezTo>
                <a:cubicBezTo>
                  <a:pt x="253111" y="225323"/>
                  <a:pt x="253111" y="225329"/>
                  <a:pt x="253111" y="225334"/>
                </a:cubicBezTo>
                <a:lnTo>
                  <a:pt x="253111" y="239855"/>
                </a:lnTo>
                <a:cubicBezTo>
                  <a:pt x="253110" y="248926"/>
                  <a:pt x="250272" y="257770"/>
                  <a:pt x="244996" y="265149"/>
                </a:cubicBezTo>
                <a:cubicBezTo>
                  <a:pt x="220541" y="299364"/>
                  <a:pt x="180599" y="316306"/>
                  <a:pt x="126500" y="316306"/>
                </a:cubicBezTo>
                <a:cubicBezTo>
                  <a:pt x="72369" y="316306"/>
                  <a:pt x="32459" y="299349"/>
                  <a:pt x="8067" y="265102"/>
                </a:cubicBezTo>
                <a:cubicBezTo>
                  <a:pt x="2821" y="257735"/>
                  <a:pt x="1" y="248916"/>
                  <a:pt x="0" y="239871"/>
                </a:cubicBezTo>
                <a:lnTo>
                  <a:pt x="0" y="225318"/>
                </a:lnTo>
                <a:cubicBezTo>
                  <a:pt x="-9" y="205670"/>
                  <a:pt x="15912" y="189736"/>
                  <a:pt x="35560" y="189727"/>
                </a:cubicBezTo>
                <a:cubicBezTo>
                  <a:pt x="35565" y="189727"/>
                  <a:pt x="35570" y="189727"/>
                  <a:pt x="35576" y="189727"/>
                </a:cubicBezTo>
                <a:lnTo>
                  <a:pt x="217504" y="189727"/>
                </a:lnTo>
                <a:close/>
                <a:moveTo>
                  <a:pt x="126500" y="0"/>
                </a:moveTo>
                <a:cubicBezTo>
                  <a:pt x="170181" y="0"/>
                  <a:pt x="205593" y="35411"/>
                  <a:pt x="205593" y="79092"/>
                </a:cubicBezTo>
                <a:cubicBezTo>
                  <a:pt x="205593" y="122774"/>
                  <a:pt x="170181" y="158185"/>
                  <a:pt x="126500" y="158185"/>
                </a:cubicBezTo>
                <a:cubicBezTo>
                  <a:pt x="82819" y="158185"/>
                  <a:pt x="47408" y="122774"/>
                  <a:pt x="47408" y="79092"/>
                </a:cubicBezTo>
                <a:cubicBezTo>
                  <a:pt x="47408" y="35411"/>
                  <a:pt x="82819" y="0"/>
                  <a:pt x="126500" y="0"/>
                </a:cubicBezTo>
                <a:close/>
              </a:path>
            </a:pathLst>
          </a:custGeom>
          <a:gradFill flip="none" rotWithShape="1">
            <a:gsLst>
              <a:gs pos="0">
                <a:schemeClr val="bg1"/>
              </a:gs>
              <a:gs pos="80000">
                <a:schemeClr val="bg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29" name="TextBox 1028">
            <a:extLst>
              <a:ext uri="{FF2B5EF4-FFF2-40B4-BE49-F238E27FC236}">
                <a16:creationId xmlns:a16="http://schemas.microsoft.com/office/drawing/2014/main" id="{1D5F4132-144F-84F5-DDA3-31C4F348AE3B}"/>
              </a:ext>
              <a:ext uri="{C183D7F6-B498-43B3-948B-1728B52AA6E4}">
                <adec:decorative xmlns:adec="http://schemas.microsoft.com/office/drawing/2017/decorative" val="1"/>
              </a:ext>
            </a:extLst>
          </p:cNvPr>
          <p:cNvSpPr txBox="1"/>
          <p:nvPr/>
        </p:nvSpPr>
        <p:spPr>
          <a:xfrm>
            <a:off x="731943" y="3149197"/>
            <a:ext cx="681541"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t>External </a:t>
            </a:r>
            <a:b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b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Semibold"/>
                <a:ea typeface="+mn-ea"/>
                <a:cs typeface="Segoe UI" panose="020B0502040204020203" pitchFamily="34" charset="0"/>
              </a:rPr>
              <a:t>app</a:t>
            </a:r>
          </a:p>
        </p:txBody>
      </p:sp>
      <p:sp>
        <p:nvSpPr>
          <p:cNvPr id="1134" name="Oval 1133">
            <a:extLst>
              <a:ext uri="{FF2B5EF4-FFF2-40B4-BE49-F238E27FC236}">
                <a16:creationId xmlns:a16="http://schemas.microsoft.com/office/drawing/2014/main" id="{9E6C63B5-7543-28EA-F6D5-6BDFF8AB846F}"/>
              </a:ext>
              <a:ext uri="{C183D7F6-B498-43B3-948B-1728B52AA6E4}">
                <adec:decorative xmlns:adec="http://schemas.microsoft.com/office/drawing/2017/decorative" val="1"/>
              </a:ext>
            </a:extLst>
          </p:cNvPr>
          <p:cNvSpPr/>
          <p:nvPr/>
        </p:nvSpPr>
        <p:spPr bwMode="auto">
          <a:xfrm>
            <a:off x="852251" y="2721943"/>
            <a:ext cx="413078" cy="419899"/>
          </a:xfrm>
          <a:prstGeom prst="ellipse">
            <a:avLst/>
          </a:prstGeom>
          <a:solidFill>
            <a:schemeClr val="accent1"/>
          </a:solidFill>
          <a:ln w="25400" cap="flat">
            <a:solidFill>
              <a:srgbClr val="E9E9E8"/>
            </a:solid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pic>
        <p:nvPicPr>
          <p:cNvPr id="41" name="Graphic 40">
            <a:extLst>
              <a:ext uri="{FF2B5EF4-FFF2-40B4-BE49-F238E27FC236}">
                <a16:creationId xmlns:a16="http://schemas.microsoft.com/office/drawing/2014/main" id="{A2360758-9E7C-F107-E214-C6E0CFD4E2A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490" y="2817592"/>
            <a:ext cx="228600" cy="228600"/>
          </a:xfrm>
          <a:prstGeom prst="rect">
            <a:avLst/>
          </a:prstGeom>
        </p:spPr>
      </p:pic>
      <p:sp>
        <p:nvSpPr>
          <p:cNvPr id="57" name="Oval 56">
            <a:extLst>
              <a:ext uri="{FF2B5EF4-FFF2-40B4-BE49-F238E27FC236}">
                <a16:creationId xmlns:a16="http://schemas.microsoft.com/office/drawing/2014/main" id="{BA5956CD-F25A-7C70-B50F-7E62A7185066}"/>
              </a:ext>
              <a:ext uri="{C183D7F6-B498-43B3-948B-1728B52AA6E4}">
                <adec:decorative xmlns:adec="http://schemas.microsoft.com/office/drawing/2017/decorative" val="1"/>
              </a:ext>
            </a:extLst>
          </p:cNvPr>
          <p:cNvSpPr>
            <a:spLocks/>
          </p:cNvSpPr>
          <p:nvPr/>
        </p:nvSpPr>
        <p:spPr bwMode="auto">
          <a:xfrm>
            <a:off x="10257328" y="4864620"/>
            <a:ext cx="502920" cy="502920"/>
          </a:xfrm>
          <a:prstGeom prst="ellipse">
            <a:avLst/>
          </a:prstGeom>
          <a:solidFill>
            <a:schemeClr val="bg1"/>
          </a:solidFill>
          <a:ln w="25400" cap="flat" cmpd="sng" algn="ctr">
            <a:solidFill>
              <a:srgbClr val="DCDCDB"/>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Graphic 20">
            <a:extLst>
              <a:ext uri="{FF2B5EF4-FFF2-40B4-BE49-F238E27FC236}">
                <a16:creationId xmlns:a16="http://schemas.microsoft.com/office/drawing/2014/main" id="{C0C60C1A-46BC-12BB-12C7-7BF6D63956C7}"/>
              </a:ext>
              <a:ext uri="{C183D7F6-B498-43B3-948B-1728B52AA6E4}">
                <adec:decorative xmlns:adec="http://schemas.microsoft.com/office/drawing/2017/decorative" val="1"/>
              </a:ext>
            </a:extLst>
          </p:cNvPr>
          <p:cNvSpPr/>
          <p:nvPr/>
        </p:nvSpPr>
        <p:spPr>
          <a:xfrm>
            <a:off x="10432588" y="5020830"/>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tx1"/>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10" name="TextBox 9">
            <a:extLst>
              <a:ext uri="{FF2B5EF4-FFF2-40B4-BE49-F238E27FC236}">
                <a16:creationId xmlns:a16="http://schemas.microsoft.com/office/drawing/2014/main" id="{18799C1E-0CE9-A178-17FD-90CB76C28BA0}"/>
              </a:ext>
              <a:ext uri="{C183D7F6-B498-43B3-948B-1728B52AA6E4}">
                <adec:decorative xmlns:adec="http://schemas.microsoft.com/office/drawing/2017/decorative" val="1"/>
              </a:ext>
            </a:extLst>
          </p:cNvPr>
          <p:cNvSpPr txBox="1"/>
          <p:nvPr/>
        </p:nvSpPr>
        <p:spPr>
          <a:xfrm>
            <a:off x="588096" y="6101256"/>
            <a:ext cx="11015640" cy="377316"/>
          </a:xfrm>
          <a:prstGeom prst="round2SameRect">
            <a:avLst>
              <a:gd name="adj1" fmla="val 0"/>
              <a:gd name="adj2" fmla="val 50000"/>
            </a:avLst>
          </a:prstGeom>
          <a:gradFill>
            <a:gsLst>
              <a:gs pos="80000">
                <a:srgbClr val="0A6BBA"/>
              </a:gs>
              <a:gs pos="0">
                <a:srgbClr val="7656AD"/>
              </a:gs>
            </a:gsLst>
            <a:path path="circle">
              <a:fillToRect l="100000" t="100000"/>
            </a:path>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4400">
              <a:defRPr sz="1400" b="1">
                <a:solidFill>
                  <a:srgbClr val="FFFFFF"/>
                </a:solidFill>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AI data</a:t>
            </a:r>
          </a:p>
        </p:txBody>
      </p:sp>
      <p:sp>
        <p:nvSpPr>
          <p:cNvPr id="2" name="Rectangle: Rounded Corners 1">
            <a:extLst>
              <a:ext uri="{FF2B5EF4-FFF2-40B4-BE49-F238E27FC236}">
                <a16:creationId xmlns:a16="http://schemas.microsoft.com/office/drawing/2014/main" id="{65C01C3A-F337-837D-4026-0B7E9798D80C}"/>
              </a:ext>
              <a:ext uri="{C183D7F6-B498-43B3-948B-1728B52AA6E4}">
                <adec:decorative xmlns:adec="http://schemas.microsoft.com/office/drawing/2017/decorative" val="1"/>
              </a:ext>
            </a:extLst>
          </p:cNvPr>
          <p:cNvSpPr/>
          <p:nvPr/>
        </p:nvSpPr>
        <p:spPr bwMode="auto">
          <a:xfrm>
            <a:off x="2594725" y="1370669"/>
            <a:ext cx="1961945" cy="909580"/>
          </a:xfrm>
          <a:prstGeom prst="roundRect">
            <a:avLst>
              <a:gd name="adj" fmla="val 16939"/>
            </a:avLst>
          </a:prstGeom>
          <a:solidFill>
            <a:srgbClr val="7326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Direct prompt injection (UPIA)</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Sensitive data leakage</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Unauthorized access/oversharing</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Overreliance</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Model denial of service </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Wallet (GPU abuse)</a:t>
            </a:r>
          </a:p>
        </p:txBody>
      </p:sp>
      <p:sp>
        <p:nvSpPr>
          <p:cNvPr id="4" name="TextBox 3">
            <a:extLst>
              <a:ext uri="{FF2B5EF4-FFF2-40B4-BE49-F238E27FC236}">
                <a16:creationId xmlns:a16="http://schemas.microsoft.com/office/drawing/2014/main" id="{B4EFDB6F-FFF3-A0FE-7CEA-129785ED3BF9}"/>
              </a:ext>
              <a:ext uri="{C183D7F6-B498-43B3-948B-1728B52AA6E4}">
                <adec:decorative xmlns:adec="http://schemas.microsoft.com/office/drawing/2017/decorative" val="1"/>
              </a:ext>
            </a:extLst>
          </p:cNvPr>
          <p:cNvSpPr txBox="1"/>
          <p:nvPr/>
        </p:nvSpPr>
        <p:spPr>
          <a:xfrm>
            <a:off x="4267195" y="3034175"/>
            <a:ext cx="1879673" cy="606682"/>
          </a:xfrm>
          <a:prstGeom prst="roundRect">
            <a:avLst>
              <a:gd name="adj" fmla="val 23013"/>
            </a:avLst>
          </a:prstGeom>
          <a:solidFill>
            <a:srgbClr val="7326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marR="0" lvl="0" indent="-114300" defTabSz="932472" fontAlgn="base">
              <a:lnSpc>
                <a:spcPct val="100000"/>
              </a:lnSpc>
              <a:spcBef>
                <a:spcPct val="0"/>
              </a:spcBef>
              <a:spcAft>
                <a:spcPct val="0"/>
              </a:spcAft>
              <a:buClrTx/>
              <a:buSzTx/>
              <a:buFontTx/>
              <a:buBlip>
                <a:blip r:embed="rId14"/>
              </a:buBlip>
              <a:tabLst/>
              <a:defRPr kumimoji="0" sz="8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Data poisoning</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Indirect prompt injection (XPIA)</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Orchestration vulnerability</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Supply chain risks</a:t>
            </a:r>
          </a:p>
        </p:txBody>
      </p:sp>
      <p:sp>
        <p:nvSpPr>
          <p:cNvPr id="1067" name="TextBox 1066">
            <a:extLst>
              <a:ext uri="{FF2B5EF4-FFF2-40B4-BE49-F238E27FC236}">
                <a16:creationId xmlns:a16="http://schemas.microsoft.com/office/drawing/2014/main" id="{1EDEBD3A-61A1-6C60-059D-61D2144C44FE}"/>
              </a:ext>
              <a:ext uri="{C183D7F6-B498-43B3-948B-1728B52AA6E4}">
                <adec:decorative xmlns:adec="http://schemas.microsoft.com/office/drawing/2017/decorative" val="1"/>
              </a:ext>
            </a:extLst>
          </p:cNvPr>
          <p:cNvSpPr txBox="1"/>
          <p:nvPr/>
        </p:nvSpPr>
        <p:spPr>
          <a:xfrm>
            <a:off x="9906655" y="3043880"/>
            <a:ext cx="1390784" cy="501132"/>
          </a:xfrm>
          <a:prstGeom prst="roundRect">
            <a:avLst>
              <a:gd name="adj" fmla="val 30112"/>
            </a:avLst>
          </a:prstGeom>
          <a:solidFill>
            <a:srgbClr val="7326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marR="0" lvl="0" indent="-114300" defTabSz="932472" fontAlgn="base">
              <a:lnSpc>
                <a:spcPct val="100000"/>
              </a:lnSpc>
              <a:spcBef>
                <a:spcPct val="0"/>
              </a:spcBef>
              <a:spcAft>
                <a:spcPct val="0"/>
              </a:spcAft>
              <a:buClrTx/>
              <a:buSzTx/>
              <a:buFontTx/>
              <a:buBlip>
                <a:blip r:embed="rId14"/>
              </a:buBlip>
              <a:tabLst/>
              <a:defRPr kumimoji="0" sz="8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Model theft </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Data poisoning</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Model vulnerabilities</a:t>
            </a:r>
          </a:p>
        </p:txBody>
      </p:sp>
      <p:sp>
        <p:nvSpPr>
          <p:cNvPr id="3" name="TextBox 2">
            <a:extLst>
              <a:ext uri="{FF2B5EF4-FFF2-40B4-BE49-F238E27FC236}">
                <a16:creationId xmlns:a16="http://schemas.microsoft.com/office/drawing/2014/main" id="{A545BABD-5EAC-3974-94C4-0568F988F241}"/>
              </a:ext>
              <a:ext uri="{C183D7F6-B498-43B3-948B-1728B52AA6E4}">
                <adec:decorative xmlns:adec="http://schemas.microsoft.com/office/drawing/2017/decorative" val="1"/>
              </a:ext>
            </a:extLst>
          </p:cNvPr>
          <p:cNvSpPr txBox="1"/>
          <p:nvPr/>
        </p:nvSpPr>
        <p:spPr>
          <a:xfrm>
            <a:off x="7393462" y="1765163"/>
            <a:ext cx="1888638" cy="515087"/>
          </a:xfrm>
          <a:prstGeom prst="roundRect">
            <a:avLst>
              <a:gd name="adj" fmla="val 31180"/>
            </a:avLst>
          </a:prstGeom>
          <a:solidFill>
            <a:srgbClr val="7326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marR="0" lvl="0" indent="-114300" defTabSz="932472" fontAlgn="base">
              <a:lnSpc>
                <a:spcPct val="100000"/>
              </a:lnSpc>
              <a:spcBef>
                <a:spcPct val="0"/>
              </a:spcBef>
              <a:spcAft>
                <a:spcPct val="0"/>
              </a:spcAft>
              <a:buClrTx/>
              <a:buSzTx/>
              <a:buFontTx/>
              <a:buBlip>
                <a:blip r:embed="rId14"/>
              </a:buBlip>
              <a:tabLst/>
              <a:defRPr kumimoji="0" sz="8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Insecure plugins design or skills</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Jailbreak</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Data</a:t>
            </a:r>
          </a:p>
        </p:txBody>
      </p:sp>
      <p:sp>
        <p:nvSpPr>
          <p:cNvPr id="122" name="Oval 121">
            <a:extLst>
              <a:ext uri="{FF2B5EF4-FFF2-40B4-BE49-F238E27FC236}">
                <a16:creationId xmlns:a16="http://schemas.microsoft.com/office/drawing/2014/main" id="{A2D1C806-B482-3C74-328F-D20347773BCB}"/>
              </a:ext>
              <a:ext uri="{C183D7F6-B498-43B3-948B-1728B52AA6E4}">
                <adec:decorative xmlns:adec="http://schemas.microsoft.com/office/drawing/2017/decorative" val="1"/>
              </a:ext>
            </a:extLst>
          </p:cNvPr>
          <p:cNvSpPr/>
          <p:nvPr/>
        </p:nvSpPr>
        <p:spPr bwMode="auto">
          <a:xfrm>
            <a:off x="5227767" y="2781517"/>
            <a:ext cx="379648" cy="379648"/>
          </a:xfrm>
          <a:prstGeom prst="ellipse">
            <a:avLst/>
          </a:prstGeom>
          <a:gradFill>
            <a:gsLst>
              <a:gs pos="0">
                <a:srgbClr val="F65567"/>
              </a:gs>
              <a:gs pos="100000">
                <a:srgbClr val="F4364C"/>
              </a:gs>
            </a:gsLst>
            <a:lin ang="5400000" scaled="1"/>
          </a:gradFill>
          <a:ln w="25400">
            <a:solidFill>
              <a:srgbClr val="E9E9E8"/>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47" name="Graphic 46">
            <a:extLst>
              <a:ext uri="{FF2B5EF4-FFF2-40B4-BE49-F238E27FC236}">
                <a16:creationId xmlns:a16="http://schemas.microsoft.com/office/drawing/2014/main" id="{47889E36-BD24-7639-9BF4-EE597B22CE22}"/>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303291" y="2857041"/>
            <a:ext cx="228600" cy="228600"/>
          </a:xfrm>
          <a:prstGeom prst="rect">
            <a:avLst/>
          </a:prstGeom>
          <a:effectLst/>
        </p:spPr>
      </p:pic>
      <p:sp>
        <p:nvSpPr>
          <p:cNvPr id="117" name="Oval 116">
            <a:extLst>
              <a:ext uri="{FF2B5EF4-FFF2-40B4-BE49-F238E27FC236}">
                <a16:creationId xmlns:a16="http://schemas.microsoft.com/office/drawing/2014/main" id="{E3054C25-55C9-FD87-613F-05894A6EA07B}"/>
              </a:ext>
              <a:ext uri="{C183D7F6-B498-43B3-948B-1728B52AA6E4}">
                <adec:decorative xmlns:adec="http://schemas.microsoft.com/office/drawing/2017/decorative" val="1"/>
              </a:ext>
            </a:extLst>
          </p:cNvPr>
          <p:cNvSpPr/>
          <p:nvPr/>
        </p:nvSpPr>
        <p:spPr bwMode="auto">
          <a:xfrm>
            <a:off x="2397119" y="2215209"/>
            <a:ext cx="379648" cy="379648"/>
          </a:xfrm>
          <a:prstGeom prst="ellipse">
            <a:avLst/>
          </a:prstGeom>
          <a:gradFill>
            <a:gsLst>
              <a:gs pos="0">
                <a:srgbClr val="F65567"/>
              </a:gs>
              <a:gs pos="100000">
                <a:srgbClr val="F4364C"/>
              </a:gs>
            </a:gsLst>
            <a:lin ang="5400000" scaled="1"/>
          </a:gradFill>
          <a:ln w="25400">
            <a:solidFill>
              <a:srgbClr val="E9E9E8"/>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48" name="Graphic 47">
            <a:extLst>
              <a:ext uri="{FF2B5EF4-FFF2-40B4-BE49-F238E27FC236}">
                <a16:creationId xmlns:a16="http://schemas.microsoft.com/office/drawing/2014/main" id="{4977B131-EB2A-C607-F808-85F3002B0F1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482917" y="2284381"/>
            <a:ext cx="228600" cy="228600"/>
          </a:xfrm>
          <a:prstGeom prst="rect">
            <a:avLst/>
          </a:prstGeom>
          <a:effectLst/>
        </p:spPr>
      </p:pic>
      <p:sp>
        <p:nvSpPr>
          <p:cNvPr id="127" name="Oval 126">
            <a:extLst>
              <a:ext uri="{FF2B5EF4-FFF2-40B4-BE49-F238E27FC236}">
                <a16:creationId xmlns:a16="http://schemas.microsoft.com/office/drawing/2014/main" id="{AFD2D394-BEF3-8BF9-5092-7F52D40CAF52}"/>
              </a:ext>
              <a:ext uri="{C183D7F6-B498-43B3-948B-1728B52AA6E4}">
                <adec:decorative xmlns:adec="http://schemas.microsoft.com/office/drawing/2017/decorative" val="1"/>
              </a:ext>
            </a:extLst>
          </p:cNvPr>
          <p:cNvSpPr/>
          <p:nvPr/>
        </p:nvSpPr>
        <p:spPr bwMode="auto">
          <a:xfrm>
            <a:off x="8214699" y="2187367"/>
            <a:ext cx="379648" cy="379648"/>
          </a:xfrm>
          <a:prstGeom prst="ellipse">
            <a:avLst/>
          </a:prstGeom>
          <a:gradFill>
            <a:gsLst>
              <a:gs pos="0">
                <a:srgbClr val="F65567"/>
              </a:gs>
              <a:gs pos="100000">
                <a:srgbClr val="F4364C"/>
              </a:gs>
            </a:gsLst>
            <a:lin ang="5400000" scaled="1"/>
          </a:gradFill>
          <a:ln w="25400">
            <a:solidFill>
              <a:srgbClr val="E9E9E8"/>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55" name="Graphic 54">
            <a:extLst>
              <a:ext uri="{FF2B5EF4-FFF2-40B4-BE49-F238E27FC236}">
                <a16:creationId xmlns:a16="http://schemas.microsoft.com/office/drawing/2014/main" id="{BE6797A7-E6FC-6B1E-3CE7-CC488E602C01}"/>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8292106" y="2256539"/>
            <a:ext cx="228600" cy="228600"/>
          </a:xfrm>
          <a:prstGeom prst="rect">
            <a:avLst/>
          </a:prstGeom>
          <a:effectLst/>
        </p:spPr>
      </p:pic>
      <p:sp>
        <p:nvSpPr>
          <p:cNvPr id="1030" name="Oval 1029">
            <a:extLst>
              <a:ext uri="{FF2B5EF4-FFF2-40B4-BE49-F238E27FC236}">
                <a16:creationId xmlns:a16="http://schemas.microsoft.com/office/drawing/2014/main" id="{D9085EF6-4890-1332-58EB-3423ED441054}"/>
              </a:ext>
              <a:ext uri="{C183D7F6-B498-43B3-948B-1728B52AA6E4}">
                <adec:decorative xmlns:adec="http://schemas.microsoft.com/office/drawing/2017/decorative" val="1"/>
              </a:ext>
            </a:extLst>
          </p:cNvPr>
          <p:cNvSpPr/>
          <p:nvPr/>
        </p:nvSpPr>
        <p:spPr bwMode="auto">
          <a:xfrm>
            <a:off x="11148830" y="3104622"/>
            <a:ext cx="379648" cy="379648"/>
          </a:xfrm>
          <a:prstGeom prst="ellipse">
            <a:avLst/>
          </a:prstGeom>
          <a:gradFill>
            <a:gsLst>
              <a:gs pos="0">
                <a:srgbClr val="F65567"/>
              </a:gs>
              <a:gs pos="100000">
                <a:srgbClr val="F4364C"/>
              </a:gs>
            </a:gsLst>
            <a:lin ang="5400000" scaled="1"/>
          </a:gradFill>
          <a:ln w="25400">
            <a:solidFill>
              <a:srgbClr val="E9E9E8"/>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56" name="Graphic 55">
            <a:extLst>
              <a:ext uri="{FF2B5EF4-FFF2-40B4-BE49-F238E27FC236}">
                <a16:creationId xmlns:a16="http://schemas.microsoft.com/office/drawing/2014/main" id="{F76C7C37-D9E0-3D08-A8C3-0B0FEC26F7B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1229491" y="3173794"/>
            <a:ext cx="228600" cy="228600"/>
          </a:xfrm>
          <a:prstGeom prst="rect">
            <a:avLst/>
          </a:prstGeom>
          <a:effectLst/>
        </p:spPr>
      </p:pic>
    </p:spTree>
    <p:extLst>
      <p:ext uri="{BB962C8B-B14F-4D97-AF65-F5344CB8AC3E}">
        <p14:creationId xmlns:p14="http://schemas.microsoft.com/office/powerpoint/2010/main" val="2921111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
                                        <p:tgtEl>
                                          <p:spTgt spid="1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00"/>
                                        <p:tgtEl>
                                          <p:spTgt spid="11"/>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00"/>
                                        <p:tgtEl>
                                          <p:spTgt spid="12"/>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044"/>
                                        </p:tgtEl>
                                        <p:attrNameLst>
                                          <p:attrName>style.visibility</p:attrName>
                                        </p:attrNameLst>
                                      </p:cBhvr>
                                      <p:to>
                                        <p:strVal val="visible"/>
                                      </p:to>
                                    </p:set>
                                    <p:animEffect transition="in" filter="fade">
                                      <p:cBhvr>
                                        <p:cTn id="16" dur="200"/>
                                        <p:tgtEl>
                                          <p:spTgt spid="1044"/>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1048"/>
                                        </p:tgtEl>
                                        <p:attrNameLst>
                                          <p:attrName>style.visibility</p:attrName>
                                        </p:attrNameLst>
                                      </p:cBhvr>
                                      <p:to>
                                        <p:strVal val="visible"/>
                                      </p:to>
                                    </p:set>
                                    <p:animEffect transition="in" filter="fade">
                                      <p:cBhvr>
                                        <p:cTn id="19" dur="200"/>
                                        <p:tgtEl>
                                          <p:spTgt spid="104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1046"/>
                                        </p:tgtEl>
                                        <p:attrNameLst>
                                          <p:attrName>style.visibility</p:attrName>
                                        </p:attrNameLst>
                                      </p:cBhvr>
                                      <p:to>
                                        <p:strVal val="visible"/>
                                      </p:to>
                                    </p:set>
                                    <p:animEffect transition="in" filter="fade">
                                      <p:cBhvr>
                                        <p:cTn id="22" dur="200"/>
                                        <p:tgtEl>
                                          <p:spTgt spid="1046"/>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180"/>
                                        </p:tgtEl>
                                        <p:attrNameLst>
                                          <p:attrName>style.visibility</p:attrName>
                                        </p:attrNameLst>
                                      </p:cBhvr>
                                      <p:to>
                                        <p:strVal val="visible"/>
                                      </p:to>
                                    </p:set>
                                    <p:animEffect transition="in" filter="fade">
                                      <p:cBhvr>
                                        <p:cTn id="25" dur="200"/>
                                        <p:tgtEl>
                                          <p:spTgt spid="180"/>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182"/>
                                        </p:tgtEl>
                                        <p:attrNameLst>
                                          <p:attrName>style.visibility</p:attrName>
                                        </p:attrNameLst>
                                      </p:cBhvr>
                                      <p:to>
                                        <p:strVal val="visible"/>
                                      </p:to>
                                    </p:set>
                                    <p:animEffect transition="in" filter="fade">
                                      <p:cBhvr>
                                        <p:cTn id="28" dur="200"/>
                                        <p:tgtEl>
                                          <p:spTgt spid="182"/>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164"/>
                                        </p:tgtEl>
                                        <p:attrNameLst>
                                          <p:attrName>style.visibility</p:attrName>
                                        </p:attrNameLst>
                                      </p:cBhvr>
                                      <p:to>
                                        <p:strVal val="visible"/>
                                      </p:to>
                                    </p:set>
                                    <p:animEffect transition="in" filter="fade">
                                      <p:cBhvr>
                                        <p:cTn id="31" dur="200"/>
                                        <p:tgtEl>
                                          <p:spTgt spid="164"/>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166"/>
                                        </p:tgtEl>
                                        <p:attrNameLst>
                                          <p:attrName>style.visibility</p:attrName>
                                        </p:attrNameLst>
                                      </p:cBhvr>
                                      <p:to>
                                        <p:strVal val="visible"/>
                                      </p:to>
                                    </p:set>
                                    <p:animEffect transition="in" filter="fade">
                                      <p:cBhvr>
                                        <p:cTn id="34" dur="200"/>
                                        <p:tgtEl>
                                          <p:spTgt spid="166"/>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181"/>
                                        </p:tgtEl>
                                        <p:attrNameLst>
                                          <p:attrName>style.visibility</p:attrName>
                                        </p:attrNameLst>
                                      </p:cBhvr>
                                      <p:to>
                                        <p:strVal val="visible"/>
                                      </p:to>
                                    </p:set>
                                    <p:animEffect transition="in" filter="fade">
                                      <p:cBhvr>
                                        <p:cTn id="37" dur="200"/>
                                        <p:tgtEl>
                                          <p:spTgt spid="181"/>
                                        </p:tgtEl>
                                      </p:cBhvr>
                                    </p:animEffect>
                                  </p:childTnLst>
                                </p:cTn>
                              </p:par>
                              <p:par>
                                <p:cTn id="38" presetID="10" presetClass="entr" presetSubtype="0" fill="hold" grpId="0" nodeType="withEffect">
                                  <p:stCondLst>
                                    <p:cond delay="100"/>
                                  </p:stCondLst>
                                  <p:childTnLst>
                                    <p:set>
                                      <p:cBhvr>
                                        <p:cTn id="39" dur="1" fill="hold">
                                          <p:stCondLst>
                                            <p:cond delay="0"/>
                                          </p:stCondLst>
                                        </p:cTn>
                                        <p:tgtEl>
                                          <p:spTgt spid="183"/>
                                        </p:tgtEl>
                                        <p:attrNameLst>
                                          <p:attrName>style.visibility</p:attrName>
                                        </p:attrNameLst>
                                      </p:cBhvr>
                                      <p:to>
                                        <p:strVal val="visible"/>
                                      </p:to>
                                    </p:set>
                                    <p:animEffect transition="in" filter="fade">
                                      <p:cBhvr>
                                        <p:cTn id="40" dur="200"/>
                                        <p:tgtEl>
                                          <p:spTgt spid="183"/>
                                        </p:tgtEl>
                                      </p:cBhvr>
                                    </p:animEffect>
                                  </p:childTnLst>
                                </p:cTn>
                              </p:par>
                              <p:par>
                                <p:cTn id="41" presetID="10" presetClass="entr" presetSubtype="0" fill="hold" grpId="0" nodeType="withEffect">
                                  <p:stCondLst>
                                    <p:cond delay="100"/>
                                  </p:stCondLst>
                                  <p:childTnLst>
                                    <p:set>
                                      <p:cBhvr>
                                        <p:cTn id="42" dur="1" fill="hold">
                                          <p:stCondLst>
                                            <p:cond delay="0"/>
                                          </p:stCondLst>
                                        </p:cTn>
                                        <p:tgtEl>
                                          <p:spTgt spid="188"/>
                                        </p:tgtEl>
                                        <p:attrNameLst>
                                          <p:attrName>style.visibility</p:attrName>
                                        </p:attrNameLst>
                                      </p:cBhvr>
                                      <p:to>
                                        <p:strVal val="visible"/>
                                      </p:to>
                                    </p:set>
                                    <p:animEffect transition="in" filter="fade">
                                      <p:cBhvr>
                                        <p:cTn id="43" dur="200"/>
                                        <p:tgtEl>
                                          <p:spTgt spid="188"/>
                                        </p:tgtEl>
                                      </p:cBhvr>
                                    </p:animEffect>
                                  </p:childTnLst>
                                </p:cTn>
                              </p:par>
                              <p:par>
                                <p:cTn id="44" presetID="10" presetClass="entr" presetSubtype="0" fill="hold" nodeType="withEffect">
                                  <p:stCondLst>
                                    <p:cond delay="100"/>
                                  </p:stCondLst>
                                  <p:childTnLst>
                                    <p:set>
                                      <p:cBhvr>
                                        <p:cTn id="45" dur="1" fill="hold">
                                          <p:stCondLst>
                                            <p:cond delay="0"/>
                                          </p:stCondLst>
                                        </p:cTn>
                                        <p:tgtEl>
                                          <p:spTgt spid="1163"/>
                                        </p:tgtEl>
                                        <p:attrNameLst>
                                          <p:attrName>style.visibility</p:attrName>
                                        </p:attrNameLst>
                                      </p:cBhvr>
                                      <p:to>
                                        <p:strVal val="visible"/>
                                      </p:to>
                                    </p:set>
                                    <p:animEffect transition="in" filter="fade">
                                      <p:cBhvr>
                                        <p:cTn id="46" dur="200"/>
                                        <p:tgtEl>
                                          <p:spTgt spid="1163"/>
                                        </p:tgtEl>
                                      </p:cBhvr>
                                    </p:animEffect>
                                  </p:childTnLst>
                                </p:cTn>
                              </p:par>
                              <p:par>
                                <p:cTn id="47" presetID="10" presetClass="entr" presetSubtype="0" fill="hold" nodeType="withEffect">
                                  <p:stCondLst>
                                    <p:cond delay="100"/>
                                  </p:stCondLst>
                                  <p:childTnLst>
                                    <p:set>
                                      <p:cBhvr>
                                        <p:cTn id="48" dur="1" fill="hold">
                                          <p:stCondLst>
                                            <p:cond delay="0"/>
                                          </p:stCondLst>
                                        </p:cTn>
                                        <p:tgtEl>
                                          <p:spTgt spid="1179"/>
                                        </p:tgtEl>
                                        <p:attrNameLst>
                                          <p:attrName>style.visibility</p:attrName>
                                        </p:attrNameLst>
                                      </p:cBhvr>
                                      <p:to>
                                        <p:strVal val="visible"/>
                                      </p:to>
                                    </p:set>
                                    <p:animEffect transition="in" filter="fade">
                                      <p:cBhvr>
                                        <p:cTn id="49" dur="200"/>
                                        <p:tgtEl>
                                          <p:spTgt spid="1179"/>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1180"/>
                                        </p:tgtEl>
                                        <p:attrNameLst>
                                          <p:attrName>style.visibility</p:attrName>
                                        </p:attrNameLst>
                                      </p:cBhvr>
                                      <p:to>
                                        <p:strVal val="visible"/>
                                      </p:to>
                                    </p:set>
                                    <p:animEffect transition="in" filter="fade">
                                      <p:cBhvr>
                                        <p:cTn id="52" dur="200"/>
                                        <p:tgtEl>
                                          <p:spTgt spid="1180"/>
                                        </p:tgtEl>
                                      </p:cBhvr>
                                    </p:animEffect>
                                  </p:childTnLst>
                                </p:cTn>
                              </p:par>
                              <p:par>
                                <p:cTn id="53" presetID="10" presetClass="entr" presetSubtype="0" fill="hold" grpId="0" nodeType="withEffect">
                                  <p:stCondLst>
                                    <p:cond delay="100"/>
                                  </p:stCondLst>
                                  <p:childTnLst>
                                    <p:set>
                                      <p:cBhvr>
                                        <p:cTn id="54" dur="1" fill="hold">
                                          <p:stCondLst>
                                            <p:cond delay="0"/>
                                          </p:stCondLst>
                                        </p:cTn>
                                        <p:tgtEl>
                                          <p:spTgt spid="165"/>
                                        </p:tgtEl>
                                        <p:attrNameLst>
                                          <p:attrName>style.visibility</p:attrName>
                                        </p:attrNameLst>
                                      </p:cBhvr>
                                      <p:to>
                                        <p:strVal val="visible"/>
                                      </p:to>
                                    </p:set>
                                    <p:animEffect transition="in" filter="fade">
                                      <p:cBhvr>
                                        <p:cTn id="55" dur="200"/>
                                        <p:tgtEl>
                                          <p:spTgt spid="165"/>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151"/>
                                        </p:tgtEl>
                                        <p:attrNameLst>
                                          <p:attrName>style.visibility</p:attrName>
                                        </p:attrNameLst>
                                      </p:cBhvr>
                                      <p:to>
                                        <p:strVal val="visible"/>
                                      </p:to>
                                    </p:set>
                                    <p:animEffect transition="in" filter="fade">
                                      <p:cBhvr>
                                        <p:cTn id="58" dur="200"/>
                                        <p:tgtEl>
                                          <p:spTgt spid="1151"/>
                                        </p:tgtEl>
                                      </p:cBhvr>
                                    </p:animEffect>
                                  </p:childTnLst>
                                </p:cTn>
                              </p:par>
                              <p:par>
                                <p:cTn id="59" presetID="10" presetClass="entr" presetSubtype="0" fill="hold" grpId="0" nodeType="withEffect">
                                  <p:stCondLst>
                                    <p:cond delay="100"/>
                                  </p:stCondLst>
                                  <p:childTnLst>
                                    <p:set>
                                      <p:cBhvr>
                                        <p:cTn id="60" dur="1" fill="hold">
                                          <p:stCondLst>
                                            <p:cond delay="0"/>
                                          </p:stCondLst>
                                        </p:cTn>
                                        <p:tgtEl>
                                          <p:spTgt spid="1154"/>
                                        </p:tgtEl>
                                        <p:attrNameLst>
                                          <p:attrName>style.visibility</p:attrName>
                                        </p:attrNameLst>
                                      </p:cBhvr>
                                      <p:to>
                                        <p:strVal val="visible"/>
                                      </p:to>
                                    </p:set>
                                    <p:animEffect transition="in" filter="fade">
                                      <p:cBhvr>
                                        <p:cTn id="61" dur="200"/>
                                        <p:tgtEl>
                                          <p:spTgt spid="1154"/>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1157"/>
                                        </p:tgtEl>
                                        <p:attrNameLst>
                                          <p:attrName>style.visibility</p:attrName>
                                        </p:attrNameLst>
                                      </p:cBhvr>
                                      <p:to>
                                        <p:strVal val="visible"/>
                                      </p:to>
                                    </p:set>
                                    <p:animEffect transition="in" filter="fade">
                                      <p:cBhvr>
                                        <p:cTn id="64" dur="200"/>
                                        <p:tgtEl>
                                          <p:spTgt spid="1157"/>
                                        </p:tgtEl>
                                      </p:cBhvr>
                                    </p:animEffect>
                                  </p:childTnLst>
                                </p:cTn>
                              </p:par>
                              <p:par>
                                <p:cTn id="65" presetID="10" presetClass="entr" presetSubtype="0" fill="hold" grpId="0" nodeType="withEffect">
                                  <p:stCondLst>
                                    <p:cond delay="100"/>
                                  </p:stCondLst>
                                  <p:childTnLst>
                                    <p:set>
                                      <p:cBhvr>
                                        <p:cTn id="66" dur="1" fill="hold">
                                          <p:stCondLst>
                                            <p:cond delay="0"/>
                                          </p:stCondLst>
                                        </p:cTn>
                                        <p:tgtEl>
                                          <p:spTgt spid="1177"/>
                                        </p:tgtEl>
                                        <p:attrNameLst>
                                          <p:attrName>style.visibility</p:attrName>
                                        </p:attrNameLst>
                                      </p:cBhvr>
                                      <p:to>
                                        <p:strVal val="visible"/>
                                      </p:to>
                                    </p:set>
                                    <p:animEffect transition="in" filter="fade">
                                      <p:cBhvr>
                                        <p:cTn id="67" dur="200"/>
                                        <p:tgtEl>
                                          <p:spTgt spid="1177"/>
                                        </p:tgtEl>
                                      </p:cBhvr>
                                    </p:animEffect>
                                  </p:childTnLst>
                                </p:cTn>
                              </p:par>
                              <p:par>
                                <p:cTn id="68" presetID="10" presetClass="entr" presetSubtype="0" fill="hold" nodeType="withEffect">
                                  <p:stCondLst>
                                    <p:cond delay="100"/>
                                  </p:stCondLst>
                                  <p:childTnLst>
                                    <p:set>
                                      <p:cBhvr>
                                        <p:cTn id="69" dur="1" fill="hold">
                                          <p:stCondLst>
                                            <p:cond delay="0"/>
                                          </p:stCondLst>
                                        </p:cTn>
                                        <p:tgtEl>
                                          <p:spTgt spid="1186"/>
                                        </p:tgtEl>
                                        <p:attrNameLst>
                                          <p:attrName>style.visibility</p:attrName>
                                        </p:attrNameLst>
                                      </p:cBhvr>
                                      <p:to>
                                        <p:strVal val="visible"/>
                                      </p:to>
                                    </p:set>
                                    <p:animEffect transition="in" filter="fade">
                                      <p:cBhvr>
                                        <p:cTn id="70" dur="200"/>
                                        <p:tgtEl>
                                          <p:spTgt spid="118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1193"/>
                                        </p:tgtEl>
                                        <p:attrNameLst>
                                          <p:attrName>style.visibility</p:attrName>
                                        </p:attrNameLst>
                                      </p:cBhvr>
                                      <p:to>
                                        <p:strVal val="visible"/>
                                      </p:to>
                                    </p:set>
                                    <p:animEffect transition="in" filter="fade">
                                      <p:cBhvr>
                                        <p:cTn id="73" dur="200"/>
                                        <p:tgtEl>
                                          <p:spTgt spid="1193"/>
                                        </p:tgtEl>
                                      </p:cBhvr>
                                    </p:animEffect>
                                  </p:childTnLst>
                                </p:cTn>
                              </p:par>
                              <p:par>
                                <p:cTn id="74" presetID="10" presetClass="entr" presetSubtype="0" fill="hold" grpId="0" nodeType="withEffect">
                                  <p:stCondLst>
                                    <p:cond delay="100"/>
                                  </p:stCondLst>
                                  <p:childTnLst>
                                    <p:set>
                                      <p:cBhvr>
                                        <p:cTn id="75" dur="1" fill="hold">
                                          <p:stCondLst>
                                            <p:cond delay="0"/>
                                          </p:stCondLst>
                                        </p:cTn>
                                        <p:tgtEl>
                                          <p:spTgt spid="1190"/>
                                        </p:tgtEl>
                                        <p:attrNameLst>
                                          <p:attrName>style.visibility</p:attrName>
                                        </p:attrNameLst>
                                      </p:cBhvr>
                                      <p:to>
                                        <p:strVal val="visible"/>
                                      </p:to>
                                    </p:set>
                                    <p:animEffect transition="in" filter="fade">
                                      <p:cBhvr>
                                        <p:cTn id="76" dur="200"/>
                                        <p:tgtEl>
                                          <p:spTgt spid="1190"/>
                                        </p:tgtEl>
                                      </p:cBhvr>
                                    </p:animEffect>
                                  </p:childTnLst>
                                </p:cTn>
                              </p:par>
                              <p:par>
                                <p:cTn id="77" presetID="10" presetClass="entr" presetSubtype="0" fill="hold" grpId="0" nodeType="withEffect">
                                  <p:stCondLst>
                                    <p:cond delay="10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200"/>
                                        <p:tgtEl>
                                          <p:spTgt spid="39"/>
                                        </p:tgtEl>
                                      </p:cBhvr>
                                    </p:animEffect>
                                  </p:childTnLst>
                                </p:cTn>
                              </p:par>
                              <p:par>
                                <p:cTn id="80" presetID="10" presetClass="entr" presetSubtype="0" fill="hold" grpId="0" nodeType="withEffect">
                                  <p:stCondLst>
                                    <p:cond delay="10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00"/>
                                        <p:tgtEl>
                                          <p:spTgt spid="22"/>
                                        </p:tgtEl>
                                      </p:cBhvr>
                                    </p:animEffect>
                                  </p:childTnLst>
                                </p:cTn>
                              </p:par>
                              <p:par>
                                <p:cTn id="83" presetID="10" presetClass="entr" presetSubtype="0" fill="hold" grpId="0" nodeType="withEffect">
                                  <p:stCondLst>
                                    <p:cond delay="100"/>
                                  </p:stCondLst>
                                  <p:childTnLst>
                                    <p:set>
                                      <p:cBhvr>
                                        <p:cTn id="84" dur="1" fill="hold">
                                          <p:stCondLst>
                                            <p:cond delay="0"/>
                                          </p:stCondLst>
                                        </p:cTn>
                                        <p:tgtEl>
                                          <p:spTgt spid="1126"/>
                                        </p:tgtEl>
                                        <p:attrNameLst>
                                          <p:attrName>style.visibility</p:attrName>
                                        </p:attrNameLst>
                                      </p:cBhvr>
                                      <p:to>
                                        <p:strVal val="visible"/>
                                      </p:to>
                                    </p:set>
                                    <p:animEffect transition="in" filter="fade">
                                      <p:cBhvr>
                                        <p:cTn id="85" dur="200"/>
                                        <p:tgtEl>
                                          <p:spTgt spid="1126"/>
                                        </p:tgtEl>
                                      </p:cBhvr>
                                    </p:animEffect>
                                  </p:childTnLst>
                                </p:cTn>
                              </p:par>
                              <p:par>
                                <p:cTn id="86" presetID="10" presetClass="entr" presetSubtype="0" fill="hold" grpId="0" nodeType="withEffect">
                                  <p:stCondLst>
                                    <p:cond delay="10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200"/>
                                        <p:tgtEl>
                                          <p:spTgt spid="43"/>
                                        </p:tgtEl>
                                      </p:cBhvr>
                                    </p:animEffect>
                                  </p:childTnLst>
                                </p:cTn>
                              </p:par>
                              <p:par>
                                <p:cTn id="89" presetID="10" presetClass="entr" presetSubtype="0" fill="hold" grpId="0" nodeType="withEffect">
                                  <p:stCondLst>
                                    <p:cond delay="10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200"/>
                                        <p:tgtEl>
                                          <p:spTgt spid="51"/>
                                        </p:tgtEl>
                                      </p:cBhvr>
                                    </p:animEffect>
                                  </p:childTnLst>
                                </p:cTn>
                              </p:par>
                              <p:par>
                                <p:cTn id="92" presetID="10" presetClass="entr" presetSubtype="0" fill="hold" grpId="0" nodeType="withEffect">
                                  <p:stCondLst>
                                    <p:cond delay="100"/>
                                  </p:stCondLst>
                                  <p:childTnLst>
                                    <p:set>
                                      <p:cBhvr>
                                        <p:cTn id="93" dur="1" fill="hold">
                                          <p:stCondLst>
                                            <p:cond delay="0"/>
                                          </p:stCondLst>
                                        </p:cTn>
                                        <p:tgtEl>
                                          <p:spTgt spid="1045"/>
                                        </p:tgtEl>
                                        <p:attrNameLst>
                                          <p:attrName>style.visibility</p:attrName>
                                        </p:attrNameLst>
                                      </p:cBhvr>
                                      <p:to>
                                        <p:strVal val="visible"/>
                                      </p:to>
                                    </p:set>
                                    <p:animEffect transition="in" filter="fade">
                                      <p:cBhvr>
                                        <p:cTn id="94" dur="200"/>
                                        <p:tgtEl>
                                          <p:spTgt spid="1045"/>
                                        </p:tgtEl>
                                      </p:cBhvr>
                                    </p:animEffect>
                                  </p:childTnLst>
                                </p:cTn>
                              </p:par>
                              <p:par>
                                <p:cTn id="95" presetID="10" presetClass="entr" presetSubtype="0" fill="hold" grpId="0" nodeType="withEffect">
                                  <p:stCondLst>
                                    <p:cond delay="100"/>
                                  </p:stCondLst>
                                  <p:childTnLst>
                                    <p:set>
                                      <p:cBhvr>
                                        <p:cTn id="96" dur="1" fill="hold">
                                          <p:stCondLst>
                                            <p:cond delay="0"/>
                                          </p:stCondLst>
                                        </p:cTn>
                                        <p:tgtEl>
                                          <p:spTgt spid="1047"/>
                                        </p:tgtEl>
                                        <p:attrNameLst>
                                          <p:attrName>style.visibility</p:attrName>
                                        </p:attrNameLst>
                                      </p:cBhvr>
                                      <p:to>
                                        <p:strVal val="visible"/>
                                      </p:to>
                                    </p:set>
                                    <p:animEffect transition="in" filter="fade">
                                      <p:cBhvr>
                                        <p:cTn id="97" dur="200"/>
                                        <p:tgtEl>
                                          <p:spTgt spid="1047"/>
                                        </p:tgtEl>
                                      </p:cBhvr>
                                    </p:animEffect>
                                  </p:childTnLst>
                                </p:cTn>
                              </p:par>
                              <p:par>
                                <p:cTn id="98" presetID="10" presetClass="entr" presetSubtype="0" fill="hold" grpId="0" nodeType="withEffect">
                                  <p:stCondLst>
                                    <p:cond delay="100"/>
                                  </p:stCondLst>
                                  <p:childTnLst>
                                    <p:set>
                                      <p:cBhvr>
                                        <p:cTn id="99" dur="1" fill="hold">
                                          <p:stCondLst>
                                            <p:cond delay="0"/>
                                          </p:stCondLst>
                                        </p:cTn>
                                        <p:tgtEl>
                                          <p:spTgt spid="1049"/>
                                        </p:tgtEl>
                                        <p:attrNameLst>
                                          <p:attrName>style.visibility</p:attrName>
                                        </p:attrNameLst>
                                      </p:cBhvr>
                                      <p:to>
                                        <p:strVal val="visible"/>
                                      </p:to>
                                    </p:set>
                                    <p:animEffect transition="in" filter="fade">
                                      <p:cBhvr>
                                        <p:cTn id="100" dur="200"/>
                                        <p:tgtEl>
                                          <p:spTgt spid="1049"/>
                                        </p:tgtEl>
                                      </p:cBhvr>
                                    </p:animEffect>
                                  </p:childTnLst>
                                </p:cTn>
                              </p:par>
                              <p:par>
                                <p:cTn id="101" presetID="10" presetClass="entr" presetSubtype="0" fill="hold" grpId="0" nodeType="withEffect">
                                  <p:stCondLst>
                                    <p:cond delay="100"/>
                                  </p:stCondLst>
                                  <p:childTnLst>
                                    <p:set>
                                      <p:cBhvr>
                                        <p:cTn id="102" dur="1" fill="hold">
                                          <p:stCondLst>
                                            <p:cond delay="0"/>
                                          </p:stCondLst>
                                        </p:cTn>
                                        <p:tgtEl>
                                          <p:spTgt spid="1160"/>
                                        </p:tgtEl>
                                        <p:attrNameLst>
                                          <p:attrName>style.visibility</p:attrName>
                                        </p:attrNameLst>
                                      </p:cBhvr>
                                      <p:to>
                                        <p:strVal val="visible"/>
                                      </p:to>
                                    </p:set>
                                    <p:animEffect transition="in" filter="fade">
                                      <p:cBhvr>
                                        <p:cTn id="103" dur="200"/>
                                        <p:tgtEl>
                                          <p:spTgt spid="1160"/>
                                        </p:tgtEl>
                                      </p:cBhvr>
                                    </p:animEffect>
                                  </p:childTnLst>
                                </p:cTn>
                              </p:par>
                              <p:par>
                                <p:cTn id="104" presetID="10" presetClass="entr" presetSubtype="0" fill="hold" grpId="0" nodeType="withEffect">
                                  <p:stCondLst>
                                    <p:cond delay="10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200"/>
                                        <p:tgtEl>
                                          <p:spTgt spid="44"/>
                                        </p:tgtEl>
                                      </p:cBhvr>
                                    </p:animEffect>
                                  </p:childTnLst>
                                </p:cTn>
                              </p:par>
                              <p:par>
                                <p:cTn id="107" presetID="10" presetClass="entr" presetSubtype="0" fill="hold" nodeType="withEffect">
                                  <p:stCondLst>
                                    <p:cond delay="100"/>
                                  </p:stCondLst>
                                  <p:childTnLst>
                                    <p:set>
                                      <p:cBhvr>
                                        <p:cTn id="108" dur="1" fill="hold">
                                          <p:stCondLst>
                                            <p:cond delay="0"/>
                                          </p:stCondLst>
                                        </p:cTn>
                                        <p:tgtEl>
                                          <p:spTgt spid="19"/>
                                        </p:tgtEl>
                                        <p:attrNameLst>
                                          <p:attrName>style.visibility</p:attrName>
                                        </p:attrNameLst>
                                      </p:cBhvr>
                                      <p:to>
                                        <p:strVal val="visible"/>
                                      </p:to>
                                    </p:set>
                                    <p:animEffect transition="in" filter="fade">
                                      <p:cBhvr>
                                        <p:cTn id="109" dur="200"/>
                                        <p:tgtEl>
                                          <p:spTgt spid="19"/>
                                        </p:tgtEl>
                                      </p:cBhvr>
                                    </p:animEffect>
                                  </p:childTnLst>
                                </p:cTn>
                              </p:par>
                              <p:par>
                                <p:cTn id="110" presetID="10" presetClass="entr" presetSubtype="0" fill="hold" grpId="0" nodeType="withEffect">
                                  <p:stCondLst>
                                    <p:cond delay="100"/>
                                  </p:stCondLst>
                                  <p:childTnLst>
                                    <p:set>
                                      <p:cBhvr>
                                        <p:cTn id="111" dur="1" fill="hold">
                                          <p:stCondLst>
                                            <p:cond delay="0"/>
                                          </p:stCondLst>
                                        </p:cTn>
                                        <p:tgtEl>
                                          <p:spTgt spid="1028"/>
                                        </p:tgtEl>
                                        <p:attrNameLst>
                                          <p:attrName>style.visibility</p:attrName>
                                        </p:attrNameLst>
                                      </p:cBhvr>
                                      <p:to>
                                        <p:strVal val="visible"/>
                                      </p:to>
                                    </p:set>
                                    <p:animEffect transition="in" filter="fade">
                                      <p:cBhvr>
                                        <p:cTn id="112" dur="200"/>
                                        <p:tgtEl>
                                          <p:spTgt spid="1028"/>
                                        </p:tgtEl>
                                      </p:cBhvr>
                                    </p:animEffect>
                                  </p:childTnLst>
                                </p:cTn>
                              </p:par>
                              <p:par>
                                <p:cTn id="113" presetID="10" presetClass="entr" presetSubtype="0" fill="hold" nodeType="withEffect">
                                  <p:stCondLst>
                                    <p:cond delay="10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200"/>
                                        <p:tgtEl>
                                          <p:spTgt spid="30"/>
                                        </p:tgtEl>
                                      </p:cBhvr>
                                    </p:animEffect>
                                  </p:childTnLst>
                                </p:cTn>
                              </p:par>
                              <p:par>
                                <p:cTn id="116" presetID="10" presetClass="entr" presetSubtype="0" fill="hold" nodeType="withEffect">
                                  <p:stCondLst>
                                    <p:cond delay="10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200"/>
                                        <p:tgtEl>
                                          <p:spTgt spid="36"/>
                                        </p:tgtEl>
                                      </p:cBhvr>
                                    </p:animEffect>
                                  </p:childTnLst>
                                </p:cTn>
                              </p:par>
                              <p:par>
                                <p:cTn id="119" presetID="10" presetClass="entr" presetSubtype="0" fill="hold" nodeType="withEffect">
                                  <p:stCondLst>
                                    <p:cond delay="100"/>
                                  </p:stCondLst>
                                  <p:childTnLst>
                                    <p:set>
                                      <p:cBhvr>
                                        <p:cTn id="120" dur="1" fill="hold">
                                          <p:stCondLst>
                                            <p:cond delay="0"/>
                                          </p:stCondLst>
                                        </p:cTn>
                                        <p:tgtEl>
                                          <p:spTgt spid="42"/>
                                        </p:tgtEl>
                                        <p:attrNameLst>
                                          <p:attrName>style.visibility</p:attrName>
                                        </p:attrNameLst>
                                      </p:cBhvr>
                                      <p:to>
                                        <p:strVal val="visible"/>
                                      </p:to>
                                    </p:set>
                                    <p:animEffect transition="in" filter="fade">
                                      <p:cBhvr>
                                        <p:cTn id="121" dur="200"/>
                                        <p:tgtEl>
                                          <p:spTgt spid="42"/>
                                        </p:tgtEl>
                                      </p:cBhvr>
                                    </p:animEffect>
                                  </p:childTnLst>
                                </p:cTn>
                              </p:par>
                              <p:par>
                                <p:cTn id="122" presetID="10" presetClass="entr" presetSubtype="0" fill="hold" nodeType="withEffect">
                                  <p:stCondLst>
                                    <p:cond delay="100"/>
                                  </p:stCondLst>
                                  <p:childTnLst>
                                    <p:set>
                                      <p:cBhvr>
                                        <p:cTn id="123" dur="1" fill="hold">
                                          <p:stCondLst>
                                            <p:cond delay="0"/>
                                          </p:stCondLst>
                                        </p:cTn>
                                        <p:tgtEl>
                                          <p:spTgt spid="46"/>
                                        </p:tgtEl>
                                        <p:attrNameLst>
                                          <p:attrName>style.visibility</p:attrName>
                                        </p:attrNameLst>
                                      </p:cBhvr>
                                      <p:to>
                                        <p:strVal val="visible"/>
                                      </p:to>
                                    </p:set>
                                    <p:animEffect transition="in" filter="fade">
                                      <p:cBhvr>
                                        <p:cTn id="124" dur="200"/>
                                        <p:tgtEl>
                                          <p:spTgt spid="46"/>
                                        </p:tgtEl>
                                      </p:cBhvr>
                                    </p:animEffect>
                                  </p:childTnLst>
                                </p:cTn>
                              </p:par>
                              <p:par>
                                <p:cTn id="125" presetID="10" presetClass="entr" presetSubtype="0" fill="hold" grpId="0" nodeType="withEffect">
                                  <p:stCondLst>
                                    <p:cond delay="10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200"/>
                                        <p:tgtEl>
                                          <p:spTgt spid="34"/>
                                        </p:tgtEl>
                                      </p:cBhvr>
                                    </p:animEffect>
                                  </p:childTnLst>
                                </p:cTn>
                              </p:par>
                              <p:par>
                                <p:cTn id="128" presetID="10" presetClass="entr" presetSubtype="0" fill="hold" grpId="0" nodeType="withEffect">
                                  <p:stCondLst>
                                    <p:cond delay="100"/>
                                  </p:stCondLst>
                                  <p:childTnLst>
                                    <p:set>
                                      <p:cBhvr>
                                        <p:cTn id="129" dur="1" fill="hold">
                                          <p:stCondLst>
                                            <p:cond delay="0"/>
                                          </p:stCondLst>
                                        </p:cTn>
                                        <p:tgtEl>
                                          <p:spTgt spid="1058"/>
                                        </p:tgtEl>
                                        <p:attrNameLst>
                                          <p:attrName>style.visibility</p:attrName>
                                        </p:attrNameLst>
                                      </p:cBhvr>
                                      <p:to>
                                        <p:strVal val="visible"/>
                                      </p:to>
                                    </p:set>
                                    <p:animEffect transition="in" filter="fade">
                                      <p:cBhvr>
                                        <p:cTn id="130" dur="200"/>
                                        <p:tgtEl>
                                          <p:spTgt spid="1058"/>
                                        </p:tgtEl>
                                      </p:cBhvr>
                                    </p:animEffect>
                                  </p:childTnLst>
                                </p:cTn>
                              </p:par>
                              <p:par>
                                <p:cTn id="131" presetID="10" presetClass="entr" presetSubtype="0" fill="hold" grpId="0" nodeType="withEffect">
                                  <p:stCondLst>
                                    <p:cond delay="100"/>
                                  </p:stCondLst>
                                  <p:childTnLst>
                                    <p:set>
                                      <p:cBhvr>
                                        <p:cTn id="132" dur="1" fill="hold">
                                          <p:stCondLst>
                                            <p:cond delay="0"/>
                                          </p:stCondLst>
                                        </p:cTn>
                                        <p:tgtEl>
                                          <p:spTgt spid="1056"/>
                                        </p:tgtEl>
                                        <p:attrNameLst>
                                          <p:attrName>style.visibility</p:attrName>
                                        </p:attrNameLst>
                                      </p:cBhvr>
                                      <p:to>
                                        <p:strVal val="visible"/>
                                      </p:to>
                                    </p:set>
                                    <p:animEffect transition="in" filter="fade">
                                      <p:cBhvr>
                                        <p:cTn id="133" dur="200"/>
                                        <p:tgtEl>
                                          <p:spTgt spid="1056"/>
                                        </p:tgtEl>
                                      </p:cBhvr>
                                    </p:animEffect>
                                  </p:childTnLst>
                                </p:cTn>
                              </p:par>
                              <p:par>
                                <p:cTn id="134" presetID="10" presetClass="entr" presetSubtype="0" fill="hold" grpId="0" nodeType="withEffect">
                                  <p:stCondLst>
                                    <p:cond delay="100"/>
                                  </p:stCondLst>
                                  <p:childTnLst>
                                    <p:set>
                                      <p:cBhvr>
                                        <p:cTn id="135" dur="1" fill="hold">
                                          <p:stCondLst>
                                            <p:cond delay="0"/>
                                          </p:stCondLst>
                                        </p:cTn>
                                        <p:tgtEl>
                                          <p:spTgt spid="1060"/>
                                        </p:tgtEl>
                                        <p:attrNameLst>
                                          <p:attrName>style.visibility</p:attrName>
                                        </p:attrNameLst>
                                      </p:cBhvr>
                                      <p:to>
                                        <p:strVal val="visible"/>
                                      </p:to>
                                    </p:set>
                                    <p:animEffect transition="in" filter="fade">
                                      <p:cBhvr>
                                        <p:cTn id="136" dur="200"/>
                                        <p:tgtEl>
                                          <p:spTgt spid="1060"/>
                                        </p:tgtEl>
                                      </p:cBhvr>
                                    </p:animEffect>
                                  </p:childTnLst>
                                </p:cTn>
                              </p:par>
                              <p:par>
                                <p:cTn id="137" presetID="10" presetClass="entr" presetSubtype="0" fill="hold" grpId="0" nodeType="withEffect">
                                  <p:stCondLst>
                                    <p:cond delay="100"/>
                                  </p:stCondLst>
                                  <p:childTnLst>
                                    <p:set>
                                      <p:cBhvr>
                                        <p:cTn id="138" dur="1" fill="hold">
                                          <p:stCondLst>
                                            <p:cond delay="0"/>
                                          </p:stCondLst>
                                        </p:cTn>
                                        <p:tgtEl>
                                          <p:spTgt spid="172"/>
                                        </p:tgtEl>
                                        <p:attrNameLst>
                                          <p:attrName>style.visibility</p:attrName>
                                        </p:attrNameLst>
                                      </p:cBhvr>
                                      <p:to>
                                        <p:strVal val="visible"/>
                                      </p:to>
                                    </p:set>
                                    <p:animEffect transition="in" filter="fade">
                                      <p:cBhvr>
                                        <p:cTn id="139" dur="200"/>
                                        <p:tgtEl>
                                          <p:spTgt spid="172"/>
                                        </p:tgtEl>
                                      </p:cBhvr>
                                    </p:animEffect>
                                  </p:childTnLst>
                                </p:cTn>
                              </p:par>
                              <p:par>
                                <p:cTn id="140" presetID="10" presetClass="entr" presetSubtype="0" fill="hold" grpId="0" nodeType="withEffect">
                                  <p:stCondLst>
                                    <p:cond delay="100"/>
                                  </p:stCondLst>
                                  <p:childTnLst>
                                    <p:set>
                                      <p:cBhvr>
                                        <p:cTn id="141" dur="1" fill="hold">
                                          <p:stCondLst>
                                            <p:cond delay="0"/>
                                          </p:stCondLst>
                                        </p:cTn>
                                        <p:tgtEl>
                                          <p:spTgt spid="156"/>
                                        </p:tgtEl>
                                        <p:attrNameLst>
                                          <p:attrName>style.visibility</p:attrName>
                                        </p:attrNameLst>
                                      </p:cBhvr>
                                      <p:to>
                                        <p:strVal val="visible"/>
                                      </p:to>
                                    </p:set>
                                    <p:animEffect transition="in" filter="fade">
                                      <p:cBhvr>
                                        <p:cTn id="142" dur="200"/>
                                        <p:tgtEl>
                                          <p:spTgt spid="156"/>
                                        </p:tgtEl>
                                      </p:cBhvr>
                                    </p:animEffect>
                                  </p:childTnLst>
                                </p:cTn>
                              </p:par>
                              <p:par>
                                <p:cTn id="143" presetID="10" presetClass="entr" presetSubtype="0" fill="hold" grpId="0" nodeType="withEffect">
                                  <p:stCondLst>
                                    <p:cond delay="100"/>
                                  </p:stCondLst>
                                  <p:childTnLst>
                                    <p:set>
                                      <p:cBhvr>
                                        <p:cTn id="144" dur="1" fill="hold">
                                          <p:stCondLst>
                                            <p:cond delay="0"/>
                                          </p:stCondLst>
                                        </p:cTn>
                                        <p:tgtEl>
                                          <p:spTgt spid="1084"/>
                                        </p:tgtEl>
                                        <p:attrNameLst>
                                          <p:attrName>style.visibility</p:attrName>
                                        </p:attrNameLst>
                                      </p:cBhvr>
                                      <p:to>
                                        <p:strVal val="visible"/>
                                      </p:to>
                                    </p:set>
                                    <p:animEffect transition="in" filter="fade">
                                      <p:cBhvr>
                                        <p:cTn id="145" dur="200"/>
                                        <p:tgtEl>
                                          <p:spTgt spid="1084"/>
                                        </p:tgtEl>
                                      </p:cBhvr>
                                    </p:animEffect>
                                  </p:childTnLst>
                                </p:cTn>
                              </p:par>
                              <p:par>
                                <p:cTn id="146" presetID="10" presetClass="entr" presetSubtype="0" fill="hold" grpId="0" nodeType="withEffect">
                                  <p:stCondLst>
                                    <p:cond delay="100"/>
                                  </p:stCondLst>
                                  <p:childTnLst>
                                    <p:set>
                                      <p:cBhvr>
                                        <p:cTn id="147" dur="1" fill="hold">
                                          <p:stCondLst>
                                            <p:cond delay="0"/>
                                          </p:stCondLst>
                                        </p:cTn>
                                        <p:tgtEl>
                                          <p:spTgt spid="1089"/>
                                        </p:tgtEl>
                                        <p:attrNameLst>
                                          <p:attrName>style.visibility</p:attrName>
                                        </p:attrNameLst>
                                      </p:cBhvr>
                                      <p:to>
                                        <p:strVal val="visible"/>
                                      </p:to>
                                    </p:set>
                                    <p:animEffect transition="in" filter="fade">
                                      <p:cBhvr>
                                        <p:cTn id="148" dur="200"/>
                                        <p:tgtEl>
                                          <p:spTgt spid="1089"/>
                                        </p:tgtEl>
                                      </p:cBhvr>
                                    </p:animEffect>
                                  </p:childTnLst>
                                </p:cTn>
                              </p:par>
                              <p:par>
                                <p:cTn id="149" presetID="10" presetClass="entr" presetSubtype="0" fill="hold" nodeType="withEffect">
                                  <p:stCondLst>
                                    <p:cond delay="100"/>
                                  </p:stCondLst>
                                  <p:childTnLst>
                                    <p:set>
                                      <p:cBhvr>
                                        <p:cTn id="150" dur="1" fill="hold">
                                          <p:stCondLst>
                                            <p:cond delay="0"/>
                                          </p:stCondLst>
                                        </p:cTn>
                                        <p:tgtEl>
                                          <p:spTgt spid="1116"/>
                                        </p:tgtEl>
                                        <p:attrNameLst>
                                          <p:attrName>style.visibility</p:attrName>
                                        </p:attrNameLst>
                                      </p:cBhvr>
                                      <p:to>
                                        <p:strVal val="visible"/>
                                      </p:to>
                                    </p:set>
                                    <p:animEffect transition="in" filter="fade">
                                      <p:cBhvr>
                                        <p:cTn id="151" dur="200"/>
                                        <p:tgtEl>
                                          <p:spTgt spid="1116"/>
                                        </p:tgtEl>
                                      </p:cBhvr>
                                    </p:animEffect>
                                  </p:childTnLst>
                                </p:cTn>
                              </p:par>
                              <p:par>
                                <p:cTn id="152" presetID="10" presetClass="entr" presetSubtype="0" fill="hold" nodeType="withEffect">
                                  <p:stCondLst>
                                    <p:cond delay="100"/>
                                  </p:stCondLst>
                                  <p:childTnLst>
                                    <p:set>
                                      <p:cBhvr>
                                        <p:cTn id="153" dur="1" fill="hold">
                                          <p:stCondLst>
                                            <p:cond delay="0"/>
                                          </p:stCondLst>
                                        </p:cTn>
                                        <p:tgtEl>
                                          <p:spTgt spid="1141"/>
                                        </p:tgtEl>
                                        <p:attrNameLst>
                                          <p:attrName>style.visibility</p:attrName>
                                        </p:attrNameLst>
                                      </p:cBhvr>
                                      <p:to>
                                        <p:strVal val="visible"/>
                                      </p:to>
                                    </p:set>
                                    <p:animEffect transition="in" filter="fade">
                                      <p:cBhvr>
                                        <p:cTn id="154" dur="200"/>
                                        <p:tgtEl>
                                          <p:spTgt spid="1141"/>
                                        </p:tgtEl>
                                      </p:cBhvr>
                                    </p:animEffect>
                                  </p:childTnLst>
                                </p:cTn>
                              </p:par>
                              <p:par>
                                <p:cTn id="155" presetID="10" presetClass="entr" presetSubtype="0" fill="hold" nodeType="withEffect">
                                  <p:stCondLst>
                                    <p:cond delay="100"/>
                                  </p:stCondLst>
                                  <p:childTnLst>
                                    <p:set>
                                      <p:cBhvr>
                                        <p:cTn id="156" dur="1" fill="hold">
                                          <p:stCondLst>
                                            <p:cond delay="0"/>
                                          </p:stCondLst>
                                        </p:cTn>
                                        <p:tgtEl>
                                          <p:spTgt spid="1147"/>
                                        </p:tgtEl>
                                        <p:attrNameLst>
                                          <p:attrName>style.visibility</p:attrName>
                                        </p:attrNameLst>
                                      </p:cBhvr>
                                      <p:to>
                                        <p:strVal val="visible"/>
                                      </p:to>
                                    </p:set>
                                    <p:animEffect transition="in" filter="fade">
                                      <p:cBhvr>
                                        <p:cTn id="157" dur="200"/>
                                        <p:tgtEl>
                                          <p:spTgt spid="1147"/>
                                        </p:tgtEl>
                                      </p:cBhvr>
                                    </p:animEffect>
                                  </p:childTnLst>
                                </p:cTn>
                              </p:par>
                              <p:par>
                                <p:cTn id="158" presetID="10" presetClass="entr" presetSubtype="0" fill="hold" nodeType="withEffect">
                                  <p:stCondLst>
                                    <p:cond delay="100"/>
                                  </p:stCondLst>
                                  <p:childTnLst>
                                    <p:set>
                                      <p:cBhvr>
                                        <p:cTn id="159" dur="1" fill="hold">
                                          <p:stCondLst>
                                            <p:cond delay="0"/>
                                          </p:stCondLst>
                                        </p:cTn>
                                        <p:tgtEl>
                                          <p:spTgt spid="1131"/>
                                        </p:tgtEl>
                                        <p:attrNameLst>
                                          <p:attrName>style.visibility</p:attrName>
                                        </p:attrNameLst>
                                      </p:cBhvr>
                                      <p:to>
                                        <p:strVal val="visible"/>
                                      </p:to>
                                    </p:set>
                                    <p:animEffect transition="in" filter="fade">
                                      <p:cBhvr>
                                        <p:cTn id="160" dur="200"/>
                                        <p:tgtEl>
                                          <p:spTgt spid="1131"/>
                                        </p:tgtEl>
                                      </p:cBhvr>
                                    </p:animEffect>
                                  </p:childTnLst>
                                </p:cTn>
                              </p:par>
                              <p:par>
                                <p:cTn id="161" presetID="10" presetClass="entr" presetSubtype="0" fill="hold" nodeType="withEffect">
                                  <p:stCondLst>
                                    <p:cond delay="100"/>
                                  </p:stCondLst>
                                  <p:childTnLst>
                                    <p:set>
                                      <p:cBhvr>
                                        <p:cTn id="162" dur="1" fill="hold">
                                          <p:stCondLst>
                                            <p:cond delay="0"/>
                                          </p:stCondLst>
                                        </p:cTn>
                                        <p:tgtEl>
                                          <p:spTgt spid="1205"/>
                                        </p:tgtEl>
                                        <p:attrNameLst>
                                          <p:attrName>style.visibility</p:attrName>
                                        </p:attrNameLst>
                                      </p:cBhvr>
                                      <p:to>
                                        <p:strVal val="visible"/>
                                      </p:to>
                                    </p:set>
                                    <p:animEffect transition="in" filter="fade">
                                      <p:cBhvr>
                                        <p:cTn id="163" dur="200"/>
                                        <p:tgtEl>
                                          <p:spTgt spid="1205"/>
                                        </p:tgtEl>
                                      </p:cBhvr>
                                    </p:animEffect>
                                  </p:childTnLst>
                                </p:cTn>
                              </p:par>
                              <p:par>
                                <p:cTn id="164" presetID="10" presetClass="entr" presetSubtype="0" fill="hold" nodeType="withEffect">
                                  <p:stCondLst>
                                    <p:cond delay="100"/>
                                  </p:stCondLst>
                                  <p:childTnLst>
                                    <p:set>
                                      <p:cBhvr>
                                        <p:cTn id="165" dur="1" fill="hold">
                                          <p:stCondLst>
                                            <p:cond delay="0"/>
                                          </p:stCondLst>
                                        </p:cTn>
                                        <p:tgtEl>
                                          <p:spTgt spid="1206"/>
                                        </p:tgtEl>
                                        <p:attrNameLst>
                                          <p:attrName>style.visibility</p:attrName>
                                        </p:attrNameLst>
                                      </p:cBhvr>
                                      <p:to>
                                        <p:strVal val="visible"/>
                                      </p:to>
                                    </p:set>
                                    <p:animEffect transition="in" filter="fade">
                                      <p:cBhvr>
                                        <p:cTn id="166" dur="200"/>
                                        <p:tgtEl>
                                          <p:spTgt spid="1206"/>
                                        </p:tgtEl>
                                      </p:cBhvr>
                                    </p:animEffect>
                                  </p:childTnLst>
                                </p:cTn>
                              </p:par>
                              <p:par>
                                <p:cTn id="167" presetID="10" presetClass="entr" presetSubtype="0" fill="hold" grpId="0" nodeType="withEffect">
                                  <p:stCondLst>
                                    <p:cond delay="100"/>
                                  </p:stCondLst>
                                  <p:childTnLst>
                                    <p:set>
                                      <p:cBhvr>
                                        <p:cTn id="168" dur="1" fill="hold">
                                          <p:stCondLst>
                                            <p:cond delay="0"/>
                                          </p:stCondLst>
                                        </p:cTn>
                                        <p:tgtEl>
                                          <p:spTgt spid="1220"/>
                                        </p:tgtEl>
                                        <p:attrNameLst>
                                          <p:attrName>style.visibility</p:attrName>
                                        </p:attrNameLst>
                                      </p:cBhvr>
                                      <p:to>
                                        <p:strVal val="visible"/>
                                      </p:to>
                                    </p:set>
                                    <p:animEffect transition="in" filter="fade">
                                      <p:cBhvr>
                                        <p:cTn id="169" dur="200"/>
                                        <p:tgtEl>
                                          <p:spTgt spid="1220"/>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1221"/>
                                        </p:tgtEl>
                                        <p:attrNameLst>
                                          <p:attrName>style.visibility</p:attrName>
                                        </p:attrNameLst>
                                      </p:cBhvr>
                                      <p:to>
                                        <p:strVal val="visible"/>
                                      </p:to>
                                    </p:set>
                                    <p:animEffect transition="in" filter="fade">
                                      <p:cBhvr>
                                        <p:cTn id="172" dur="200"/>
                                        <p:tgtEl>
                                          <p:spTgt spid="1221"/>
                                        </p:tgtEl>
                                      </p:cBhvr>
                                    </p:animEffect>
                                  </p:childTnLst>
                                </p:cTn>
                              </p:par>
                              <p:par>
                                <p:cTn id="173" presetID="10" presetClass="entr" presetSubtype="0" fill="hold" grpId="0" nodeType="withEffect">
                                  <p:stCondLst>
                                    <p:cond delay="100"/>
                                  </p:stCondLst>
                                  <p:childTnLst>
                                    <p:set>
                                      <p:cBhvr>
                                        <p:cTn id="174" dur="1" fill="hold">
                                          <p:stCondLst>
                                            <p:cond delay="0"/>
                                          </p:stCondLst>
                                        </p:cTn>
                                        <p:tgtEl>
                                          <p:spTgt spid="1222"/>
                                        </p:tgtEl>
                                        <p:attrNameLst>
                                          <p:attrName>style.visibility</p:attrName>
                                        </p:attrNameLst>
                                      </p:cBhvr>
                                      <p:to>
                                        <p:strVal val="visible"/>
                                      </p:to>
                                    </p:set>
                                    <p:animEffect transition="in" filter="fade">
                                      <p:cBhvr>
                                        <p:cTn id="175" dur="200"/>
                                        <p:tgtEl>
                                          <p:spTgt spid="1222"/>
                                        </p:tgtEl>
                                      </p:cBhvr>
                                    </p:animEffect>
                                  </p:childTnLst>
                                </p:cTn>
                              </p:par>
                              <p:par>
                                <p:cTn id="176" presetID="10" presetClass="entr" presetSubtype="0" fill="hold" grpId="0" nodeType="withEffect" nodePh="1">
                                  <p:stCondLst>
                                    <p:cond delay="100"/>
                                  </p:stCondLst>
                                  <p:endCondLst>
                                    <p:cond evt="begin" delay="0">
                                      <p:tn val="176"/>
                                    </p:cond>
                                  </p:endCondLst>
                                  <p:childTnLst>
                                    <p:set>
                                      <p:cBhvr>
                                        <p:cTn id="177" dur="1" fill="hold">
                                          <p:stCondLst>
                                            <p:cond delay="0"/>
                                          </p:stCondLst>
                                        </p:cTn>
                                        <p:tgtEl>
                                          <p:spTgt spid="20"/>
                                        </p:tgtEl>
                                        <p:attrNameLst>
                                          <p:attrName>style.visibility</p:attrName>
                                        </p:attrNameLst>
                                      </p:cBhvr>
                                      <p:to>
                                        <p:strVal val="visible"/>
                                      </p:to>
                                    </p:set>
                                    <p:animEffect transition="in" filter="fade">
                                      <p:cBhvr>
                                        <p:cTn id="178" dur="200"/>
                                        <p:tgtEl>
                                          <p:spTgt spid="20"/>
                                        </p:tgtEl>
                                      </p:cBhvr>
                                    </p:animEffect>
                                  </p:childTnLst>
                                </p:cTn>
                              </p:par>
                              <p:par>
                                <p:cTn id="179" presetID="10" presetClass="entr" presetSubtype="0" fill="hold" nodeType="withEffect">
                                  <p:stCondLst>
                                    <p:cond delay="100"/>
                                  </p:stCondLst>
                                  <p:childTnLst>
                                    <p:set>
                                      <p:cBhvr>
                                        <p:cTn id="180" dur="1" fill="hold">
                                          <p:stCondLst>
                                            <p:cond delay="0"/>
                                          </p:stCondLst>
                                        </p:cTn>
                                        <p:tgtEl>
                                          <p:spTgt spid="1143"/>
                                        </p:tgtEl>
                                        <p:attrNameLst>
                                          <p:attrName>style.visibility</p:attrName>
                                        </p:attrNameLst>
                                      </p:cBhvr>
                                      <p:to>
                                        <p:strVal val="visible"/>
                                      </p:to>
                                    </p:set>
                                    <p:animEffect transition="in" filter="fade">
                                      <p:cBhvr>
                                        <p:cTn id="181" dur="200"/>
                                        <p:tgtEl>
                                          <p:spTgt spid="1143"/>
                                        </p:tgtEl>
                                      </p:cBhvr>
                                    </p:animEffect>
                                  </p:childTnLst>
                                </p:cTn>
                              </p:par>
                              <p:par>
                                <p:cTn id="182" presetID="10" presetClass="entr" presetSubtype="0" fill="hold" nodeType="withEffect">
                                  <p:stCondLst>
                                    <p:cond delay="100"/>
                                  </p:stCondLst>
                                  <p:childTnLst>
                                    <p:set>
                                      <p:cBhvr>
                                        <p:cTn id="183" dur="1" fill="hold">
                                          <p:stCondLst>
                                            <p:cond delay="0"/>
                                          </p:stCondLst>
                                        </p:cTn>
                                        <p:tgtEl>
                                          <p:spTgt spid="6"/>
                                        </p:tgtEl>
                                        <p:attrNameLst>
                                          <p:attrName>style.visibility</p:attrName>
                                        </p:attrNameLst>
                                      </p:cBhvr>
                                      <p:to>
                                        <p:strVal val="visible"/>
                                      </p:to>
                                    </p:set>
                                    <p:animEffect transition="in" filter="fade">
                                      <p:cBhvr>
                                        <p:cTn id="184" dur="200"/>
                                        <p:tgtEl>
                                          <p:spTgt spid="6"/>
                                        </p:tgtEl>
                                      </p:cBhvr>
                                    </p:animEffect>
                                  </p:childTnLst>
                                </p:cTn>
                              </p:par>
                              <p:par>
                                <p:cTn id="185" presetID="10" presetClass="entr" presetSubtype="0" fill="hold" nodeType="withEffect">
                                  <p:stCondLst>
                                    <p:cond delay="100"/>
                                  </p:stCondLst>
                                  <p:childTnLst>
                                    <p:set>
                                      <p:cBhvr>
                                        <p:cTn id="186" dur="1" fill="hold">
                                          <p:stCondLst>
                                            <p:cond delay="0"/>
                                          </p:stCondLst>
                                        </p:cTn>
                                        <p:tgtEl>
                                          <p:spTgt spid="8"/>
                                        </p:tgtEl>
                                        <p:attrNameLst>
                                          <p:attrName>style.visibility</p:attrName>
                                        </p:attrNameLst>
                                      </p:cBhvr>
                                      <p:to>
                                        <p:strVal val="visible"/>
                                      </p:to>
                                    </p:set>
                                    <p:animEffect transition="in" filter="fade">
                                      <p:cBhvr>
                                        <p:cTn id="187" dur="200"/>
                                        <p:tgtEl>
                                          <p:spTgt spid="8"/>
                                        </p:tgtEl>
                                      </p:cBhvr>
                                    </p:animEffect>
                                  </p:childTnLst>
                                </p:cTn>
                              </p:par>
                              <p:par>
                                <p:cTn id="188" presetID="10" presetClass="entr" presetSubtype="0" fill="hold" grpId="0" nodeType="withEffect" nodePh="1">
                                  <p:stCondLst>
                                    <p:cond delay="100"/>
                                  </p:stCondLst>
                                  <p:endCondLst>
                                    <p:cond evt="begin" delay="0">
                                      <p:tn val="188"/>
                                    </p:cond>
                                  </p:endCondLst>
                                  <p:childTnLst>
                                    <p:set>
                                      <p:cBhvr>
                                        <p:cTn id="189" dur="1" fill="hold">
                                          <p:stCondLst>
                                            <p:cond delay="0"/>
                                          </p:stCondLst>
                                        </p:cTn>
                                        <p:tgtEl>
                                          <p:spTgt spid="1064"/>
                                        </p:tgtEl>
                                        <p:attrNameLst>
                                          <p:attrName>style.visibility</p:attrName>
                                        </p:attrNameLst>
                                      </p:cBhvr>
                                      <p:to>
                                        <p:strVal val="visible"/>
                                      </p:to>
                                    </p:set>
                                    <p:animEffect transition="in" filter="fade">
                                      <p:cBhvr>
                                        <p:cTn id="190" dur="200"/>
                                        <p:tgtEl>
                                          <p:spTgt spid="1064"/>
                                        </p:tgtEl>
                                      </p:cBhvr>
                                    </p:animEffect>
                                  </p:childTnLst>
                                </p:cTn>
                              </p:par>
                              <p:par>
                                <p:cTn id="191" presetID="10" presetClass="entr" presetSubtype="0" fill="hold" grpId="0" nodeType="withEffect">
                                  <p:stCondLst>
                                    <p:cond delay="100"/>
                                  </p:stCondLst>
                                  <p:childTnLst>
                                    <p:set>
                                      <p:cBhvr>
                                        <p:cTn id="192" dur="1" fill="hold">
                                          <p:stCondLst>
                                            <p:cond delay="0"/>
                                          </p:stCondLst>
                                        </p:cTn>
                                        <p:tgtEl>
                                          <p:spTgt spid="1092"/>
                                        </p:tgtEl>
                                        <p:attrNameLst>
                                          <p:attrName>style.visibility</p:attrName>
                                        </p:attrNameLst>
                                      </p:cBhvr>
                                      <p:to>
                                        <p:strVal val="visible"/>
                                      </p:to>
                                    </p:set>
                                    <p:animEffect transition="in" filter="fade">
                                      <p:cBhvr>
                                        <p:cTn id="193" dur="200"/>
                                        <p:tgtEl>
                                          <p:spTgt spid="1092"/>
                                        </p:tgtEl>
                                      </p:cBhvr>
                                    </p:animEffect>
                                  </p:childTnLst>
                                </p:cTn>
                              </p:par>
                              <p:par>
                                <p:cTn id="194" presetID="10" presetClass="entr" presetSubtype="0" fill="hold" grpId="0" nodeType="withEffect">
                                  <p:stCondLst>
                                    <p:cond delay="100"/>
                                  </p:stCondLst>
                                  <p:childTnLst>
                                    <p:set>
                                      <p:cBhvr>
                                        <p:cTn id="195" dur="1" fill="hold">
                                          <p:stCondLst>
                                            <p:cond delay="0"/>
                                          </p:stCondLst>
                                        </p:cTn>
                                        <p:tgtEl>
                                          <p:spTgt spid="61"/>
                                        </p:tgtEl>
                                        <p:attrNameLst>
                                          <p:attrName>style.visibility</p:attrName>
                                        </p:attrNameLst>
                                      </p:cBhvr>
                                      <p:to>
                                        <p:strVal val="visible"/>
                                      </p:to>
                                    </p:set>
                                    <p:animEffect transition="in" filter="fade">
                                      <p:cBhvr>
                                        <p:cTn id="196" dur="200"/>
                                        <p:tgtEl>
                                          <p:spTgt spid="61"/>
                                        </p:tgtEl>
                                      </p:cBhvr>
                                    </p:animEffect>
                                  </p:childTnLst>
                                </p:cTn>
                              </p:par>
                              <p:par>
                                <p:cTn id="197" presetID="10" presetClass="entr" presetSubtype="0" fill="hold" grpId="0" nodeType="withEffect">
                                  <p:stCondLst>
                                    <p:cond delay="100"/>
                                  </p:stCondLst>
                                  <p:childTnLst>
                                    <p:set>
                                      <p:cBhvr>
                                        <p:cTn id="198" dur="1" fill="hold">
                                          <p:stCondLst>
                                            <p:cond delay="0"/>
                                          </p:stCondLst>
                                        </p:cTn>
                                        <p:tgtEl>
                                          <p:spTgt spid="28"/>
                                        </p:tgtEl>
                                        <p:attrNameLst>
                                          <p:attrName>style.visibility</p:attrName>
                                        </p:attrNameLst>
                                      </p:cBhvr>
                                      <p:to>
                                        <p:strVal val="visible"/>
                                      </p:to>
                                    </p:set>
                                    <p:animEffect transition="in" filter="fade">
                                      <p:cBhvr>
                                        <p:cTn id="199" dur="200"/>
                                        <p:tgtEl>
                                          <p:spTgt spid="28"/>
                                        </p:tgtEl>
                                      </p:cBhvr>
                                    </p:animEffect>
                                  </p:childTnLst>
                                </p:cTn>
                              </p:par>
                              <p:par>
                                <p:cTn id="200" presetID="10" presetClass="entr" presetSubtype="0" fill="hold" grpId="0" nodeType="withEffect">
                                  <p:stCondLst>
                                    <p:cond delay="100"/>
                                  </p:stCondLst>
                                  <p:childTnLst>
                                    <p:set>
                                      <p:cBhvr>
                                        <p:cTn id="201" dur="1" fill="hold">
                                          <p:stCondLst>
                                            <p:cond delay="0"/>
                                          </p:stCondLst>
                                        </p:cTn>
                                        <p:tgtEl>
                                          <p:spTgt spid="29"/>
                                        </p:tgtEl>
                                        <p:attrNameLst>
                                          <p:attrName>style.visibility</p:attrName>
                                        </p:attrNameLst>
                                      </p:cBhvr>
                                      <p:to>
                                        <p:strVal val="visible"/>
                                      </p:to>
                                    </p:set>
                                    <p:animEffect transition="in" filter="fade">
                                      <p:cBhvr>
                                        <p:cTn id="202" dur="200"/>
                                        <p:tgtEl>
                                          <p:spTgt spid="29"/>
                                        </p:tgtEl>
                                      </p:cBhvr>
                                    </p:animEffect>
                                  </p:childTnLst>
                                </p:cTn>
                              </p:par>
                              <p:par>
                                <p:cTn id="203" presetID="10" presetClass="entr" presetSubtype="0" fill="hold" grpId="0" nodeType="withEffect">
                                  <p:stCondLst>
                                    <p:cond delay="100"/>
                                  </p:stCondLst>
                                  <p:childTnLst>
                                    <p:set>
                                      <p:cBhvr>
                                        <p:cTn id="204" dur="1" fill="hold">
                                          <p:stCondLst>
                                            <p:cond delay="0"/>
                                          </p:stCondLst>
                                        </p:cTn>
                                        <p:tgtEl>
                                          <p:spTgt spid="32"/>
                                        </p:tgtEl>
                                        <p:attrNameLst>
                                          <p:attrName>style.visibility</p:attrName>
                                        </p:attrNameLst>
                                      </p:cBhvr>
                                      <p:to>
                                        <p:strVal val="visible"/>
                                      </p:to>
                                    </p:set>
                                    <p:animEffect transition="in" filter="fade">
                                      <p:cBhvr>
                                        <p:cTn id="205" dur="200"/>
                                        <p:tgtEl>
                                          <p:spTgt spid="32"/>
                                        </p:tgtEl>
                                      </p:cBhvr>
                                    </p:animEffect>
                                  </p:childTnLst>
                                </p:cTn>
                              </p:par>
                              <p:par>
                                <p:cTn id="206" presetID="10" presetClass="entr" presetSubtype="0" fill="hold" nodeType="withEffect">
                                  <p:stCondLst>
                                    <p:cond delay="100"/>
                                  </p:stCondLst>
                                  <p:childTnLst>
                                    <p:set>
                                      <p:cBhvr>
                                        <p:cTn id="207" dur="1" fill="hold">
                                          <p:stCondLst>
                                            <p:cond delay="0"/>
                                          </p:stCondLst>
                                        </p:cTn>
                                        <p:tgtEl>
                                          <p:spTgt spid="78"/>
                                        </p:tgtEl>
                                        <p:attrNameLst>
                                          <p:attrName>style.visibility</p:attrName>
                                        </p:attrNameLst>
                                      </p:cBhvr>
                                      <p:to>
                                        <p:strVal val="visible"/>
                                      </p:to>
                                    </p:set>
                                    <p:animEffect transition="in" filter="fade">
                                      <p:cBhvr>
                                        <p:cTn id="208" dur="200"/>
                                        <p:tgtEl>
                                          <p:spTgt spid="78"/>
                                        </p:tgtEl>
                                      </p:cBhvr>
                                    </p:animEffect>
                                  </p:childTnLst>
                                </p:cTn>
                              </p:par>
                              <p:par>
                                <p:cTn id="209" presetID="10" presetClass="entr" presetSubtype="0" fill="hold" nodeType="withEffect">
                                  <p:stCondLst>
                                    <p:cond delay="100"/>
                                  </p:stCondLst>
                                  <p:childTnLst>
                                    <p:set>
                                      <p:cBhvr>
                                        <p:cTn id="210" dur="1" fill="hold">
                                          <p:stCondLst>
                                            <p:cond delay="0"/>
                                          </p:stCondLst>
                                        </p:cTn>
                                        <p:tgtEl>
                                          <p:spTgt spid="1096"/>
                                        </p:tgtEl>
                                        <p:attrNameLst>
                                          <p:attrName>style.visibility</p:attrName>
                                        </p:attrNameLst>
                                      </p:cBhvr>
                                      <p:to>
                                        <p:strVal val="visible"/>
                                      </p:to>
                                    </p:set>
                                    <p:animEffect transition="in" filter="fade">
                                      <p:cBhvr>
                                        <p:cTn id="211" dur="200"/>
                                        <p:tgtEl>
                                          <p:spTgt spid="1096"/>
                                        </p:tgtEl>
                                      </p:cBhvr>
                                    </p:animEffect>
                                  </p:childTnLst>
                                </p:cTn>
                              </p:par>
                              <p:par>
                                <p:cTn id="212" presetID="10" presetClass="entr" presetSubtype="0" fill="hold" nodeType="withEffect">
                                  <p:stCondLst>
                                    <p:cond delay="100"/>
                                  </p:stCondLst>
                                  <p:childTnLst>
                                    <p:set>
                                      <p:cBhvr>
                                        <p:cTn id="213" dur="1" fill="hold">
                                          <p:stCondLst>
                                            <p:cond delay="0"/>
                                          </p:stCondLst>
                                        </p:cTn>
                                        <p:tgtEl>
                                          <p:spTgt spid="1098"/>
                                        </p:tgtEl>
                                        <p:attrNameLst>
                                          <p:attrName>style.visibility</p:attrName>
                                        </p:attrNameLst>
                                      </p:cBhvr>
                                      <p:to>
                                        <p:strVal val="visible"/>
                                      </p:to>
                                    </p:set>
                                    <p:animEffect transition="in" filter="fade">
                                      <p:cBhvr>
                                        <p:cTn id="214" dur="200"/>
                                        <p:tgtEl>
                                          <p:spTgt spid="1098"/>
                                        </p:tgtEl>
                                      </p:cBhvr>
                                    </p:animEffect>
                                  </p:childTnLst>
                                </p:cTn>
                              </p:par>
                              <p:par>
                                <p:cTn id="215" presetID="10" presetClass="entr" presetSubtype="0" fill="hold" nodeType="withEffect">
                                  <p:stCondLst>
                                    <p:cond delay="100"/>
                                  </p:stCondLst>
                                  <p:childTnLst>
                                    <p:set>
                                      <p:cBhvr>
                                        <p:cTn id="216" dur="1" fill="hold">
                                          <p:stCondLst>
                                            <p:cond delay="0"/>
                                          </p:stCondLst>
                                        </p:cTn>
                                        <p:tgtEl>
                                          <p:spTgt spid="1101"/>
                                        </p:tgtEl>
                                        <p:attrNameLst>
                                          <p:attrName>style.visibility</p:attrName>
                                        </p:attrNameLst>
                                      </p:cBhvr>
                                      <p:to>
                                        <p:strVal val="visible"/>
                                      </p:to>
                                    </p:set>
                                    <p:animEffect transition="in" filter="fade">
                                      <p:cBhvr>
                                        <p:cTn id="217" dur="200"/>
                                        <p:tgtEl>
                                          <p:spTgt spid="1101"/>
                                        </p:tgtEl>
                                      </p:cBhvr>
                                    </p:animEffect>
                                  </p:childTnLst>
                                </p:cTn>
                              </p:par>
                              <p:par>
                                <p:cTn id="218" presetID="10" presetClass="entr" presetSubtype="0" fill="hold" nodeType="withEffect">
                                  <p:stCondLst>
                                    <p:cond delay="100"/>
                                  </p:stCondLst>
                                  <p:childTnLst>
                                    <p:set>
                                      <p:cBhvr>
                                        <p:cTn id="219" dur="1" fill="hold">
                                          <p:stCondLst>
                                            <p:cond delay="0"/>
                                          </p:stCondLst>
                                        </p:cTn>
                                        <p:tgtEl>
                                          <p:spTgt spid="86"/>
                                        </p:tgtEl>
                                        <p:attrNameLst>
                                          <p:attrName>style.visibility</p:attrName>
                                        </p:attrNameLst>
                                      </p:cBhvr>
                                      <p:to>
                                        <p:strVal val="visible"/>
                                      </p:to>
                                    </p:set>
                                    <p:animEffect transition="in" filter="fade">
                                      <p:cBhvr>
                                        <p:cTn id="220" dur="200"/>
                                        <p:tgtEl>
                                          <p:spTgt spid="86"/>
                                        </p:tgtEl>
                                      </p:cBhvr>
                                    </p:animEffect>
                                  </p:childTnLst>
                                </p:cTn>
                              </p:par>
                              <p:par>
                                <p:cTn id="221" presetID="10" presetClass="entr" presetSubtype="0" fill="hold" nodeType="withEffect">
                                  <p:stCondLst>
                                    <p:cond delay="100"/>
                                  </p:stCondLst>
                                  <p:childTnLst>
                                    <p:set>
                                      <p:cBhvr>
                                        <p:cTn id="222" dur="1" fill="hold">
                                          <p:stCondLst>
                                            <p:cond delay="0"/>
                                          </p:stCondLst>
                                        </p:cTn>
                                        <p:tgtEl>
                                          <p:spTgt spid="92"/>
                                        </p:tgtEl>
                                        <p:attrNameLst>
                                          <p:attrName>style.visibility</p:attrName>
                                        </p:attrNameLst>
                                      </p:cBhvr>
                                      <p:to>
                                        <p:strVal val="visible"/>
                                      </p:to>
                                    </p:set>
                                    <p:animEffect transition="in" filter="fade">
                                      <p:cBhvr>
                                        <p:cTn id="223" dur="200"/>
                                        <p:tgtEl>
                                          <p:spTgt spid="92"/>
                                        </p:tgtEl>
                                      </p:cBhvr>
                                    </p:animEffect>
                                  </p:childTnLst>
                                </p:cTn>
                              </p:par>
                              <p:par>
                                <p:cTn id="224" presetID="10" presetClass="entr" presetSubtype="0" fill="hold" nodeType="withEffect">
                                  <p:stCondLst>
                                    <p:cond delay="100"/>
                                  </p:stCondLst>
                                  <p:childTnLst>
                                    <p:set>
                                      <p:cBhvr>
                                        <p:cTn id="225" dur="1" fill="hold">
                                          <p:stCondLst>
                                            <p:cond delay="0"/>
                                          </p:stCondLst>
                                        </p:cTn>
                                        <p:tgtEl>
                                          <p:spTgt spid="94"/>
                                        </p:tgtEl>
                                        <p:attrNameLst>
                                          <p:attrName>style.visibility</p:attrName>
                                        </p:attrNameLst>
                                      </p:cBhvr>
                                      <p:to>
                                        <p:strVal val="visible"/>
                                      </p:to>
                                    </p:set>
                                    <p:animEffect transition="in" filter="fade">
                                      <p:cBhvr>
                                        <p:cTn id="226" dur="200"/>
                                        <p:tgtEl>
                                          <p:spTgt spid="94"/>
                                        </p:tgtEl>
                                      </p:cBhvr>
                                    </p:animEffect>
                                  </p:childTnLst>
                                </p:cTn>
                              </p:par>
                              <p:par>
                                <p:cTn id="227" presetID="10" presetClass="entr" presetSubtype="0" fill="hold" nodeType="withEffect">
                                  <p:stCondLst>
                                    <p:cond delay="100"/>
                                  </p:stCondLst>
                                  <p:childTnLst>
                                    <p:set>
                                      <p:cBhvr>
                                        <p:cTn id="228" dur="1" fill="hold">
                                          <p:stCondLst>
                                            <p:cond delay="0"/>
                                          </p:stCondLst>
                                        </p:cTn>
                                        <p:tgtEl>
                                          <p:spTgt spid="95"/>
                                        </p:tgtEl>
                                        <p:attrNameLst>
                                          <p:attrName>style.visibility</p:attrName>
                                        </p:attrNameLst>
                                      </p:cBhvr>
                                      <p:to>
                                        <p:strVal val="visible"/>
                                      </p:to>
                                    </p:set>
                                    <p:animEffect transition="in" filter="fade">
                                      <p:cBhvr>
                                        <p:cTn id="229" dur="200"/>
                                        <p:tgtEl>
                                          <p:spTgt spid="95"/>
                                        </p:tgtEl>
                                      </p:cBhvr>
                                    </p:animEffect>
                                  </p:childTnLst>
                                </p:cTn>
                              </p:par>
                              <p:par>
                                <p:cTn id="230" presetID="10" presetClass="entr" presetSubtype="0" fill="hold" nodeType="withEffect">
                                  <p:stCondLst>
                                    <p:cond delay="100"/>
                                  </p:stCondLst>
                                  <p:childTnLst>
                                    <p:set>
                                      <p:cBhvr>
                                        <p:cTn id="231" dur="1" fill="hold">
                                          <p:stCondLst>
                                            <p:cond delay="0"/>
                                          </p:stCondLst>
                                        </p:cTn>
                                        <p:tgtEl>
                                          <p:spTgt spid="101"/>
                                        </p:tgtEl>
                                        <p:attrNameLst>
                                          <p:attrName>style.visibility</p:attrName>
                                        </p:attrNameLst>
                                      </p:cBhvr>
                                      <p:to>
                                        <p:strVal val="visible"/>
                                      </p:to>
                                    </p:set>
                                    <p:animEffect transition="in" filter="fade">
                                      <p:cBhvr>
                                        <p:cTn id="232" dur="200"/>
                                        <p:tgtEl>
                                          <p:spTgt spid="101"/>
                                        </p:tgtEl>
                                      </p:cBhvr>
                                    </p:animEffect>
                                  </p:childTnLst>
                                </p:cTn>
                              </p:par>
                              <p:par>
                                <p:cTn id="233" presetID="10" presetClass="entr" presetSubtype="0" fill="hold" grpId="0" nodeType="withEffect">
                                  <p:stCondLst>
                                    <p:cond delay="100"/>
                                  </p:stCondLst>
                                  <p:childTnLst>
                                    <p:set>
                                      <p:cBhvr>
                                        <p:cTn id="234" dur="1" fill="hold">
                                          <p:stCondLst>
                                            <p:cond delay="0"/>
                                          </p:stCondLst>
                                        </p:cTn>
                                        <p:tgtEl>
                                          <p:spTgt spid="16"/>
                                        </p:tgtEl>
                                        <p:attrNameLst>
                                          <p:attrName>style.visibility</p:attrName>
                                        </p:attrNameLst>
                                      </p:cBhvr>
                                      <p:to>
                                        <p:strVal val="visible"/>
                                      </p:to>
                                    </p:set>
                                    <p:animEffect transition="in" filter="fade">
                                      <p:cBhvr>
                                        <p:cTn id="235" dur="200"/>
                                        <p:tgtEl>
                                          <p:spTgt spid="16"/>
                                        </p:tgtEl>
                                      </p:cBhvr>
                                    </p:animEffect>
                                  </p:childTnLst>
                                </p:cTn>
                              </p:par>
                              <p:par>
                                <p:cTn id="236" presetID="10" presetClass="entr" presetSubtype="0" fill="hold" grpId="0" nodeType="withEffect">
                                  <p:stCondLst>
                                    <p:cond delay="100"/>
                                  </p:stCondLst>
                                  <p:childTnLst>
                                    <p:set>
                                      <p:cBhvr>
                                        <p:cTn id="237" dur="1" fill="hold">
                                          <p:stCondLst>
                                            <p:cond delay="0"/>
                                          </p:stCondLst>
                                        </p:cTn>
                                        <p:tgtEl>
                                          <p:spTgt spid="23"/>
                                        </p:tgtEl>
                                        <p:attrNameLst>
                                          <p:attrName>style.visibility</p:attrName>
                                        </p:attrNameLst>
                                      </p:cBhvr>
                                      <p:to>
                                        <p:strVal val="visible"/>
                                      </p:to>
                                    </p:set>
                                    <p:animEffect transition="in" filter="fade">
                                      <p:cBhvr>
                                        <p:cTn id="238" dur="200"/>
                                        <p:tgtEl>
                                          <p:spTgt spid="23"/>
                                        </p:tgtEl>
                                      </p:cBhvr>
                                    </p:animEffect>
                                  </p:childTnLst>
                                </p:cTn>
                              </p:par>
                              <p:par>
                                <p:cTn id="239" presetID="10" presetClass="entr" presetSubtype="0" fill="hold" grpId="0" nodeType="withEffect">
                                  <p:stCondLst>
                                    <p:cond delay="100"/>
                                  </p:stCondLst>
                                  <p:childTnLst>
                                    <p:set>
                                      <p:cBhvr>
                                        <p:cTn id="240" dur="1" fill="hold">
                                          <p:stCondLst>
                                            <p:cond delay="0"/>
                                          </p:stCondLst>
                                        </p:cTn>
                                        <p:tgtEl>
                                          <p:spTgt spid="24"/>
                                        </p:tgtEl>
                                        <p:attrNameLst>
                                          <p:attrName>style.visibility</p:attrName>
                                        </p:attrNameLst>
                                      </p:cBhvr>
                                      <p:to>
                                        <p:strVal val="visible"/>
                                      </p:to>
                                    </p:set>
                                    <p:animEffect transition="in" filter="fade">
                                      <p:cBhvr>
                                        <p:cTn id="241" dur="200"/>
                                        <p:tgtEl>
                                          <p:spTgt spid="24"/>
                                        </p:tgtEl>
                                      </p:cBhvr>
                                    </p:animEffect>
                                  </p:childTnLst>
                                </p:cTn>
                              </p:par>
                              <p:par>
                                <p:cTn id="242" presetID="10" presetClass="entr" presetSubtype="0" fill="hold" grpId="0" nodeType="withEffect">
                                  <p:stCondLst>
                                    <p:cond delay="100"/>
                                  </p:stCondLst>
                                  <p:childTnLst>
                                    <p:set>
                                      <p:cBhvr>
                                        <p:cTn id="243" dur="1" fill="hold">
                                          <p:stCondLst>
                                            <p:cond delay="0"/>
                                          </p:stCondLst>
                                        </p:cTn>
                                        <p:tgtEl>
                                          <p:spTgt spid="25"/>
                                        </p:tgtEl>
                                        <p:attrNameLst>
                                          <p:attrName>style.visibility</p:attrName>
                                        </p:attrNameLst>
                                      </p:cBhvr>
                                      <p:to>
                                        <p:strVal val="visible"/>
                                      </p:to>
                                    </p:set>
                                    <p:animEffect transition="in" filter="fade">
                                      <p:cBhvr>
                                        <p:cTn id="244" dur="200"/>
                                        <p:tgtEl>
                                          <p:spTgt spid="25"/>
                                        </p:tgtEl>
                                      </p:cBhvr>
                                    </p:animEffect>
                                  </p:childTnLst>
                                </p:cTn>
                              </p:par>
                              <p:par>
                                <p:cTn id="245" presetID="10" presetClass="entr" presetSubtype="0" fill="hold" grpId="0" nodeType="withEffect">
                                  <p:stCondLst>
                                    <p:cond delay="100"/>
                                  </p:stCondLst>
                                  <p:childTnLst>
                                    <p:set>
                                      <p:cBhvr>
                                        <p:cTn id="246" dur="1" fill="hold">
                                          <p:stCondLst>
                                            <p:cond delay="0"/>
                                          </p:stCondLst>
                                        </p:cTn>
                                        <p:tgtEl>
                                          <p:spTgt spid="26"/>
                                        </p:tgtEl>
                                        <p:attrNameLst>
                                          <p:attrName>style.visibility</p:attrName>
                                        </p:attrNameLst>
                                      </p:cBhvr>
                                      <p:to>
                                        <p:strVal val="visible"/>
                                      </p:to>
                                    </p:set>
                                    <p:animEffect transition="in" filter="fade">
                                      <p:cBhvr>
                                        <p:cTn id="247" dur="200"/>
                                        <p:tgtEl>
                                          <p:spTgt spid="26"/>
                                        </p:tgtEl>
                                      </p:cBhvr>
                                    </p:animEffect>
                                  </p:childTnLst>
                                </p:cTn>
                              </p:par>
                              <p:par>
                                <p:cTn id="248" presetID="10" presetClass="entr" presetSubtype="0" fill="hold" grpId="0" nodeType="withEffect">
                                  <p:stCondLst>
                                    <p:cond delay="100"/>
                                  </p:stCondLst>
                                  <p:childTnLst>
                                    <p:set>
                                      <p:cBhvr>
                                        <p:cTn id="249" dur="1" fill="hold">
                                          <p:stCondLst>
                                            <p:cond delay="0"/>
                                          </p:stCondLst>
                                        </p:cTn>
                                        <p:tgtEl>
                                          <p:spTgt spid="33"/>
                                        </p:tgtEl>
                                        <p:attrNameLst>
                                          <p:attrName>style.visibility</p:attrName>
                                        </p:attrNameLst>
                                      </p:cBhvr>
                                      <p:to>
                                        <p:strVal val="visible"/>
                                      </p:to>
                                    </p:set>
                                    <p:animEffect transition="in" filter="fade">
                                      <p:cBhvr>
                                        <p:cTn id="250" dur="200"/>
                                        <p:tgtEl>
                                          <p:spTgt spid="33"/>
                                        </p:tgtEl>
                                      </p:cBhvr>
                                    </p:animEffect>
                                  </p:childTnLst>
                                </p:cTn>
                              </p:par>
                              <p:par>
                                <p:cTn id="251" presetID="10" presetClass="entr" presetSubtype="0" fill="hold" grpId="0" nodeType="withEffect">
                                  <p:stCondLst>
                                    <p:cond delay="100"/>
                                  </p:stCondLst>
                                  <p:childTnLst>
                                    <p:set>
                                      <p:cBhvr>
                                        <p:cTn id="252" dur="1" fill="hold">
                                          <p:stCondLst>
                                            <p:cond delay="0"/>
                                          </p:stCondLst>
                                        </p:cTn>
                                        <p:tgtEl>
                                          <p:spTgt spid="38"/>
                                        </p:tgtEl>
                                        <p:attrNameLst>
                                          <p:attrName>style.visibility</p:attrName>
                                        </p:attrNameLst>
                                      </p:cBhvr>
                                      <p:to>
                                        <p:strVal val="visible"/>
                                      </p:to>
                                    </p:set>
                                    <p:animEffect transition="in" filter="fade">
                                      <p:cBhvr>
                                        <p:cTn id="253" dur="200"/>
                                        <p:tgtEl>
                                          <p:spTgt spid="38"/>
                                        </p:tgtEl>
                                      </p:cBhvr>
                                    </p:animEffect>
                                  </p:childTnLst>
                                </p:cTn>
                              </p:par>
                              <p:par>
                                <p:cTn id="254" presetID="10" presetClass="entr" presetSubtype="0" fill="hold" grpId="0" nodeType="withEffect">
                                  <p:stCondLst>
                                    <p:cond delay="100"/>
                                  </p:stCondLst>
                                  <p:childTnLst>
                                    <p:set>
                                      <p:cBhvr>
                                        <p:cTn id="255" dur="1" fill="hold">
                                          <p:stCondLst>
                                            <p:cond delay="0"/>
                                          </p:stCondLst>
                                        </p:cTn>
                                        <p:tgtEl>
                                          <p:spTgt spid="18"/>
                                        </p:tgtEl>
                                        <p:attrNameLst>
                                          <p:attrName>style.visibility</p:attrName>
                                        </p:attrNameLst>
                                      </p:cBhvr>
                                      <p:to>
                                        <p:strVal val="visible"/>
                                      </p:to>
                                    </p:set>
                                    <p:animEffect transition="in" filter="fade">
                                      <p:cBhvr>
                                        <p:cTn id="256" dur="200"/>
                                        <p:tgtEl>
                                          <p:spTgt spid="18"/>
                                        </p:tgtEl>
                                      </p:cBhvr>
                                    </p:animEffect>
                                  </p:childTnLst>
                                </p:cTn>
                              </p:par>
                              <p:par>
                                <p:cTn id="257" presetID="10" presetClass="entr" presetSubtype="0" fill="hold" grpId="0" nodeType="withEffect">
                                  <p:stCondLst>
                                    <p:cond delay="100"/>
                                  </p:stCondLst>
                                  <p:childTnLst>
                                    <p:set>
                                      <p:cBhvr>
                                        <p:cTn id="258" dur="1" fill="hold">
                                          <p:stCondLst>
                                            <p:cond delay="0"/>
                                          </p:stCondLst>
                                        </p:cTn>
                                        <p:tgtEl>
                                          <p:spTgt spid="1029"/>
                                        </p:tgtEl>
                                        <p:attrNameLst>
                                          <p:attrName>style.visibility</p:attrName>
                                        </p:attrNameLst>
                                      </p:cBhvr>
                                      <p:to>
                                        <p:strVal val="visible"/>
                                      </p:to>
                                    </p:set>
                                    <p:animEffect transition="in" filter="fade">
                                      <p:cBhvr>
                                        <p:cTn id="259" dur="200"/>
                                        <p:tgtEl>
                                          <p:spTgt spid="1029"/>
                                        </p:tgtEl>
                                      </p:cBhvr>
                                    </p:animEffect>
                                  </p:childTnLst>
                                </p:cTn>
                              </p:par>
                              <p:par>
                                <p:cTn id="260" presetID="10" presetClass="entr" presetSubtype="0" fill="hold" grpId="0" nodeType="withEffect">
                                  <p:stCondLst>
                                    <p:cond delay="100"/>
                                  </p:stCondLst>
                                  <p:childTnLst>
                                    <p:set>
                                      <p:cBhvr>
                                        <p:cTn id="261" dur="1" fill="hold">
                                          <p:stCondLst>
                                            <p:cond delay="0"/>
                                          </p:stCondLst>
                                        </p:cTn>
                                        <p:tgtEl>
                                          <p:spTgt spid="1134"/>
                                        </p:tgtEl>
                                        <p:attrNameLst>
                                          <p:attrName>style.visibility</p:attrName>
                                        </p:attrNameLst>
                                      </p:cBhvr>
                                      <p:to>
                                        <p:strVal val="visible"/>
                                      </p:to>
                                    </p:set>
                                    <p:animEffect transition="in" filter="fade">
                                      <p:cBhvr>
                                        <p:cTn id="262" dur="200"/>
                                        <p:tgtEl>
                                          <p:spTgt spid="1134"/>
                                        </p:tgtEl>
                                      </p:cBhvr>
                                    </p:animEffect>
                                  </p:childTnLst>
                                </p:cTn>
                              </p:par>
                              <p:par>
                                <p:cTn id="263" presetID="10" presetClass="entr" presetSubtype="0" fill="hold" nodeType="withEffect">
                                  <p:stCondLst>
                                    <p:cond delay="100"/>
                                  </p:stCondLst>
                                  <p:childTnLst>
                                    <p:set>
                                      <p:cBhvr>
                                        <p:cTn id="264" dur="1" fill="hold">
                                          <p:stCondLst>
                                            <p:cond delay="0"/>
                                          </p:stCondLst>
                                        </p:cTn>
                                        <p:tgtEl>
                                          <p:spTgt spid="41"/>
                                        </p:tgtEl>
                                        <p:attrNameLst>
                                          <p:attrName>style.visibility</p:attrName>
                                        </p:attrNameLst>
                                      </p:cBhvr>
                                      <p:to>
                                        <p:strVal val="visible"/>
                                      </p:to>
                                    </p:set>
                                    <p:animEffect transition="in" filter="fade">
                                      <p:cBhvr>
                                        <p:cTn id="265" dur="200"/>
                                        <p:tgtEl>
                                          <p:spTgt spid="41"/>
                                        </p:tgtEl>
                                      </p:cBhvr>
                                    </p:animEffect>
                                  </p:childTnLst>
                                </p:cTn>
                              </p:par>
                              <p:par>
                                <p:cTn id="266" presetID="10" presetClass="entr" presetSubtype="0" fill="hold" grpId="0" nodeType="withEffect">
                                  <p:stCondLst>
                                    <p:cond delay="100"/>
                                  </p:stCondLst>
                                  <p:childTnLst>
                                    <p:set>
                                      <p:cBhvr>
                                        <p:cTn id="267" dur="1" fill="hold">
                                          <p:stCondLst>
                                            <p:cond delay="0"/>
                                          </p:stCondLst>
                                        </p:cTn>
                                        <p:tgtEl>
                                          <p:spTgt spid="57"/>
                                        </p:tgtEl>
                                        <p:attrNameLst>
                                          <p:attrName>style.visibility</p:attrName>
                                        </p:attrNameLst>
                                      </p:cBhvr>
                                      <p:to>
                                        <p:strVal val="visible"/>
                                      </p:to>
                                    </p:set>
                                    <p:animEffect transition="in" filter="fade">
                                      <p:cBhvr>
                                        <p:cTn id="268" dur="200"/>
                                        <p:tgtEl>
                                          <p:spTgt spid="57"/>
                                        </p:tgtEl>
                                      </p:cBhvr>
                                    </p:animEffect>
                                  </p:childTnLst>
                                </p:cTn>
                              </p:par>
                              <p:par>
                                <p:cTn id="269" presetID="10" presetClass="entr" presetSubtype="0" fill="hold" grpId="0" nodeType="withEffect">
                                  <p:stCondLst>
                                    <p:cond delay="100"/>
                                  </p:stCondLst>
                                  <p:childTnLst>
                                    <p:set>
                                      <p:cBhvr>
                                        <p:cTn id="270" dur="1" fill="hold">
                                          <p:stCondLst>
                                            <p:cond delay="0"/>
                                          </p:stCondLst>
                                        </p:cTn>
                                        <p:tgtEl>
                                          <p:spTgt spid="58"/>
                                        </p:tgtEl>
                                        <p:attrNameLst>
                                          <p:attrName>style.visibility</p:attrName>
                                        </p:attrNameLst>
                                      </p:cBhvr>
                                      <p:to>
                                        <p:strVal val="visible"/>
                                      </p:to>
                                    </p:set>
                                    <p:animEffect transition="in" filter="fade">
                                      <p:cBhvr>
                                        <p:cTn id="271" dur="200"/>
                                        <p:tgtEl>
                                          <p:spTgt spid="58"/>
                                        </p:tgtEl>
                                      </p:cBhvr>
                                    </p:animEffect>
                                  </p:childTnLst>
                                </p:cTn>
                              </p:par>
                              <p:par>
                                <p:cTn id="272" presetID="10" presetClass="entr" presetSubtype="0" fill="hold" grpId="0" nodeType="withEffect">
                                  <p:stCondLst>
                                    <p:cond delay="100"/>
                                  </p:stCondLst>
                                  <p:childTnLst>
                                    <p:set>
                                      <p:cBhvr>
                                        <p:cTn id="273" dur="1" fill="hold">
                                          <p:stCondLst>
                                            <p:cond delay="0"/>
                                          </p:stCondLst>
                                        </p:cTn>
                                        <p:tgtEl>
                                          <p:spTgt spid="10"/>
                                        </p:tgtEl>
                                        <p:attrNameLst>
                                          <p:attrName>style.visibility</p:attrName>
                                        </p:attrNameLst>
                                      </p:cBhvr>
                                      <p:to>
                                        <p:strVal val="visible"/>
                                      </p:to>
                                    </p:set>
                                    <p:animEffect transition="in" filter="fade">
                                      <p:cBhvr>
                                        <p:cTn id="274" dur="200"/>
                                        <p:tgtEl>
                                          <p:spTgt spid="10"/>
                                        </p:tgtEl>
                                      </p:cBhvr>
                                    </p:animEffect>
                                  </p:childTnLst>
                                </p:cTn>
                              </p:par>
                              <p:par>
                                <p:cTn id="275" presetID="10" presetClass="entr" presetSubtype="0" fill="hold" grpId="0" nodeType="withEffect">
                                  <p:stCondLst>
                                    <p:cond delay="0"/>
                                  </p:stCondLst>
                                  <p:iterate type="wd">
                                    <p:tmPct val="20000"/>
                                  </p:iterate>
                                  <p:childTnLst>
                                    <p:set>
                                      <p:cBhvr>
                                        <p:cTn id="276" dur="1" fill="hold">
                                          <p:stCondLst>
                                            <p:cond delay="0"/>
                                          </p:stCondLst>
                                        </p:cTn>
                                        <p:tgtEl>
                                          <p:spTgt spid="7"/>
                                        </p:tgtEl>
                                        <p:attrNameLst>
                                          <p:attrName>style.visibility</p:attrName>
                                        </p:attrNameLst>
                                      </p:cBhvr>
                                      <p:to>
                                        <p:strVal val="visible"/>
                                      </p:to>
                                    </p:set>
                                    <p:animEffect transition="in" filter="fade">
                                      <p:cBhvr>
                                        <p:cTn id="277" dur="200"/>
                                        <p:tgtEl>
                                          <p:spTgt spid="7"/>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grpId="0" nodeType="clickEffect">
                                  <p:stCondLst>
                                    <p:cond delay="0"/>
                                  </p:stCondLst>
                                  <p:childTnLst>
                                    <p:set>
                                      <p:cBhvr>
                                        <p:cTn id="281" dur="1" fill="hold">
                                          <p:stCondLst>
                                            <p:cond delay="0"/>
                                          </p:stCondLst>
                                        </p:cTn>
                                        <p:tgtEl>
                                          <p:spTgt spid="117"/>
                                        </p:tgtEl>
                                        <p:attrNameLst>
                                          <p:attrName>style.visibility</p:attrName>
                                        </p:attrNameLst>
                                      </p:cBhvr>
                                      <p:to>
                                        <p:strVal val="visible"/>
                                      </p:to>
                                    </p:set>
                                    <p:animEffect transition="in" filter="fade">
                                      <p:cBhvr>
                                        <p:cTn id="282" dur="200"/>
                                        <p:tgtEl>
                                          <p:spTgt spid="117"/>
                                        </p:tgtEl>
                                      </p:cBhvr>
                                    </p:animEffect>
                                  </p:childTnLst>
                                </p:cTn>
                              </p:par>
                              <p:par>
                                <p:cTn id="283" presetID="6" presetClass="emph" presetSubtype="0" fill="hold" grpId="1" nodeType="withEffect">
                                  <p:stCondLst>
                                    <p:cond delay="0"/>
                                  </p:stCondLst>
                                  <p:childTnLst>
                                    <p:animScale>
                                      <p:cBhvr>
                                        <p:cTn id="284" dur="10" fill="hold"/>
                                        <p:tgtEl>
                                          <p:spTgt spid="117"/>
                                        </p:tgtEl>
                                      </p:cBhvr>
                                      <p:by x="70000" y="70000"/>
                                    </p:animScale>
                                  </p:childTnLst>
                                </p:cTn>
                              </p:par>
                              <p:par>
                                <p:cTn id="285" presetID="6" presetClass="emph" presetSubtype="0" decel="100000" fill="hold" grpId="2" nodeType="withEffect">
                                  <p:stCondLst>
                                    <p:cond delay="0"/>
                                  </p:stCondLst>
                                  <p:childTnLst>
                                    <p:animScale>
                                      <p:cBhvr>
                                        <p:cTn id="286" dur="500" fill="hold"/>
                                        <p:tgtEl>
                                          <p:spTgt spid="117"/>
                                        </p:tgtEl>
                                      </p:cBhvr>
                                      <p:by x="142860" y="142860"/>
                                    </p:animScale>
                                  </p:childTnLst>
                                </p:cTn>
                              </p:par>
                              <p:par>
                                <p:cTn id="287" presetID="10" presetClass="entr" presetSubtype="0" fill="hold" nodeType="withEffect">
                                  <p:stCondLst>
                                    <p:cond delay="0"/>
                                  </p:stCondLst>
                                  <p:childTnLst>
                                    <p:set>
                                      <p:cBhvr>
                                        <p:cTn id="288" dur="1" fill="hold">
                                          <p:stCondLst>
                                            <p:cond delay="0"/>
                                          </p:stCondLst>
                                        </p:cTn>
                                        <p:tgtEl>
                                          <p:spTgt spid="48"/>
                                        </p:tgtEl>
                                        <p:attrNameLst>
                                          <p:attrName>style.visibility</p:attrName>
                                        </p:attrNameLst>
                                      </p:cBhvr>
                                      <p:to>
                                        <p:strVal val="visible"/>
                                      </p:to>
                                    </p:set>
                                    <p:animEffect transition="in" filter="fade">
                                      <p:cBhvr>
                                        <p:cTn id="289" dur="200"/>
                                        <p:tgtEl>
                                          <p:spTgt spid="48"/>
                                        </p:tgtEl>
                                      </p:cBhvr>
                                    </p:animEffect>
                                  </p:childTnLst>
                                </p:cTn>
                              </p:par>
                              <p:par>
                                <p:cTn id="290" presetID="6" presetClass="emph" presetSubtype="0" fill="hold" nodeType="withEffect">
                                  <p:stCondLst>
                                    <p:cond delay="0"/>
                                  </p:stCondLst>
                                  <p:childTnLst>
                                    <p:animScale>
                                      <p:cBhvr>
                                        <p:cTn id="291" dur="10" fill="hold"/>
                                        <p:tgtEl>
                                          <p:spTgt spid="48"/>
                                        </p:tgtEl>
                                      </p:cBhvr>
                                      <p:by x="70000" y="70000"/>
                                    </p:animScale>
                                  </p:childTnLst>
                                </p:cTn>
                              </p:par>
                              <p:par>
                                <p:cTn id="292" presetID="6" presetClass="emph" presetSubtype="0" decel="100000" fill="hold" nodeType="withEffect">
                                  <p:stCondLst>
                                    <p:cond delay="0"/>
                                  </p:stCondLst>
                                  <p:childTnLst>
                                    <p:animScale>
                                      <p:cBhvr>
                                        <p:cTn id="293" dur="500" fill="hold"/>
                                        <p:tgtEl>
                                          <p:spTgt spid="48"/>
                                        </p:tgtEl>
                                      </p:cBhvr>
                                      <p:by x="142860" y="142860"/>
                                    </p:animScale>
                                  </p:childTnLst>
                                </p:cTn>
                              </p:par>
                              <p:par>
                                <p:cTn id="294" presetID="10" presetClass="entr" presetSubtype="0" fill="hold" grpId="0" nodeType="withEffect">
                                  <p:stCondLst>
                                    <p:cond delay="100"/>
                                  </p:stCondLst>
                                  <p:childTnLst>
                                    <p:set>
                                      <p:cBhvr>
                                        <p:cTn id="295" dur="1" fill="hold">
                                          <p:stCondLst>
                                            <p:cond delay="0"/>
                                          </p:stCondLst>
                                        </p:cTn>
                                        <p:tgtEl>
                                          <p:spTgt spid="2"/>
                                        </p:tgtEl>
                                        <p:attrNameLst>
                                          <p:attrName>style.visibility</p:attrName>
                                        </p:attrNameLst>
                                      </p:cBhvr>
                                      <p:to>
                                        <p:strVal val="visible"/>
                                      </p:to>
                                    </p:set>
                                    <p:animEffect transition="in" filter="fade">
                                      <p:cBhvr>
                                        <p:cTn id="296" dur="200"/>
                                        <p:tgtEl>
                                          <p:spTgt spid="2"/>
                                        </p:tgtEl>
                                      </p:cBhvr>
                                    </p:animEffect>
                                  </p:childTnLst>
                                </p:cTn>
                              </p:par>
                              <p:par>
                                <p:cTn id="297" presetID="6" presetClass="emph" presetSubtype="0" fill="hold" grpId="1" nodeType="withEffect">
                                  <p:stCondLst>
                                    <p:cond delay="100"/>
                                  </p:stCondLst>
                                  <p:childTnLst>
                                    <p:animScale>
                                      <p:cBhvr>
                                        <p:cTn id="298" dur="10" fill="hold"/>
                                        <p:tgtEl>
                                          <p:spTgt spid="2"/>
                                        </p:tgtEl>
                                      </p:cBhvr>
                                      <p:by x="70000" y="70000"/>
                                    </p:animScale>
                                  </p:childTnLst>
                                </p:cTn>
                              </p:par>
                              <p:par>
                                <p:cTn id="299" presetID="6" presetClass="emph" presetSubtype="0" decel="100000" fill="hold" grpId="2" nodeType="withEffect">
                                  <p:stCondLst>
                                    <p:cond delay="100"/>
                                  </p:stCondLst>
                                  <p:childTnLst>
                                    <p:animScale>
                                      <p:cBhvr>
                                        <p:cTn id="300" dur="500" fill="hold"/>
                                        <p:tgtEl>
                                          <p:spTgt spid="2"/>
                                        </p:tgtEl>
                                      </p:cBhvr>
                                      <p:by x="142860" y="142860"/>
                                    </p:animScale>
                                  </p:childTnLst>
                                </p:cTn>
                              </p:par>
                            </p:childTnLst>
                          </p:cTn>
                        </p:par>
                      </p:childTnLst>
                    </p:cTn>
                  </p:par>
                  <p:par>
                    <p:cTn id="301" fill="hold">
                      <p:stCondLst>
                        <p:cond delay="indefinite"/>
                      </p:stCondLst>
                      <p:childTnLst>
                        <p:par>
                          <p:cTn id="302" fill="hold">
                            <p:stCondLst>
                              <p:cond delay="0"/>
                            </p:stCondLst>
                            <p:childTnLst>
                              <p:par>
                                <p:cTn id="303" presetID="10" presetClass="entr" presetSubtype="0" fill="hold" nodeType="clickEffect">
                                  <p:stCondLst>
                                    <p:cond delay="0"/>
                                  </p:stCondLst>
                                  <p:childTnLst>
                                    <p:set>
                                      <p:cBhvr>
                                        <p:cTn id="304" dur="1" fill="hold">
                                          <p:stCondLst>
                                            <p:cond delay="0"/>
                                          </p:stCondLst>
                                        </p:cTn>
                                        <p:tgtEl>
                                          <p:spTgt spid="47"/>
                                        </p:tgtEl>
                                        <p:attrNameLst>
                                          <p:attrName>style.visibility</p:attrName>
                                        </p:attrNameLst>
                                      </p:cBhvr>
                                      <p:to>
                                        <p:strVal val="visible"/>
                                      </p:to>
                                    </p:set>
                                    <p:animEffect transition="in" filter="fade">
                                      <p:cBhvr>
                                        <p:cTn id="305" dur="200"/>
                                        <p:tgtEl>
                                          <p:spTgt spid="47"/>
                                        </p:tgtEl>
                                      </p:cBhvr>
                                    </p:animEffect>
                                  </p:childTnLst>
                                </p:cTn>
                              </p:par>
                              <p:par>
                                <p:cTn id="306" presetID="6" presetClass="emph" presetSubtype="0" fill="hold" nodeType="withEffect">
                                  <p:stCondLst>
                                    <p:cond delay="0"/>
                                  </p:stCondLst>
                                  <p:childTnLst>
                                    <p:animScale>
                                      <p:cBhvr>
                                        <p:cTn id="307" dur="10" fill="hold"/>
                                        <p:tgtEl>
                                          <p:spTgt spid="47"/>
                                        </p:tgtEl>
                                      </p:cBhvr>
                                      <p:by x="70000" y="70000"/>
                                    </p:animScale>
                                  </p:childTnLst>
                                </p:cTn>
                              </p:par>
                              <p:par>
                                <p:cTn id="308" presetID="6" presetClass="emph" presetSubtype="0" decel="100000" fill="hold" nodeType="withEffect">
                                  <p:stCondLst>
                                    <p:cond delay="0"/>
                                  </p:stCondLst>
                                  <p:childTnLst>
                                    <p:animScale>
                                      <p:cBhvr>
                                        <p:cTn id="309" dur="500" fill="hold"/>
                                        <p:tgtEl>
                                          <p:spTgt spid="47"/>
                                        </p:tgtEl>
                                      </p:cBhvr>
                                      <p:by x="142860" y="142860"/>
                                    </p:animScale>
                                  </p:childTnLst>
                                </p:cTn>
                              </p:par>
                              <p:par>
                                <p:cTn id="310" presetID="10" presetClass="entr" presetSubtype="0" fill="hold" grpId="0" nodeType="withEffect">
                                  <p:stCondLst>
                                    <p:cond delay="100"/>
                                  </p:stCondLst>
                                  <p:childTnLst>
                                    <p:set>
                                      <p:cBhvr>
                                        <p:cTn id="311" dur="1" fill="hold">
                                          <p:stCondLst>
                                            <p:cond delay="0"/>
                                          </p:stCondLst>
                                        </p:cTn>
                                        <p:tgtEl>
                                          <p:spTgt spid="4"/>
                                        </p:tgtEl>
                                        <p:attrNameLst>
                                          <p:attrName>style.visibility</p:attrName>
                                        </p:attrNameLst>
                                      </p:cBhvr>
                                      <p:to>
                                        <p:strVal val="visible"/>
                                      </p:to>
                                    </p:set>
                                    <p:animEffect transition="in" filter="fade">
                                      <p:cBhvr>
                                        <p:cTn id="312" dur="200"/>
                                        <p:tgtEl>
                                          <p:spTgt spid="4"/>
                                        </p:tgtEl>
                                      </p:cBhvr>
                                    </p:animEffect>
                                  </p:childTnLst>
                                </p:cTn>
                              </p:par>
                              <p:par>
                                <p:cTn id="313" presetID="6" presetClass="emph" presetSubtype="0" fill="hold" grpId="1" nodeType="withEffect">
                                  <p:stCondLst>
                                    <p:cond delay="100"/>
                                  </p:stCondLst>
                                  <p:childTnLst>
                                    <p:animScale>
                                      <p:cBhvr>
                                        <p:cTn id="314" dur="10" fill="hold"/>
                                        <p:tgtEl>
                                          <p:spTgt spid="4"/>
                                        </p:tgtEl>
                                      </p:cBhvr>
                                      <p:by x="70000" y="70000"/>
                                    </p:animScale>
                                  </p:childTnLst>
                                </p:cTn>
                              </p:par>
                              <p:par>
                                <p:cTn id="315" presetID="6" presetClass="emph" presetSubtype="0" decel="100000" fill="hold" grpId="2" nodeType="withEffect">
                                  <p:stCondLst>
                                    <p:cond delay="100"/>
                                  </p:stCondLst>
                                  <p:childTnLst>
                                    <p:animScale>
                                      <p:cBhvr>
                                        <p:cTn id="316" dur="500" fill="hold"/>
                                        <p:tgtEl>
                                          <p:spTgt spid="4"/>
                                        </p:tgtEl>
                                      </p:cBhvr>
                                      <p:by x="142860" y="142860"/>
                                    </p:animScale>
                                  </p:childTnLst>
                                </p:cTn>
                              </p:par>
                              <p:par>
                                <p:cTn id="317" presetID="10" presetClass="entr" presetSubtype="0" fill="hold" grpId="0" nodeType="withEffect">
                                  <p:stCondLst>
                                    <p:cond delay="0"/>
                                  </p:stCondLst>
                                  <p:childTnLst>
                                    <p:set>
                                      <p:cBhvr>
                                        <p:cTn id="318" dur="1" fill="hold">
                                          <p:stCondLst>
                                            <p:cond delay="0"/>
                                          </p:stCondLst>
                                        </p:cTn>
                                        <p:tgtEl>
                                          <p:spTgt spid="122"/>
                                        </p:tgtEl>
                                        <p:attrNameLst>
                                          <p:attrName>style.visibility</p:attrName>
                                        </p:attrNameLst>
                                      </p:cBhvr>
                                      <p:to>
                                        <p:strVal val="visible"/>
                                      </p:to>
                                    </p:set>
                                    <p:animEffect transition="in" filter="fade">
                                      <p:cBhvr>
                                        <p:cTn id="319" dur="200"/>
                                        <p:tgtEl>
                                          <p:spTgt spid="122"/>
                                        </p:tgtEl>
                                      </p:cBhvr>
                                    </p:animEffect>
                                  </p:childTnLst>
                                </p:cTn>
                              </p:par>
                              <p:par>
                                <p:cTn id="320" presetID="6" presetClass="emph" presetSubtype="0" fill="hold" grpId="1" nodeType="withEffect">
                                  <p:stCondLst>
                                    <p:cond delay="0"/>
                                  </p:stCondLst>
                                  <p:childTnLst>
                                    <p:animScale>
                                      <p:cBhvr>
                                        <p:cTn id="321" dur="10" fill="hold"/>
                                        <p:tgtEl>
                                          <p:spTgt spid="122"/>
                                        </p:tgtEl>
                                      </p:cBhvr>
                                      <p:by x="70000" y="70000"/>
                                    </p:animScale>
                                  </p:childTnLst>
                                </p:cTn>
                              </p:par>
                              <p:par>
                                <p:cTn id="322" presetID="6" presetClass="emph" presetSubtype="0" decel="100000" fill="hold" grpId="2" nodeType="withEffect">
                                  <p:stCondLst>
                                    <p:cond delay="0"/>
                                  </p:stCondLst>
                                  <p:childTnLst>
                                    <p:animScale>
                                      <p:cBhvr>
                                        <p:cTn id="323" dur="500" fill="hold"/>
                                        <p:tgtEl>
                                          <p:spTgt spid="122"/>
                                        </p:tgtEl>
                                      </p:cBhvr>
                                      <p:by x="142860" y="142860"/>
                                    </p:animScale>
                                  </p:childTnLst>
                                </p:cTn>
                              </p:par>
                            </p:childTnLst>
                          </p:cTn>
                        </p:par>
                      </p:childTnLst>
                    </p:cTn>
                  </p:par>
                  <p:par>
                    <p:cTn id="324" fill="hold">
                      <p:stCondLst>
                        <p:cond delay="indefinite"/>
                      </p:stCondLst>
                      <p:childTnLst>
                        <p:par>
                          <p:cTn id="325" fill="hold">
                            <p:stCondLst>
                              <p:cond delay="0"/>
                            </p:stCondLst>
                            <p:childTnLst>
                              <p:par>
                                <p:cTn id="326" presetID="10" presetClass="entr" presetSubtype="0" fill="hold" grpId="0" nodeType="clickEffect">
                                  <p:stCondLst>
                                    <p:cond delay="0"/>
                                  </p:stCondLst>
                                  <p:childTnLst>
                                    <p:set>
                                      <p:cBhvr>
                                        <p:cTn id="327" dur="1" fill="hold">
                                          <p:stCondLst>
                                            <p:cond delay="0"/>
                                          </p:stCondLst>
                                        </p:cTn>
                                        <p:tgtEl>
                                          <p:spTgt spid="127"/>
                                        </p:tgtEl>
                                        <p:attrNameLst>
                                          <p:attrName>style.visibility</p:attrName>
                                        </p:attrNameLst>
                                      </p:cBhvr>
                                      <p:to>
                                        <p:strVal val="visible"/>
                                      </p:to>
                                    </p:set>
                                    <p:animEffect transition="in" filter="fade">
                                      <p:cBhvr>
                                        <p:cTn id="328" dur="200"/>
                                        <p:tgtEl>
                                          <p:spTgt spid="127"/>
                                        </p:tgtEl>
                                      </p:cBhvr>
                                    </p:animEffect>
                                  </p:childTnLst>
                                </p:cTn>
                              </p:par>
                              <p:par>
                                <p:cTn id="329" presetID="6" presetClass="emph" presetSubtype="0" fill="hold" grpId="1" nodeType="withEffect">
                                  <p:stCondLst>
                                    <p:cond delay="0"/>
                                  </p:stCondLst>
                                  <p:childTnLst>
                                    <p:animScale>
                                      <p:cBhvr>
                                        <p:cTn id="330" dur="10" fill="hold"/>
                                        <p:tgtEl>
                                          <p:spTgt spid="127"/>
                                        </p:tgtEl>
                                      </p:cBhvr>
                                      <p:by x="70000" y="70000"/>
                                    </p:animScale>
                                  </p:childTnLst>
                                </p:cTn>
                              </p:par>
                              <p:par>
                                <p:cTn id="331" presetID="6" presetClass="emph" presetSubtype="0" decel="100000" fill="hold" grpId="2" nodeType="withEffect">
                                  <p:stCondLst>
                                    <p:cond delay="0"/>
                                  </p:stCondLst>
                                  <p:childTnLst>
                                    <p:animScale>
                                      <p:cBhvr>
                                        <p:cTn id="332" dur="500" fill="hold"/>
                                        <p:tgtEl>
                                          <p:spTgt spid="127"/>
                                        </p:tgtEl>
                                      </p:cBhvr>
                                      <p:by x="142860" y="142860"/>
                                    </p:animScale>
                                  </p:childTnLst>
                                </p:cTn>
                              </p:par>
                              <p:par>
                                <p:cTn id="333" presetID="10" presetClass="entr" presetSubtype="0" fill="hold" nodeType="withEffect">
                                  <p:stCondLst>
                                    <p:cond delay="0"/>
                                  </p:stCondLst>
                                  <p:childTnLst>
                                    <p:set>
                                      <p:cBhvr>
                                        <p:cTn id="334" dur="1" fill="hold">
                                          <p:stCondLst>
                                            <p:cond delay="0"/>
                                          </p:stCondLst>
                                        </p:cTn>
                                        <p:tgtEl>
                                          <p:spTgt spid="55"/>
                                        </p:tgtEl>
                                        <p:attrNameLst>
                                          <p:attrName>style.visibility</p:attrName>
                                        </p:attrNameLst>
                                      </p:cBhvr>
                                      <p:to>
                                        <p:strVal val="visible"/>
                                      </p:to>
                                    </p:set>
                                    <p:animEffect transition="in" filter="fade">
                                      <p:cBhvr>
                                        <p:cTn id="335" dur="200"/>
                                        <p:tgtEl>
                                          <p:spTgt spid="55"/>
                                        </p:tgtEl>
                                      </p:cBhvr>
                                    </p:animEffect>
                                  </p:childTnLst>
                                </p:cTn>
                              </p:par>
                              <p:par>
                                <p:cTn id="336" presetID="6" presetClass="emph" presetSubtype="0" fill="hold" nodeType="withEffect">
                                  <p:stCondLst>
                                    <p:cond delay="0"/>
                                  </p:stCondLst>
                                  <p:childTnLst>
                                    <p:animScale>
                                      <p:cBhvr>
                                        <p:cTn id="337" dur="10" fill="hold"/>
                                        <p:tgtEl>
                                          <p:spTgt spid="55"/>
                                        </p:tgtEl>
                                      </p:cBhvr>
                                      <p:by x="70000" y="70000"/>
                                    </p:animScale>
                                  </p:childTnLst>
                                </p:cTn>
                              </p:par>
                              <p:par>
                                <p:cTn id="338" presetID="6" presetClass="emph" presetSubtype="0" decel="100000" fill="hold" nodeType="withEffect">
                                  <p:stCondLst>
                                    <p:cond delay="0"/>
                                  </p:stCondLst>
                                  <p:childTnLst>
                                    <p:animScale>
                                      <p:cBhvr>
                                        <p:cTn id="339" dur="500" fill="hold"/>
                                        <p:tgtEl>
                                          <p:spTgt spid="55"/>
                                        </p:tgtEl>
                                      </p:cBhvr>
                                      <p:by x="142860" y="142860"/>
                                    </p:animScale>
                                  </p:childTnLst>
                                </p:cTn>
                              </p:par>
                              <p:par>
                                <p:cTn id="340" presetID="10" presetClass="entr" presetSubtype="0" fill="hold" grpId="0" nodeType="withEffect">
                                  <p:stCondLst>
                                    <p:cond delay="100"/>
                                  </p:stCondLst>
                                  <p:childTnLst>
                                    <p:set>
                                      <p:cBhvr>
                                        <p:cTn id="341" dur="1" fill="hold">
                                          <p:stCondLst>
                                            <p:cond delay="0"/>
                                          </p:stCondLst>
                                        </p:cTn>
                                        <p:tgtEl>
                                          <p:spTgt spid="3"/>
                                        </p:tgtEl>
                                        <p:attrNameLst>
                                          <p:attrName>style.visibility</p:attrName>
                                        </p:attrNameLst>
                                      </p:cBhvr>
                                      <p:to>
                                        <p:strVal val="visible"/>
                                      </p:to>
                                    </p:set>
                                    <p:animEffect transition="in" filter="fade">
                                      <p:cBhvr>
                                        <p:cTn id="342" dur="200"/>
                                        <p:tgtEl>
                                          <p:spTgt spid="3"/>
                                        </p:tgtEl>
                                      </p:cBhvr>
                                    </p:animEffect>
                                  </p:childTnLst>
                                </p:cTn>
                              </p:par>
                              <p:par>
                                <p:cTn id="343" presetID="6" presetClass="emph" presetSubtype="0" fill="hold" grpId="1" nodeType="withEffect">
                                  <p:stCondLst>
                                    <p:cond delay="100"/>
                                  </p:stCondLst>
                                  <p:childTnLst>
                                    <p:animScale>
                                      <p:cBhvr>
                                        <p:cTn id="344" dur="10" fill="hold"/>
                                        <p:tgtEl>
                                          <p:spTgt spid="3"/>
                                        </p:tgtEl>
                                      </p:cBhvr>
                                      <p:by x="70000" y="70000"/>
                                    </p:animScale>
                                  </p:childTnLst>
                                </p:cTn>
                              </p:par>
                              <p:par>
                                <p:cTn id="345" presetID="6" presetClass="emph" presetSubtype="0" decel="100000" fill="hold" grpId="2" nodeType="withEffect">
                                  <p:stCondLst>
                                    <p:cond delay="100"/>
                                  </p:stCondLst>
                                  <p:childTnLst>
                                    <p:animScale>
                                      <p:cBhvr>
                                        <p:cTn id="346" dur="500" fill="hold"/>
                                        <p:tgtEl>
                                          <p:spTgt spid="3"/>
                                        </p:tgtEl>
                                      </p:cBhvr>
                                      <p:by x="142860" y="142860"/>
                                    </p:animScale>
                                  </p:childTnLst>
                                </p:cTn>
                              </p:par>
                            </p:childTnLst>
                          </p:cTn>
                        </p:par>
                      </p:childTnLst>
                    </p:cTn>
                  </p:par>
                  <p:par>
                    <p:cTn id="347" fill="hold">
                      <p:stCondLst>
                        <p:cond delay="indefinite"/>
                      </p:stCondLst>
                      <p:childTnLst>
                        <p:par>
                          <p:cTn id="348" fill="hold">
                            <p:stCondLst>
                              <p:cond delay="0"/>
                            </p:stCondLst>
                            <p:childTnLst>
                              <p:par>
                                <p:cTn id="349" presetID="10" presetClass="entr" presetSubtype="0" fill="hold" nodeType="clickEffect">
                                  <p:stCondLst>
                                    <p:cond delay="0"/>
                                  </p:stCondLst>
                                  <p:childTnLst>
                                    <p:set>
                                      <p:cBhvr>
                                        <p:cTn id="350" dur="1" fill="hold">
                                          <p:stCondLst>
                                            <p:cond delay="0"/>
                                          </p:stCondLst>
                                        </p:cTn>
                                        <p:tgtEl>
                                          <p:spTgt spid="56"/>
                                        </p:tgtEl>
                                        <p:attrNameLst>
                                          <p:attrName>style.visibility</p:attrName>
                                        </p:attrNameLst>
                                      </p:cBhvr>
                                      <p:to>
                                        <p:strVal val="visible"/>
                                      </p:to>
                                    </p:set>
                                    <p:animEffect transition="in" filter="fade">
                                      <p:cBhvr>
                                        <p:cTn id="351" dur="200"/>
                                        <p:tgtEl>
                                          <p:spTgt spid="56"/>
                                        </p:tgtEl>
                                      </p:cBhvr>
                                    </p:animEffect>
                                  </p:childTnLst>
                                </p:cTn>
                              </p:par>
                              <p:par>
                                <p:cTn id="352" presetID="6" presetClass="emph" presetSubtype="0" fill="hold" nodeType="withEffect">
                                  <p:stCondLst>
                                    <p:cond delay="0"/>
                                  </p:stCondLst>
                                  <p:childTnLst>
                                    <p:animScale>
                                      <p:cBhvr>
                                        <p:cTn id="353" dur="10" fill="hold"/>
                                        <p:tgtEl>
                                          <p:spTgt spid="56"/>
                                        </p:tgtEl>
                                      </p:cBhvr>
                                      <p:by x="70000" y="70000"/>
                                    </p:animScale>
                                  </p:childTnLst>
                                </p:cTn>
                              </p:par>
                              <p:par>
                                <p:cTn id="354" presetID="6" presetClass="emph" presetSubtype="0" decel="100000" fill="hold" nodeType="withEffect">
                                  <p:stCondLst>
                                    <p:cond delay="0"/>
                                  </p:stCondLst>
                                  <p:childTnLst>
                                    <p:animScale>
                                      <p:cBhvr>
                                        <p:cTn id="355" dur="500" fill="hold"/>
                                        <p:tgtEl>
                                          <p:spTgt spid="56"/>
                                        </p:tgtEl>
                                      </p:cBhvr>
                                      <p:by x="142860" y="142860"/>
                                    </p:animScale>
                                  </p:childTnLst>
                                </p:cTn>
                              </p:par>
                              <p:par>
                                <p:cTn id="356" presetID="10" presetClass="entr" presetSubtype="0" fill="hold" grpId="0" nodeType="withEffect">
                                  <p:stCondLst>
                                    <p:cond delay="0"/>
                                  </p:stCondLst>
                                  <p:childTnLst>
                                    <p:set>
                                      <p:cBhvr>
                                        <p:cTn id="357" dur="1" fill="hold">
                                          <p:stCondLst>
                                            <p:cond delay="0"/>
                                          </p:stCondLst>
                                        </p:cTn>
                                        <p:tgtEl>
                                          <p:spTgt spid="1030"/>
                                        </p:tgtEl>
                                        <p:attrNameLst>
                                          <p:attrName>style.visibility</p:attrName>
                                        </p:attrNameLst>
                                      </p:cBhvr>
                                      <p:to>
                                        <p:strVal val="visible"/>
                                      </p:to>
                                    </p:set>
                                    <p:animEffect transition="in" filter="fade">
                                      <p:cBhvr>
                                        <p:cTn id="358" dur="200"/>
                                        <p:tgtEl>
                                          <p:spTgt spid="1030"/>
                                        </p:tgtEl>
                                      </p:cBhvr>
                                    </p:animEffect>
                                  </p:childTnLst>
                                </p:cTn>
                              </p:par>
                              <p:par>
                                <p:cTn id="359" presetID="6" presetClass="emph" presetSubtype="0" fill="hold" grpId="1" nodeType="withEffect">
                                  <p:stCondLst>
                                    <p:cond delay="0"/>
                                  </p:stCondLst>
                                  <p:childTnLst>
                                    <p:animScale>
                                      <p:cBhvr>
                                        <p:cTn id="360" dur="10" fill="hold"/>
                                        <p:tgtEl>
                                          <p:spTgt spid="1030"/>
                                        </p:tgtEl>
                                      </p:cBhvr>
                                      <p:by x="70000" y="70000"/>
                                    </p:animScale>
                                  </p:childTnLst>
                                </p:cTn>
                              </p:par>
                              <p:par>
                                <p:cTn id="361" presetID="6" presetClass="emph" presetSubtype="0" decel="100000" fill="hold" grpId="2" nodeType="withEffect">
                                  <p:stCondLst>
                                    <p:cond delay="0"/>
                                  </p:stCondLst>
                                  <p:childTnLst>
                                    <p:animScale>
                                      <p:cBhvr>
                                        <p:cTn id="362" dur="500" fill="hold"/>
                                        <p:tgtEl>
                                          <p:spTgt spid="1030"/>
                                        </p:tgtEl>
                                      </p:cBhvr>
                                      <p:by x="142860" y="142860"/>
                                    </p:animScale>
                                  </p:childTnLst>
                                </p:cTn>
                              </p:par>
                              <p:par>
                                <p:cTn id="363" presetID="10" presetClass="entr" presetSubtype="0" fill="hold" grpId="0" nodeType="withEffect">
                                  <p:stCondLst>
                                    <p:cond delay="100"/>
                                  </p:stCondLst>
                                  <p:childTnLst>
                                    <p:set>
                                      <p:cBhvr>
                                        <p:cTn id="364" dur="1" fill="hold">
                                          <p:stCondLst>
                                            <p:cond delay="0"/>
                                          </p:stCondLst>
                                        </p:cTn>
                                        <p:tgtEl>
                                          <p:spTgt spid="1067"/>
                                        </p:tgtEl>
                                        <p:attrNameLst>
                                          <p:attrName>style.visibility</p:attrName>
                                        </p:attrNameLst>
                                      </p:cBhvr>
                                      <p:to>
                                        <p:strVal val="visible"/>
                                      </p:to>
                                    </p:set>
                                    <p:animEffect transition="in" filter="fade">
                                      <p:cBhvr>
                                        <p:cTn id="365" dur="200"/>
                                        <p:tgtEl>
                                          <p:spTgt spid="1067"/>
                                        </p:tgtEl>
                                      </p:cBhvr>
                                    </p:animEffect>
                                  </p:childTnLst>
                                </p:cTn>
                              </p:par>
                              <p:par>
                                <p:cTn id="366" presetID="6" presetClass="emph" presetSubtype="0" fill="hold" grpId="1" nodeType="withEffect">
                                  <p:stCondLst>
                                    <p:cond delay="100"/>
                                  </p:stCondLst>
                                  <p:childTnLst>
                                    <p:animScale>
                                      <p:cBhvr>
                                        <p:cTn id="367" dur="10" fill="hold"/>
                                        <p:tgtEl>
                                          <p:spTgt spid="1067"/>
                                        </p:tgtEl>
                                      </p:cBhvr>
                                      <p:by x="70000" y="70000"/>
                                    </p:animScale>
                                  </p:childTnLst>
                                </p:cTn>
                              </p:par>
                              <p:par>
                                <p:cTn id="368" presetID="6" presetClass="emph" presetSubtype="0" decel="100000" fill="hold" grpId="2" nodeType="withEffect">
                                  <p:stCondLst>
                                    <p:cond delay="100"/>
                                  </p:stCondLst>
                                  <p:childTnLst>
                                    <p:animScale>
                                      <p:cBhvr>
                                        <p:cTn id="369" dur="500" fill="hold"/>
                                        <p:tgtEl>
                                          <p:spTgt spid="1067"/>
                                        </p:tgtEl>
                                      </p:cBhvr>
                                      <p:by x="142860" y="14286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11" grpId="0" animBg="1"/>
      <p:bldP spid="12" grpId="0" animBg="1"/>
      <p:bldP spid="1044" grpId="0" animBg="1"/>
      <p:bldP spid="1048" grpId="0" animBg="1"/>
      <p:bldP spid="1046" grpId="0" animBg="1"/>
      <p:bldP spid="180" grpId="0"/>
      <p:bldP spid="182" grpId="0"/>
      <p:bldP spid="164" grpId="0"/>
      <p:bldP spid="166" grpId="0"/>
      <p:bldP spid="181" grpId="0"/>
      <p:bldP spid="183" grpId="0"/>
      <p:bldP spid="188" grpId="0"/>
      <p:bldP spid="1180" grpId="0"/>
      <p:bldP spid="165" grpId="0"/>
      <p:bldP spid="1151" grpId="0" animBg="1"/>
      <p:bldP spid="1154" grpId="0" animBg="1"/>
      <p:bldP spid="1157" grpId="0" animBg="1"/>
      <p:bldP spid="1177" grpId="0" animBg="1"/>
      <p:bldP spid="1193" grpId="0"/>
      <p:bldP spid="1190" grpId="0" animBg="1"/>
      <p:bldP spid="39" grpId="0"/>
      <p:bldP spid="22" grpId="0" animBg="1"/>
      <p:bldP spid="1126" grpId="0" animBg="1"/>
      <p:bldP spid="43" grpId="0"/>
      <p:bldP spid="51" grpId="0"/>
      <p:bldP spid="1045" grpId="0"/>
      <p:bldP spid="1047" grpId="0"/>
      <p:bldP spid="1049" grpId="0"/>
      <p:bldP spid="1160" grpId="0"/>
      <p:bldP spid="44" grpId="0"/>
      <p:bldP spid="1028" grpId="0"/>
      <p:bldP spid="34" grpId="0"/>
      <p:bldP spid="1058" grpId="0"/>
      <p:bldP spid="1056" grpId="0"/>
      <p:bldP spid="1060" grpId="0"/>
      <p:bldP spid="172" grpId="0" animBg="1"/>
      <p:bldP spid="156" grpId="0" animBg="1"/>
      <p:bldP spid="1084" grpId="0" animBg="1"/>
      <p:bldP spid="1089" grpId="0" animBg="1"/>
      <p:bldP spid="1220" grpId="0"/>
      <p:bldP spid="1221" grpId="0"/>
      <p:bldP spid="1222" grpId="0"/>
      <p:bldP spid="20" grpId="0"/>
      <p:bldP spid="1064" grpId="0"/>
      <p:bldP spid="1092" grpId="0" animBg="1"/>
      <p:bldP spid="61" grpId="0" animBg="1"/>
      <p:bldP spid="18" grpId="0" animBg="1"/>
      <p:bldP spid="28" grpId="0" animBg="1"/>
      <p:bldP spid="29" grpId="0" animBg="1"/>
      <p:bldP spid="32" grpId="0" animBg="1"/>
      <p:bldP spid="16" grpId="0" animBg="1"/>
      <p:bldP spid="23" grpId="0" animBg="1"/>
      <p:bldP spid="24" grpId="0" animBg="1"/>
      <p:bldP spid="25" grpId="0" animBg="1"/>
      <p:bldP spid="26" grpId="0" animBg="1"/>
      <p:bldP spid="33" grpId="0" animBg="1"/>
      <p:bldP spid="38" grpId="0" animBg="1"/>
      <p:bldP spid="1029" grpId="0"/>
      <p:bldP spid="1134" grpId="0" animBg="1"/>
      <p:bldP spid="57" grpId="0" animBg="1"/>
      <p:bldP spid="58" grpId="0" animBg="1"/>
      <p:bldP spid="10" grpId="0" animBg="1"/>
      <p:bldP spid="2" grpId="0" animBg="1"/>
      <p:bldP spid="2" grpId="1" animBg="1"/>
      <p:bldP spid="2" grpId="2" animBg="1"/>
      <p:bldP spid="4" grpId="0" animBg="1"/>
      <p:bldP spid="4" grpId="1" animBg="1"/>
      <p:bldP spid="4" grpId="2" animBg="1"/>
      <p:bldP spid="1067" grpId="0" animBg="1"/>
      <p:bldP spid="1067" grpId="1" animBg="1"/>
      <p:bldP spid="1067" grpId="2" animBg="1"/>
      <p:bldP spid="3" grpId="0" animBg="1"/>
      <p:bldP spid="3" grpId="1" animBg="1"/>
      <p:bldP spid="3" grpId="2" animBg="1"/>
      <p:bldP spid="122" grpId="0" animBg="1"/>
      <p:bldP spid="122" grpId="1" animBg="1"/>
      <p:bldP spid="122" grpId="2" animBg="1"/>
      <p:bldP spid="117" grpId="0" animBg="1"/>
      <p:bldP spid="117" grpId="1" animBg="1"/>
      <p:bldP spid="117" grpId="2" animBg="1"/>
      <p:bldP spid="127" grpId="0" animBg="1"/>
      <p:bldP spid="127" grpId="1" animBg="1"/>
      <p:bldP spid="127" grpId="2" animBg="1"/>
      <p:bldP spid="1030" grpId="0" animBg="1"/>
      <p:bldP spid="1030" grpId="1" animBg="1"/>
      <p:bldP spid="1030"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2671F-3B47-2F60-6C90-4E76846BB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1CBD7-B4AF-A2FF-8C3A-72AFF0B2E4EB}"/>
              </a:ext>
            </a:extLst>
          </p:cNvPr>
          <p:cNvSpPr>
            <a:spLocks noGrp="1"/>
          </p:cNvSpPr>
          <p:nvPr>
            <p:ph type="title"/>
          </p:nvPr>
        </p:nvSpPr>
        <p:spPr>
          <a:xfrm>
            <a:off x="588263" y="457200"/>
            <a:ext cx="11018520" cy="553998"/>
          </a:xfrm>
        </p:spPr>
        <p:txBody>
          <a:bodyPr/>
          <a:lstStyle/>
          <a:p>
            <a:pPr algn="ctr"/>
            <a:r>
              <a:rPr lang="en-US"/>
              <a:t>Securely networked architecture (public app)</a:t>
            </a:r>
          </a:p>
        </p:txBody>
      </p:sp>
      <p:sp>
        <p:nvSpPr>
          <p:cNvPr id="3" name="Content Placeholder 3">
            <a:extLst>
              <a:ext uri="{FF2B5EF4-FFF2-40B4-BE49-F238E27FC236}">
                <a16:creationId xmlns:a16="http://schemas.microsoft.com/office/drawing/2014/main" id="{71A0CE63-2BC5-D92C-1A30-7C2D0E548618}"/>
              </a:ext>
            </a:extLst>
          </p:cNvPr>
          <p:cNvSpPr txBox="1">
            <a:spLocks/>
          </p:cNvSpPr>
          <p:nvPr/>
        </p:nvSpPr>
        <p:spPr>
          <a:xfrm>
            <a:off x="586581" y="1175289"/>
            <a:ext cx="11018838" cy="615553"/>
          </a:xfrm>
          <a:prstGeom prst="rect">
            <a:avLst/>
          </a:prstGeom>
          <a:noFill/>
          <a:effectLst/>
        </p:spPr>
        <p:txBody>
          <a:bodyPr wrap="square" lIns="0" tIns="0" rIns="0" bIns="0" rtlCol="0" anchor="t"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Protect public-facing applications with </a:t>
            </a:r>
            <a:b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rPr>
              <a:t>Azure Web Application Firewall plus Front Door: </a:t>
            </a:r>
          </a:p>
        </p:txBody>
      </p:sp>
      <p:sp>
        <p:nvSpPr>
          <p:cNvPr id="17" name="Rectangle: Rounded Corners 16">
            <a:extLst>
              <a:ext uri="{FF2B5EF4-FFF2-40B4-BE49-F238E27FC236}">
                <a16:creationId xmlns:a16="http://schemas.microsoft.com/office/drawing/2014/main" id="{D68786B1-5D71-BC3B-9441-CC3074648B7C}"/>
              </a:ext>
              <a:ext uri="{C183D7F6-B498-43B3-948B-1728B52AA6E4}">
                <adec:decorative xmlns:adec="http://schemas.microsoft.com/office/drawing/2017/decorative" val="1"/>
              </a:ext>
            </a:extLst>
          </p:cNvPr>
          <p:cNvSpPr/>
          <p:nvPr/>
        </p:nvSpPr>
        <p:spPr bwMode="auto">
          <a:xfrm>
            <a:off x="773682" y="2212340"/>
            <a:ext cx="10644635" cy="3659066"/>
          </a:xfrm>
          <a:prstGeom prst="roundRect">
            <a:avLst>
              <a:gd name="adj" fmla="val 9769"/>
            </a:avLst>
          </a:prstGeom>
          <a:no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9" name="Graphic 108">
            <a:extLst>
              <a:ext uri="{FF2B5EF4-FFF2-40B4-BE49-F238E27FC236}">
                <a16:creationId xmlns:a16="http://schemas.microsoft.com/office/drawing/2014/main" id="{14DBF070-4560-F02C-71DE-354BB22E3D1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24797" y="2872975"/>
            <a:ext cx="1756824" cy="1756824"/>
          </a:xfrm>
          <a:prstGeom prst="rect">
            <a:avLst/>
          </a:prstGeom>
        </p:spPr>
      </p:pic>
      <p:sp>
        <p:nvSpPr>
          <p:cNvPr id="110" name="TextBox 109">
            <a:extLst>
              <a:ext uri="{FF2B5EF4-FFF2-40B4-BE49-F238E27FC236}">
                <a16:creationId xmlns:a16="http://schemas.microsoft.com/office/drawing/2014/main" id="{52CFADF5-39BE-0BA9-62DE-FC598CC2B055}"/>
              </a:ext>
            </a:extLst>
          </p:cNvPr>
          <p:cNvSpPr txBox="1"/>
          <p:nvPr/>
        </p:nvSpPr>
        <p:spPr>
          <a:xfrm>
            <a:off x="1645538" y="3627509"/>
            <a:ext cx="1115344"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Public Internet</a:t>
            </a:r>
          </a:p>
        </p:txBody>
      </p:sp>
      <p:sp>
        <p:nvSpPr>
          <p:cNvPr id="4" name="Rounded Rectangle 28">
            <a:extLst>
              <a:ext uri="{FF2B5EF4-FFF2-40B4-BE49-F238E27FC236}">
                <a16:creationId xmlns:a16="http://schemas.microsoft.com/office/drawing/2014/main" id="{A363792E-14CA-93B8-778F-26D2EAED18BA}"/>
              </a:ext>
              <a:ext uri="{C183D7F6-B498-43B3-948B-1728B52AA6E4}">
                <adec:decorative xmlns:adec="http://schemas.microsoft.com/office/drawing/2017/decorative" val="1"/>
              </a:ext>
            </a:extLst>
          </p:cNvPr>
          <p:cNvSpPr/>
          <p:nvPr/>
        </p:nvSpPr>
        <p:spPr bwMode="auto">
          <a:xfrm>
            <a:off x="4562870" y="2424385"/>
            <a:ext cx="6599071" cy="3089257"/>
          </a:xfrm>
          <a:prstGeom prst="roundRect">
            <a:avLst>
              <a:gd name="adj" fmla="val 7326"/>
            </a:avLst>
          </a:prstGeom>
          <a:solidFill>
            <a:srgbClr val="194449">
              <a:alpha val="7000"/>
            </a:srgbClr>
          </a:solidFill>
          <a:ln w="127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ounded Rectangle 34">
            <a:extLst>
              <a:ext uri="{FF2B5EF4-FFF2-40B4-BE49-F238E27FC236}">
                <a16:creationId xmlns:a16="http://schemas.microsoft.com/office/drawing/2014/main" id="{4D580B81-107D-8BB1-0261-C945E3AA1E68}"/>
              </a:ext>
              <a:ext uri="{C183D7F6-B498-43B3-948B-1728B52AA6E4}">
                <adec:decorative xmlns:adec="http://schemas.microsoft.com/office/drawing/2017/decorative" val="1"/>
              </a:ext>
            </a:extLst>
          </p:cNvPr>
          <p:cNvSpPr/>
          <p:nvPr/>
        </p:nvSpPr>
        <p:spPr bwMode="auto">
          <a:xfrm>
            <a:off x="6581820" y="5347233"/>
            <a:ext cx="2561171" cy="324757"/>
          </a:xfrm>
          <a:prstGeom prst="roundRect">
            <a:avLst>
              <a:gd name="adj" fmla="val 50000"/>
            </a:avLst>
          </a:prstGeom>
          <a:solidFill>
            <a:srgbClr val="E6E9E8"/>
          </a:solidFill>
          <a:ln w="12700">
            <a:solidFill>
              <a:schemeClr val="tx1">
                <a:alpha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A"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7" name="Picture 6" descr="Virtual Network Pricing | Microsoft Azure">
            <a:extLst>
              <a:ext uri="{FF2B5EF4-FFF2-40B4-BE49-F238E27FC236}">
                <a16:creationId xmlns:a16="http://schemas.microsoft.com/office/drawing/2014/main" id="{1C38C45D-8007-4BA4-6E7B-9BE11ADAC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3748" y="5427810"/>
            <a:ext cx="311624" cy="1636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C88BC47-8AB4-C6BE-2DF7-4968AC8A5176}"/>
              </a:ext>
              <a:ext uri="{C183D7F6-B498-43B3-948B-1728B52AA6E4}">
                <adec:decorative xmlns:adec="http://schemas.microsoft.com/office/drawing/2017/decorative" val="1"/>
              </a:ext>
            </a:extLst>
          </p:cNvPr>
          <p:cNvSpPr txBox="1"/>
          <p:nvPr/>
        </p:nvSpPr>
        <p:spPr>
          <a:xfrm>
            <a:off x="6971417" y="5390430"/>
            <a:ext cx="2023719"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Virtual Network</a:t>
            </a:r>
          </a:p>
        </p:txBody>
      </p:sp>
      <p:cxnSp>
        <p:nvCxnSpPr>
          <p:cNvPr id="18" name="Straight Arrow Connector 17">
            <a:extLst>
              <a:ext uri="{FF2B5EF4-FFF2-40B4-BE49-F238E27FC236}">
                <a16:creationId xmlns:a16="http://schemas.microsoft.com/office/drawing/2014/main" id="{98258BFA-709B-66F3-9454-2B08F9394E5A}"/>
              </a:ext>
              <a:ext uri="{C183D7F6-B498-43B3-948B-1728B52AA6E4}">
                <adec:decorative xmlns:adec="http://schemas.microsoft.com/office/drawing/2017/decorative" val="1"/>
              </a:ext>
            </a:extLst>
          </p:cNvPr>
          <p:cNvCxnSpPr>
            <a:cxnSpLocks/>
          </p:cNvCxnSpPr>
          <p:nvPr/>
        </p:nvCxnSpPr>
        <p:spPr>
          <a:xfrm flipH="1">
            <a:off x="3283466" y="3821522"/>
            <a:ext cx="1950274" cy="0"/>
          </a:xfrm>
          <a:prstGeom prst="straightConnector1">
            <a:avLst/>
          </a:prstGeom>
          <a:ln w="19050" cap="rnd">
            <a:gradFill flip="none" rotWithShape="1">
              <a:gsLst>
                <a:gs pos="0">
                  <a:srgbClr val="7656AD"/>
                </a:gs>
                <a:gs pos="80000">
                  <a:srgbClr val="0A6BBA"/>
                </a:gs>
              </a:gsLst>
              <a:lin ang="10800000" scaled="1"/>
              <a:tileRect/>
            </a:gra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D5F8E166-6644-0CD4-6B52-604064BF4945}"/>
              </a:ext>
              <a:ext uri="{C183D7F6-B498-43B3-948B-1728B52AA6E4}">
                <adec:decorative xmlns:adec="http://schemas.microsoft.com/office/drawing/2017/decorative" val="1"/>
              </a:ext>
            </a:extLst>
          </p:cNvPr>
          <p:cNvSpPr/>
          <p:nvPr/>
        </p:nvSpPr>
        <p:spPr bwMode="auto">
          <a:xfrm>
            <a:off x="4772555" y="2622541"/>
            <a:ext cx="6179701" cy="2397962"/>
          </a:xfrm>
          <a:prstGeom prst="roundRect">
            <a:avLst>
              <a:gd name="adj" fmla="val 6795"/>
            </a:avLst>
          </a:prstGeom>
          <a:solidFill>
            <a:srgbClr val="F5F5F4"/>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 name="Rounded Rectangle 9">
            <a:extLst>
              <a:ext uri="{FF2B5EF4-FFF2-40B4-BE49-F238E27FC236}">
                <a16:creationId xmlns:a16="http://schemas.microsoft.com/office/drawing/2014/main" id="{A6B0E73E-C822-56F1-B23F-62C981A8688D}"/>
              </a:ext>
              <a:ext uri="{C183D7F6-B498-43B3-948B-1728B52AA6E4}">
                <adec:decorative xmlns:adec="http://schemas.microsoft.com/office/drawing/2017/decorative" val="1"/>
              </a:ext>
            </a:extLst>
          </p:cNvPr>
          <p:cNvSpPr/>
          <p:nvPr/>
        </p:nvSpPr>
        <p:spPr bwMode="auto">
          <a:xfrm>
            <a:off x="6652061" y="4844590"/>
            <a:ext cx="2420688" cy="355614"/>
          </a:xfrm>
          <a:prstGeom prst="roundRect">
            <a:avLst>
              <a:gd name="adj" fmla="val 50000"/>
            </a:avLst>
          </a:prstGeom>
          <a:solidFill>
            <a:srgbClr val="F5F5F4"/>
          </a:solidFill>
          <a:ln w="12700">
            <a:solidFill>
              <a:schemeClr val="tx1">
                <a:alpha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A"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1" name="Graphic 10" descr="Shield icon for Network security group">
            <a:extLst>
              <a:ext uri="{FF2B5EF4-FFF2-40B4-BE49-F238E27FC236}">
                <a16:creationId xmlns:a16="http://schemas.microsoft.com/office/drawing/2014/main" id="{FAEE59F9-51FC-1DCD-4AB0-FE76B7028A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7227" y="4917243"/>
            <a:ext cx="210308" cy="210308"/>
          </a:xfrm>
          <a:prstGeom prst="rect">
            <a:avLst/>
          </a:prstGeom>
        </p:spPr>
      </p:pic>
      <p:sp>
        <p:nvSpPr>
          <p:cNvPr id="12" name="TextBox 11">
            <a:extLst>
              <a:ext uri="{FF2B5EF4-FFF2-40B4-BE49-F238E27FC236}">
                <a16:creationId xmlns:a16="http://schemas.microsoft.com/office/drawing/2014/main" id="{CC2D5902-8498-7A0D-294D-FFD4877E4089}"/>
              </a:ext>
              <a:ext uri="{C183D7F6-B498-43B3-948B-1728B52AA6E4}">
                <adec:decorative xmlns:adec="http://schemas.microsoft.com/office/drawing/2017/decorative" val="1"/>
              </a:ext>
            </a:extLst>
          </p:cNvPr>
          <p:cNvSpPr txBox="1"/>
          <p:nvPr/>
        </p:nvSpPr>
        <p:spPr>
          <a:xfrm>
            <a:off x="6977535" y="4903216"/>
            <a:ext cx="2023719"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Network security group</a:t>
            </a:r>
          </a:p>
        </p:txBody>
      </p:sp>
      <p:sp>
        <p:nvSpPr>
          <p:cNvPr id="21" name="Oval 20">
            <a:extLst>
              <a:ext uri="{FF2B5EF4-FFF2-40B4-BE49-F238E27FC236}">
                <a16:creationId xmlns:a16="http://schemas.microsoft.com/office/drawing/2014/main" id="{3CB5D92E-41DE-B57A-CA4C-1FE16E4CFA25}"/>
              </a:ext>
              <a:ext uri="{C183D7F6-B498-43B3-948B-1728B52AA6E4}">
                <adec:decorative xmlns:adec="http://schemas.microsoft.com/office/drawing/2017/decorative" val="1"/>
              </a:ext>
            </a:extLst>
          </p:cNvPr>
          <p:cNvSpPr/>
          <p:nvPr/>
        </p:nvSpPr>
        <p:spPr bwMode="auto">
          <a:xfrm>
            <a:off x="4193288" y="2756847"/>
            <a:ext cx="955486" cy="955486"/>
          </a:xfrm>
          <a:prstGeom prst="ellipse">
            <a:avLst/>
          </a:prstGeom>
          <a:solidFill>
            <a:srgbClr val="F5F5F4"/>
          </a:solidFill>
          <a:ln w="12700">
            <a:solidFill>
              <a:schemeClr val="tx1">
                <a:alpha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4" name="Graphic 13">
            <a:extLst>
              <a:ext uri="{FF2B5EF4-FFF2-40B4-BE49-F238E27FC236}">
                <a16:creationId xmlns:a16="http://schemas.microsoft.com/office/drawing/2014/main" id="{4D0E99EF-C87C-52F9-F9DD-35ECE1AF869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4479" y="2845422"/>
            <a:ext cx="433104" cy="433104"/>
          </a:xfrm>
          <a:prstGeom prst="rect">
            <a:avLst/>
          </a:prstGeom>
          <a:effectLst/>
        </p:spPr>
      </p:pic>
      <p:sp>
        <p:nvSpPr>
          <p:cNvPr id="16" name="Text Placeholder 2">
            <a:extLst>
              <a:ext uri="{FF2B5EF4-FFF2-40B4-BE49-F238E27FC236}">
                <a16:creationId xmlns:a16="http://schemas.microsoft.com/office/drawing/2014/main" id="{14BBD363-1DD2-D551-59F6-78370313629A}"/>
              </a:ext>
            </a:extLst>
          </p:cNvPr>
          <p:cNvSpPr txBox="1">
            <a:spLocks/>
          </p:cNvSpPr>
          <p:nvPr/>
        </p:nvSpPr>
        <p:spPr>
          <a:xfrm>
            <a:off x="4159643" y="3345524"/>
            <a:ext cx="1022776"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Web Application Firewall</a:t>
            </a:r>
          </a:p>
        </p:txBody>
      </p:sp>
      <p:sp>
        <p:nvSpPr>
          <p:cNvPr id="22" name="Oval 21">
            <a:extLst>
              <a:ext uri="{FF2B5EF4-FFF2-40B4-BE49-F238E27FC236}">
                <a16:creationId xmlns:a16="http://schemas.microsoft.com/office/drawing/2014/main" id="{99743691-0B7C-1AF6-0BEC-D794EAA53795}"/>
              </a:ext>
              <a:ext uri="{C183D7F6-B498-43B3-948B-1728B52AA6E4}">
                <adec:decorative xmlns:adec="http://schemas.microsoft.com/office/drawing/2017/decorative" val="1"/>
              </a:ext>
            </a:extLst>
          </p:cNvPr>
          <p:cNvSpPr/>
          <p:nvPr/>
        </p:nvSpPr>
        <p:spPr bwMode="auto">
          <a:xfrm>
            <a:off x="4193288" y="3930711"/>
            <a:ext cx="955486" cy="955486"/>
          </a:xfrm>
          <a:prstGeom prst="ellipse">
            <a:avLst/>
          </a:prstGeom>
          <a:solidFill>
            <a:srgbClr val="F5F5F4"/>
          </a:solidFill>
          <a:ln w="12700">
            <a:solidFill>
              <a:schemeClr val="tx1">
                <a:alpha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5" name="Graphic 14">
            <a:extLst>
              <a:ext uri="{FF2B5EF4-FFF2-40B4-BE49-F238E27FC236}">
                <a16:creationId xmlns:a16="http://schemas.microsoft.com/office/drawing/2014/main" id="{0021D37B-6CDD-838D-0440-3A6DC007724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30745" y="4051461"/>
            <a:ext cx="480572" cy="480572"/>
          </a:xfrm>
          <a:prstGeom prst="rect">
            <a:avLst/>
          </a:prstGeom>
          <a:effectLst/>
        </p:spPr>
      </p:pic>
      <p:sp>
        <p:nvSpPr>
          <p:cNvPr id="24" name="Text Placeholder 2">
            <a:extLst>
              <a:ext uri="{FF2B5EF4-FFF2-40B4-BE49-F238E27FC236}">
                <a16:creationId xmlns:a16="http://schemas.microsoft.com/office/drawing/2014/main" id="{66175469-985E-7127-894F-C431C4C636EB}"/>
              </a:ext>
            </a:extLst>
          </p:cNvPr>
          <p:cNvSpPr txBox="1">
            <a:spLocks/>
          </p:cNvSpPr>
          <p:nvPr/>
        </p:nvSpPr>
        <p:spPr>
          <a:xfrm>
            <a:off x="4321747" y="4560074"/>
            <a:ext cx="698569" cy="12311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Front Door</a:t>
            </a:r>
          </a:p>
        </p:txBody>
      </p:sp>
      <p:sp>
        <p:nvSpPr>
          <p:cNvPr id="26" name="Graphic 10" descr="Server Icon">
            <a:extLst>
              <a:ext uri="{FF2B5EF4-FFF2-40B4-BE49-F238E27FC236}">
                <a16:creationId xmlns:a16="http://schemas.microsoft.com/office/drawing/2014/main" id="{49D3F21A-DBE7-8A99-67E1-170081AC0180}"/>
              </a:ext>
            </a:extLst>
          </p:cNvPr>
          <p:cNvSpPr/>
          <p:nvPr/>
        </p:nvSpPr>
        <p:spPr>
          <a:xfrm>
            <a:off x="5785715" y="2963646"/>
            <a:ext cx="314120" cy="523530"/>
          </a:xfrm>
          <a:custGeom>
            <a:avLst/>
            <a:gdLst>
              <a:gd name="connsiteX0" fmla="*/ 61683 w 246733"/>
              <a:gd name="connsiteY0" fmla="*/ 0 h 411221"/>
              <a:gd name="connsiteX1" fmla="*/ 0 w 246733"/>
              <a:gd name="connsiteY1" fmla="*/ 61683 h 411221"/>
              <a:gd name="connsiteX2" fmla="*/ 0 w 246733"/>
              <a:gd name="connsiteY2" fmla="*/ 349538 h 411221"/>
              <a:gd name="connsiteX3" fmla="*/ 61683 w 246733"/>
              <a:gd name="connsiteY3" fmla="*/ 411222 h 411221"/>
              <a:gd name="connsiteX4" fmla="*/ 185050 w 246733"/>
              <a:gd name="connsiteY4" fmla="*/ 411222 h 411221"/>
              <a:gd name="connsiteX5" fmla="*/ 246733 w 246733"/>
              <a:gd name="connsiteY5" fmla="*/ 349538 h 411221"/>
              <a:gd name="connsiteX6" fmla="*/ 246733 w 246733"/>
              <a:gd name="connsiteY6" fmla="*/ 61683 h 411221"/>
              <a:gd name="connsiteX7" fmla="*/ 185050 w 246733"/>
              <a:gd name="connsiteY7" fmla="*/ 0 h 411221"/>
              <a:gd name="connsiteX8" fmla="*/ 61683 w 246733"/>
              <a:gd name="connsiteY8" fmla="*/ 0 h 411221"/>
              <a:gd name="connsiteX9" fmla="*/ 51403 w 246733"/>
              <a:gd name="connsiteY9" fmla="*/ 97665 h 411221"/>
              <a:gd name="connsiteX10" fmla="*/ 66824 w 246733"/>
              <a:gd name="connsiteY10" fmla="*/ 82244 h 411221"/>
              <a:gd name="connsiteX11" fmla="*/ 179909 w 246733"/>
              <a:gd name="connsiteY11" fmla="*/ 82244 h 411221"/>
              <a:gd name="connsiteX12" fmla="*/ 195330 w 246733"/>
              <a:gd name="connsiteY12" fmla="*/ 97665 h 411221"/>
              <a:gd name="connsiteX13" fmla="*/ 179909 w 246733"/>
              <a:gd name="connsiteY13" fmla="*/ 113086 h 411221"/>
              <a:gd name="connsiteX14" fmla="*/ 66824 w 246733"/>
              <a:gd name="connsiteY14" fmla="*/ 113086 h 411221"/>
              <a:gd name="connsiteX15" fmla="*/ 51403 w 246733"/>
              <a:gd name="connsiteY15" fmla="*/ 97665 h 411221"/>
              <a:gd name="connsiteX16" fmla="*/ 51403 w 246733"/>
              <a:gd name="connsiteY16" fmla="*/ 323837 h 411221"/>
              <a:gd name="connsiteX17" fmla="*/ 66824 w 246733"/>
              <a:gd name="connsiteY17" fmla="*/ 308416 h 411221"/>
              <a:gd name="connsiteX18" fmla="*/ 179909 w 246733"/>
              <a:gd name="connsiteY18" fmla="*/ 308416 h 411221"/>
              <a:gd name="connsiteX19" fmla="*/ 195330 w 246733"/>
              <a:gd name="connsiteY19" fmla="*/ 323837 h 411221"/>
              <a:gd name="connsiteX20" fmla="*/ 179909 w 246733"/>
              <a:gd name="connsiteY20" fmla="*/ 339258 h 411221"/>
              <a:gd name="connsiteX21" fmla="*/ 66824 w 246733"/>
              <a:gd name="connsiteY21" fmla="*/ 339258 h 411221"/>
              <a:gd name="connsiteX22" fmla="*/ 51403 w 246733"/>
              <a:gd name="connsiteY22" fmla="*/ 323837 h 411221"/>
              <a:gd name="connsiteX23" fmla="*/ 51403 w 246733"/>
              <a:gd name="connsiteY23" fmla="*/ 262154 h 411221"/>
              <a:gd name="connsiteX24" fmla="*/ 66824 w 246733"/>
              <a:gd name="connsiteY24" fmla="*/ 246733 h 411221"/>
              <a:gd name="connsiteX25" fmla="*/ 179909 w 246733"/>
              <a:gd name="connsiteY25" fmla="*/ 246733 h 411221"/>
              <a:gd name="connsiteX26" fmla="*/ 195330 w 246733"/>
              <a:gd name="connsiteY26" fmla="*/ 262154 h 411221"/>
              <a:gd name="connsiteX27" fmla="*/ 179909 w 246733"/>
              <a:gd name="connsiteY27" fmla="*/ 277575 h 411221"/>
              <a:gd name="connsiteX28" fmla="*/ 66824 w 246733"/>
              <a:gd name="connsiteY28" fmla="*/ 277575 h 411221"/>
              <a:gd name="connsiteX29" fmla="*/ 51403 w 246733"/>
              <a:gd name="connsiteY29" fmla="*/ 262154 h 4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733" h="411221">
                <a:moveTo>
                  <a:pt x="61683" y="0"/>
                </a:moveTo>
                <a:cubicBezTo>
                  <a:pt x="27617" y="0"/>
                  <a:pt x="0" y="27617"/>
                  <a:pt x="0" y="61683"/>
                </a:cubicBezTo>
                <a:lnTo>
                  <a:pt x="0" y="349538"/>
                </a:lnTo>
                <a:cubicBezTo>
                  <a:pt x="0" y="383606"/>
                  <a:pt x="27617" y="411222"/>
                  <a:pt x="61683" y="411222"/>
                </a:cubicBezTo>
                <a:lnTo>
                  <a:pt x="185050" y="411222"/>
                </a:lnTo>
                <a:cubicBezTo>
                  <a:pt x="219117" y="411222"/>
                  <a:pt x="246733" y="383606"/>
                  <a:pt x="246733" y="349538"/>
                </a:cubicBezTo>
                <a:lnTo>
                  <a:pt x="246733" y="61683"/>
                </a:lnTo>
                <a:cubicBezTo>
                  <a:pt x="246733" y="27617"/>
                  <a:pt x="219117" y="0"/>
                  <a:pt x="185050" y="0"/>
                </a:cubicBezTo>
                <a:lnTo>
                  <a:pt x="61683" y="0"/>
                </a:lnTo>
                <a:close/>
                <a:moveTo>
                  <a:pt x="51403" y="97665"/>
                </a:moveTo>
                <a:cubicBezTo>
                  <a:pt x="51403" y="89149"/>
                  <a:pt x="58307" y="82244"/>
                  <a:pt x="66824" y="82244"/>
                </a:cubicBezTo>
                <a:lnTo>
                  <a:pt x="179909" y="82244"/>
                </a:lnTo>
                <a:cubicBezTo>
                  <a:pt x="188426" y="82244"/>
                  <a:pt x="195330" y="89149"/>
                  <a:pt x="195330" y="97665"/>
                </a:cubicBezTo>
                <a:cubicBezTo>
                  <a:pt x="195330" y="106182"/>
                  <a:pt x="188426" y="113086"/>
                  <a:pt x="179909" y="113086"/>
                </a:cubicBezTo>
                <a:lnTo>
                  <a:pt x="66824" y="113086"/>
                </a:lnTo>
                <a:cubicBezTo>
                  <a:pt x="58307" y="113086"/>
                  <a:pt x="51403" y="106182"/>
                  <a:pt x="51403" y="97665"/>
                </a:cubicBezTo>
                <a:close/>
                <a:moveTo>
                  <a:pt x="51403" y="323837"/>
                </a:moveTo>
                <a:cubicBezTo>
                  <a:pt x="51403" y="315321"/>
                  <a:pt x="58307" y="308416"/>
                  <a:pt x="66824" y="308416"/>
                </a:cubicBezTo>
                <a:lnTo>
                  <a:pt x="179909" y="308416"/>
                </a:lnTo>
                <a:cubicBezTo>
                  <a:pt x="188426" y="308416"/>
                  <a:pt x="195330" y="315321"/>
                  <a:pt x="195330" y="323837"/>
                </a:cubicBezTo>
                <a:cubicBezTo>
                  <a:pt x="195330" y="332353"/>
                  <a:pt x="188426" y="339258"/>
                  <a:pt x="179909" y="339258"/>
                </a:cubicBezTo>
                <a:lnTo>
                  <a:pt x="66824" y="339258"/>
                </a:lnTo>
                <a:cubicBezTo>
                  <a:pt x="58307" y="339258"/>
                  <a:pt x="51403" y="332353"/>
                  <a:pt x="51403" y="323837"/>
                </a:cubicBezTo>
                <a:close/>
                <a:moveTo>
                  <a:pt x="51403" y="262154"/>
                </a:moveTo>
                <a:cubicBezTo>
                  <a:pt x="51403" y="253637"/>
                  <a:pt x="58307" y="246733"/>
                  <a:pt x="66824" y="246733"/>
                </a:cubicBezTo>
                <a:lnTo>
                  <a:pt x="179909" y="246733"/>
                </a:lnTo>
                <a:cubicBezTo>
                  <a:pt x="188426" y="246733"/>
                  <a:pt x="195330" y="253637"/>
                  <a:pt x="195330" y="262154"/>
                </a:cubicBezTo>
                <a:cubicBezTo>
                  <a:pt x="195330" y="270670"/>
                  <a:pt x="188426" y="277575"/>
                  <a:pt x="179909" y="277575"/>
                </a:cubicBezTo>
                <a:lnTo>
                  <a:pt x="66824" y="277575"/>
                </a:lnTo>
                <a:cubicBezTo>
                  <a:pt x="58307" y="277575"/>
                  <a:pt x="51403" y="270670"/>
                  <a:pt x="51403" y="262154"/>
                </a:cubicBezTo>
                <a:close/>
              </a:path>
            </a:pathLst>
          </a:cu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326FC887-E718-7BCA-BC2C-8F65991B9348}"/>
              </a:ext>
              <a:ext uri="{C183D7F6-B498-43B3-948B-1728B52AA6E4}">
                <adec:decorative xmlns:adec="http://schemas.microsoft.com/office/drawing/2017/decorative" val="1"/>
              </a:ext>
            </a:extLst>
          </p:cNvPr>
          <p:cNvSpPr txBox="1"/>
          <p:nvPr/>
        </p:nvSpPr>
        <p:spPr>
          <a:xfrm>
            <a:off x="5396970" y="3600165"/>
            <a:ext cx="1103934" cy="476726"/>
          </a:xfrm>
          <a:prstGeom prst="round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 server, orchestrator</a:t>
            </a:r>
          </a:p>
        </p:txBody>
      </p:sp>
      <p:sp>
        <p:nvSpPr>
          <p:cNvPr id="91" name="TextBox 90">
            <a:extLst>
              <a:ext uri="{FF2B5EF4-FFF2-40B4-BE49-F238E27FC236}">
                <a16:creationId xmlns:a16="http://schemas.microsoft.com/office/drawing/2014/main" id="{9BAD3A1C-D965-50FE-4CB4-ED945FCC6FF2}"/>
              </a:ext>
              <a:ext uri="{C183D7F6-B498-43B3-948B-1728B52AA6E4}">
                <adec:decorative xmlns:adec="http://schemas.microsoft.com/office/drawing/2017/decorative" val="1"/>
              </a:ext>
            </a:extLst>
          </p:cNvPr>
          <p:cNvSpPr txBox="1"/>
          <p:nvPr/>
        </p:nvSpPr>
        <p:spPr>
          <a:xfrm>
            <a:off x="7271547" y="2908157"/>
            <a:ext cx="1593976" cy="238363"/>
          </a:xfrm>
          <a:prstGeom prst="round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Query</a:t>
            </a:r>
          </a:p>
        </p:txBody>
      </p:sp>
      <p:cxnSp>
        <p:nvCxnSpPr>
          <p:cNvPr id="95" name="Straight Connector 94" descr="Bidirectional arrow between App server, orchestraor and Azure AI Search.">
            <a:extLst>
              <a:ext uri="{FF2B5EF4-FFF2-40B4-BE49-F238E27FC236}">
                <a16:creationId xmlns:a16="http://schemas.microsoft.com/office/drawing/2014/main" id="{2C4B2C99-FEE0-065E-5F42-2E2D9E25FDBD}"/>
              </a:ext>
            </a:extLst>
          </p:cNvPr>
          <p:cNvCxnSpPr/>
          <p:nvPr/>
        </p:nvCxnSpPr>
        <p:spPr>
          <a:xfrm flipH="1">
            <a:off x="6824390" y="3199132"/>
            <a:ext cx="1542896" cy="0"/>
          </a:xfrm>
          <a:prstGeom prst="line">
            <a:avLst/>
          </a:prstGeom>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02697E9-4781-0F06-56CD-74B1EB704167}"/>
              </a:ext>
              <a:ext uri="{C183D7F6-B498-43B3-948B-1728B52AA6E4}">
                <adec:decorative xmlns:adec="http://schemas.microsoft.com/office/drawing/2017/decorative" val="1"/>
              </a:ext>
            </a:extLst>
          </p:cNvPr>
          <p:cNvSpPr txBox="1"/>
          <p:nvPr/>
        </p:nvSpPr>
        <p:spPr>
          <a:xfrm>
            <a:off x="7068962" y="3253219"/>
            <a:ext cx="1087172" cy="238363"/>
          </a:xfrm>
          <a:prstGeom prst="round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Knowledge</a:t>
            </a:r>
          </a:p>
        </p:txBody>
      </p:sp>
      <p:pic>
        <p:nvPicPr>
          <p:cNvPr id="87" name="Picture 2" descr="Azure AI Serach logo">
            <a:extLst>
              <a:ext uri="{FF2B5EF4-FFF2-40B4-BE49-F238E27FC236}">
                <a16:creationId xmlns:a16="http://schemas.microsoft.com/office/drawing/2014/main" id="{1E5D555C-EBDB-2260-81F5-22625CD31D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60387" y="2930877"/>
            <a:ext cx="944256" cy="495735"/>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FFD31192-17F4-AE0A-64C9-60AB9DF6DBE6}"/>
              </a:ext>
              <a:ext uri="{C183D7F6-B498-43B3-948B-1728B52AA6E4}">
                <adec:decorative xmlns:adec="http://schemas.microsoft.com/office/drawing/2017/decorative" val="1"/>
              </a:ext>
            </a:extLst>
          </p:cNvPr>
          <p:cNvSpPr txBox="1"/>
          <p:nvPr/>
        </p:nvSpPr>
        <p:spPr>
          <a:xfrm>
            <a:off x="9318443" y="3059563"/>
            <a:ext cx="1593976" cy="238363"/>
          </a:xfrm>
          <a:prstGeom prst="round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Azure AI Search </a:t>
            </a:r>
          </a:p>
        </p:txBody>
      </p:sp>
      <p:sp>
        <p:nvSpPr>
          <p:cNvPr id="93" name="TextBox 92">
            <a:extLst>
              <a:ext uri="{FF2B5EF4-FFF2-40B4-BE49-F238E27FC236}">
                <a16:creationId xmlns:a16="http://schemas.microsoft.com/office/drawing/2014/main" id="{CA5F8867-32B0-235B-6E54-558EF37090C9}"/>
              </a:ext>
              <a:ext uri="{C183D7F6-B498-43B3-948B-1728B52AA6E4}">
                <adec:decorative xmlns:adec="http://schemas.microsoft.com/office/drawing/2017/decorative" val="1"/>
              </a:ext>
            </a:extLst>
          </p:cNvPr>
          <p:cNvSpPr txBox="1"/>
          <p:nvPr/>
        </p:nvSpPr>
        <p:spPr>
          <a:xfrm>
            <a:off x="6967472" y="3746003"/>
            <a:ext cx="1289757" cy="238363"/>
          </a:xfrm>
          <a:prstGeom prst="round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Response</a:t>
            </a:r>
          </a:p>
        </p:txBody>
      </p:sp>
      <p:cxnSp>
        <p:nvCxnSpPr>
          <p:cNvPr id="98" name="Straight Connector 97" descr="Bidirectional arrow between App server, orchestraor and Azure OpenAI.">
            <a:extLst>
              <a:ext uri="{FF2B5EF4-FFF2-40B4-BE49-F238E27FC236}">
                <a16:creationId xmlns:a16="http://schemas.microsoft.com/office/drawing/2014/main" id="{A98CBC11-CABB-4933-B866-5A7D7479DB71}"/>
              </a:ext>
            </a:extLst>
          </p:cNvPr>
          <p:cNvCxnSpPr/>
          <p:nvPr/>
        </p:nvCxnSpPr>
        <p:spPr>
          <a:xfrm flipH="1">
            <a:off x="6809100" y="4030995"/>
            <a:ext cx="1542896" cy="0"/>
          </a:xfrm>
          <a:prstGeom prst="line">
            <a:avLst/>
          </a:prstGeom>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227FD935-9E9C-9387-818F-56CFE86B78A3}"/>
              </a:ext>
              <a:ext uri="{C183D7F6-B498-43B3-948B-1728B52AA6E4}">
                <adec:decorative xmlns:adec="http://schemas.microsoft.com/office/drawing/2017/decorative" val="1"/>
              </a:ext>
            </a:extLst>
          </p:cNvPr>
          <p:cNvSpPr txBox="1"/>
          <p:nvPr/>
        </p:nvSpPr>
        <p:spPr>
          <a:xfrm>
            <a:off x="6945468" y="4081911"/>
            <a:ext cx="1289757" cy="476726"/>
          </a:xfrm>
          <a:prstGeom prst="round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Prompt + knowledge</a:t>
            </a:r>
          </a:p>
        </p:txBody>
      </p:sp>
      <p:pic>
        <p:nvPicPr>
          <p:cNvPr id="89" name="Picture 4" descr="Azure OpenAI">
            <a:extLst>
              <a:ext uri="{FF2B5EF4-FFF2-40B4-BE49-F238E27FC236}">
                <a16:creationId xmlns:a16="http://schemas.microsoft.com/office/drawing/2014/main" id="{3CCCF8FE-31CB-8569-E8C0-176A96359BE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0446" t="20246" r="41206" b="44613"/>
          <a:stretch/>
        </p:blipFill>
        <p:spPr bwMode="auto">
          <a:xfrm>
            <a:off x="8740768" y="3851063"/>
            <a:ext cx="383495" cy="383495"/>
          </a:xfrm>
          <a:prstGeom prst="roundRect">
            <a:avLst>
              <a:gd name="adj" fmla="val 16667"/>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E5EFC693-EFCF-5396-574B-4DF46F2E7FC7}"/>
              </a:ext>
              <a:ext uri="{C183D7F6-B498-43B3-948B-1728B52AA6E4}">
                <adec:decorative xmlns:adec="http://schemas.microsoft.com/office/drawing/2017/decorative" val="1"/>
              </a:ext>
            </a:extLst>
          </p:cNvPr>
          <p:cNvSpPr txBox="1"/>
          <p:nvPr/>
        </p:nvSpPr>
        <p:spPr>
          <a:xfrm>
            <a:off x="9318443" y="3923629"/>
            <a:ext cx="1593976" cy="238363"/>
          </a:xfrm>
          <a:prstGeom prst="round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Azure OpenAI</a:t>
            </a:r>
          </a:p>
        </p:txBody>
      </p:sp>
      <p:sp>
        <p:nvSpPr>
          <p:cNvPr id="9" name="TextBox 8">
            <a:extLst>
              <a:ext uri="{FF2B5EF4-FFF2-40B4-BE49-F238E27FC236}">
                <a16:creationId xmlns:a16="http://schemas.microsoft.com/office/drawing/2014/main" id="{5C752566-6F47-97A6-D61B-46A7D3D006F1}"/>
              </a:ext>
            </a:extLst>
          </p:cNvPr>
          <p:cNvSpPr txBox="1"/>
          <p:nvPr/>
        </p:nvSpPr>
        <p:spPr>
          <a:xfrm>
            <a:off x="586581" y="6185356"/>
            <a:ext cx="11018520"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*Front Door can be replaced with Application Gateway for a regionally distributed app  </a:t>
            </a:r>
          </a:p>
        </p:txBody>
      </p:sp>
    </p:spTree>
    <p:extLst>
      <p:ext uri="{BB962C8B-B14F-4D97-AF65-F5344CB8AC3E}">
        <p14:creationId xmlns:p14="http://schemas.microsoft.com/office/powerpoint/2010/main" val="3258472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10" presetClass="entr" presetSubtype="0" fill="hold" nodeType="withEffect">
                                  <p:stCondLst>
                                    <p:cond delay="1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42" presetClass="path" presetSubtype="0" decel="100000" fill="hold" nodeType="withEffect">
                                  <p:stCondLst>
                                    <p:cond delay="100"/>
                                  </p:stCondLst>
                                  <p:childTnLst>
                                    <p:animMotion origin="layout" path="M 1.25E-6 4.07407E-6 L 1.25E-6 0.03541 " pathEditMode="relative" rAng="0" ptsTypes="AA">
                                      <p:cBhvr>
                                        <p:cTn id="12" dur="700" spd="-100000" fill="hold"/>
                                        <p:tgtEl>
                                          <p:spTgt spid="18"/>
                                        </p:tgtEl>
                                        <p:attrNameLst>
                                          <p:attrName>ppt_x</p:attrName>
                                          <p:attrName>ppt_y</p:attrName>
                                        </p:attrNameLst>
                                      </p:cBhvr>
                                      <p:rCtr x="0" y="1759"/>
                                    </p:animMotion>
                                  </p:childTnLst>
                                </p:cTn>
                              </p:par>
                              <p:par>
                                <p:cTn id="13" presetID="10" presetClass="entr" presetSubtype="0" fill="hold" grpId="0" nodeType="withEffect">
                                  <p:stCondLst>
                                    <p:cond delay="3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00"/>
                                        <p:tgtEl>
                                          <p:spTgt spid="9"/>
                                        </p:tgtEl>
                                      </p:cBhvr>
                                    </p:animEffect>
                                  </p:childTnLst>
                                </p:cTn>
                              </p:par>
                              <p:par>
                                <p:cTn id="16" presetID="10" presetClass="entr" presetSubtype="0" fill="hold" nodeType="withEffect">
                                  <p:stCondLst>
                                    <p:cond delay="10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500"/>
                                        <p:tgtEl>
                                          <p:spTgt spid="109"/>
                                        </p:tgtEl>
                                      </p:cBhvr>
                                    </p:animEffect>
                                  </p:childTnLst>
                                </p:cTn>
                              </p:par>
                              <p:par>
                                <p:cTn id="19" presetID="42" presetClass="path" presetSubtype="0" decel="100000" fill="hold" nodeType="withEffect">
                                  <p:stCondLst>
                                    <p:cond delay="100"/>
                                  </p:stCondLst>
                                  <p:childTnLst>
                                    <p:animMotion origin="layout" path="M 8.33333E-7 -7.40741E-7 L 8.33333E-7 0.03542 " pathEditMode="relative" rAng="0" ptsTypes="AA">
                                      <p:cBhvr>
                                        <p:cTn id="20" dur="700" spd="-100000" fill="hold"/>
                                        <p:tgtEl>
                                          <p:spTgt spid="109"/>
                                        </p:tgtEl>
                                        <p:attrNameLst>
                                          <p:attrName>ppt_x</p:attrName>
                                          <p:attrName>ppt_y</p:attrName>
                                        </p:attrNameLst>
                                      </p:cBhvr>
                                      <p:rCtr x="0" y="1759"/>
                                    </p:animMotion>
                                  </p:childTnLst>
                                </p:cTn>
                              </p:par>
                              <p:par>
                                <p:cTn id="21" presetID="10" presetClass="entr" presetSubtype="0" fill="hold" grpId="0" nodeType="withEffect">
                                  <p:stCondLst>
                                    <p:cond delay="10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500"/>
                                        <p:tgtEl>
                                          <p:spTgt spid="110"/>
                                        </p:tgtEl>
                                      </p:cBhvr>
                                    </p:animEffect>
                                  </p:childTnLst>
                                </p:cTn>
                              </p:par>
                              <p:par>
                                <p:cTn id="24" presetID="42" presetClass="path" presetSubtype="0" decel="100000" fill="hold" grpId="1" nodeType="withEffect">
                                  <p:stCondLst>
                                    <p:cond delay="100"/>
                                  </p:stCondLst>
                                  <p:childTnLst>
                                    <p:animMotion origin="layout" path="M 8.33333E-7 -4.81481E-6 L 8.33333E-7 0.03542 " pathEditMode="relative" rAng="0" ptsTypes="AA">
                                      <p:cBhvr>
                                        <p:cTn id="25" dur="700" spd="-100000" fill="hold"/>
                                        <p:tgtEl>
                                          <p:spTgt spid="110"/>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42" presetClass="path" presetSubtype="0" decel="100000" fill="hold" grpId="1" nodeType="withEffect">
                                  <p:stCondLst>
                                    <p:cond delay="100"/>
                                  </p:stCondLst>
                                  <p:childTnLst>
                                    <p:animMotion origin="layout" path="M -1.66667E-6 -3.7037E-6 L -1.66667E-6 0.03542 " pathEditMode="relative" rAng="0" ptsTypes="AA">
                                      <p:cBhvr>
                                        <p:cTn id="30" dur="700" spd="-100000" fill="hold"/>
                                        <p:tgtEl>
                                          <p:spTgt spid="4"/>
                                        </p:tgtEl>
                                        <p:attrNameLst>
                                          <p:attrName>ppt_x</p:attrName>
                                          <p:attrName>ppt_y</p:attrName>
                                        </p:attrNameLst>
                                      </p:cBhvr>
                                      <p:rCtr x="0" y="1759"/>
                                    </p:animMotion>
                                  </p:childTnLst>
                                </p:cTn>
                              </p:par>
                              <p:par>
                                <p:cTn id="31" presetID="10" presetClass="entr" presetSubtype="0" fill="hold" grpId="0" nodeType="withEffect">
                                  <p:stCondLst>
                                    <p:cond delay="20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42" presetClass="path" presetSubtype="0" decel="100000" fill="hold" grpId="1" nodeType="withEffect">
                                  <p:stCondLst>
                                    <p:cond delay="200"/>
                                  </p:stCondLst>
                                  <p:childTnLst>
                                    <p:animMotion origin="layout" path="M 2.08333E-7 -3.7037E-7 L 2.08333E-7 0.03542 " pathEditMode="relative" rAng="0" ptsTypes="AA">
                                      <p:cBhvr>
                                        <p:cTn id="35" dur="700" spd="-100000" fill="hold"/>
                                        <p:tgtEl>
                                          <p:spTgt spid="26"/>
                                        </p:tgtEl>
                                        <p:attrNameLst>
                                          <p:attrName>ppt_x</p:attrName>
                                          <p:attrName>ppt_y</p:attrName>
                                        </p:attrNameLst>
                                      </p:cBhvr>
                                      <p:rCtr x="0" y="1759"/>
                                    </p:animMotion>
                                  </p:childTnLst>
                                </p:cTn>
                              </p:par>
                              <p:par>
                                <p:cTn id="36" presetID="10" presetClass="entr" presetSubtype="0" fill="hold" grpId="0" nodeType="withEffect">
                                  <p:stCondLst>
                                    <p:cond delay="20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42" presetClass="path" presetSubtype="0" decel="100000" fill="hold" grpId="1" nodeType="withEffect">
                                  <p:stCondLst>
                                    <p:cond delay="200"/>
                                  </p:stCondLst>
                                  <p:childTnLst>
                                    <p:animMotion origin="layout" path="M -6.25E-7 -2.22222E-6 L -6.25E-7 0.03542 " pathEditMode="relative" rAng="0" ptsTypes="AA">
                                      <p:cBhvr>
                                        <p:cTn id="40" dur="700" spd="-100000" fill="hold"/>
                                        <p:tgtEl>
                                          <p:spTgt spid="25"/>
                                        </p:tgtEl>
                                        <p:attrNameLst>
                                          <p:attrName>ppt_x</p:attrName>
                                          <p:attrName>ppt_y</p:attrName>
                                        </p:attrNameLst>
                                      </p:cBhvr>
                                      <p:rCtr x="0" y="1759"/>
                                    </p:animMotion>
                                  </p:childTnLst>
                                </p:cTn>
                              </p:par>
                              <p:par>
                                <p:cTn id="41" presetID="10" presetClass="entr" presetSubtype="0" fill="hold" grpId="0" nodeType="withEffect">
                                  <p:stCondLst>
                                    <p:cond delay="200"/>
                                  </p:stCondLst>
                                  <p:childTnLst>
                                    <p:set>
                                      <p:cBhvr>
                                        <p:cTn id="42" dur="1" fill="hold">
                                          <p:stCondLst>
                                            <p:cond delay="0"/>
                                          </p:stCondLst>
                                        </p:cTn>
                                        <p:tgtEl>
                                          <p:spTgt spid="91"/>
                                        </p:tgtEl>
                                        <p:attrNameLst>
                                          <p:attrName>style.visibility</p:attrName>
                                        </p:attrNameLst>
                                      </p:cBhvr>
                                      <p:to>
                                        <p:strVal val="visible"/>
                                      </p:to>
                                    </p:set>
                                    <p:animEffect transition="in" filter="fade">
                                      <p:cBhvr>
                                        <p:cTn id="43" dur="500"/>
                                        <p:tgtEl>
                                          <p:spTgt spid="91"/>
                                        </p:tgtEl>
                                      </p:cBhvr>
                                    </p:animEffect>
                                  </p:childTnLst>
                                </p:cTn>
                              </p:par>
                              <p:par>
                                <p:cTn id="44" presetID="42" presetClass="path" presetSubtype="0" decel="100000" fill="hold" grpId="1" nodeType="withEffect">
                                  <p:stCondLst>
                                    <p:cond delay="200"/>
                                  </p:stCondLst>
                                  <p:childTnLst>
                                    <p:animMotion origin="layout" path="M 1.04167E-6 4.81481E-6 L 1.04167E-6 0.03541 " pathEditMode="relative" rAng="0" ptsTypes="AA">
                                      <p:cBhvr>
                                        <p:cTn id="45" dur="700" spd="-100000" fill="hold"/>
                                        <p:tgtEl>
                                          <p:spTgt spid="91"/>
                                        </p:tgtEl>
                                        <p:attrNameLst>
                                          <p:attrName>ppt_x</p:attrName>
                                          <p:attrName>ppt_y</p:attrName>
                                        </p:attrNameLst>
                                      </p:cBhvr>
                                      <p:rCtr x="0" y="1759"/>
                                    </p:animMotion>
                                  </p:childTnLst>
                                </p:cTn>
                              </p:par>
                              <p:par>
                                <p:cTn id="46" presetID="10" presetClass="entr" presetSubtype="0" fill="hold" grpId="0" nodeType="withEffect">
                                  <p:stCondLst>
                                    <p:cond delay="20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42" presetClass="path" presetSubtype="0" decel="100000" fill="hold" grpId="1" nodeType="withEffect">
                                  <p:stCondLst>
                                    <p:cond delay="200"/>
                                  </p:stCondLst>
                                  <p:childTnLst>
                                    <p:animMotion origin="layout" path="M -1.66667E-6 4.07407E-6 L -1.66667E-6 0.03541 " pathEditMode="relative" rAng="0" ptsTypes="AA">
                                      <p:cBhvr>
                                        <p:cTn id="50" dur="700" spd="-100000" fill="hold"/>
                                        <p:tgtEl>
                                          <p:spTgt spid="19"/>
                                        </p:tgtEl>
                                        <p:attrNameLst>
                                          <p:attrName>ppt_x</p:attrName>
                                          <p:attrName>ppt_y</p:attrName>
                                        </p:attrNameLst>
                                      </p:cBhvr>
                                      <p:rCtr x="0" y="1759"/>
                                    </p:animMotion>
                                  </p:childTnLst>
                                </p:cTn>
                              </p:par>
                              <p:par>
                                <p:cTn id="51" presetID="10" presetClass="entr" presetSubtype="0" fill="hold" nodeType="withEffect">
                                  <p:stCondLst>
                                    <p:cond delay="200"/>
                                  </p:stCondLst>
                                  <p:childTnLst>
                                    <p:set>
                                      <p:cBhvr>
                                        <p:cTn id="52" dur="1" fill="hold">
                                          <p:stCondLst>
                                            <p:cond delay="0"/>
                                          </p:stCondLst>
                                        </p:cTn>
                                        <p:tgtEl>
                                          <p:spTgt spid="95"/>
                                        </p:tgtEl>
                                        <p:attrNameLst>
                                          <p:attrName>style.visibility</p:attrName>
                                        </p:attrNameLst>
                                      </p:cBhvr>
                                      <p:to>
                                        <p:strVal val="visible"/>
                                      </p:to>
                                    </p:set>
                                    <p:animEffect transition="in" filter="fade">
                                      <p:cBhvr>
                                        <p:cTn id="53" dur="500"/>
                                        <p:tgtEl>
                                          <p:spTgt spid="95"/>
                                        </p:tgtEl>
                                      </p:cBhvr>
                                    </p:animEffect>
                                  </p:childTnLst>
                                </p:cTn>
                              </p:par>
                              <p:par>
                                <p:cTn id="54" presetID="42" presetClass="path" presetSubtype="0" decel="100000" fill="hold" nodeType="withEffect">
                                  <p:stCondLst>
                                    <p:cond delay="200"/>
                                  </p:stCondLst>
                                  <p:childTnLst>
                                    <p:animMotion origin="layout" path="M 3.125E-6 4.81481E-6 L 3.125E-6 0.03541 " pathEditMode="relative" rAng="0" ptsTypes="AA">
                                      <p:cBhvr>
                                        <p:cTn id="55" dur="700" spd="-100000" fill="hold"/>
                                        <p:tgtEl>
                                          <p:spTgt spid="95"/>
                                        </p:tgtEl>
                                        <p:attrNameLst>
                                          <p:attrName>ppt_x</p:attrName>
                                          <p:attrName>ppt_y</p:attrName>
                                        </p:attrNameLst>
                                      </p:cBhvr>
                                      <p:rCtr x="0" y="1759"/>
                                    </p:animMotion>
                                  </p:childTnLst>
                                </p:cTn>
                              </p:par>
                              <p:par>
                                <p:cTn id="56" presetID="10" presetClass="entr" presetSubtype="0" fill="hold" grpId="0" nodeType="withEffect">
                                  <p:stCondLst>
                                    <p:cond delay="200"/>
                                  </p:stCondLst>
                                  <p:childTnLst>
                                    <p:set>
                                      <p:cBhvr>
                                        <p:cTn id="57" dur="1" fill="hold">
                                          <p:stCondLst>
                                            <p:cond delay="0"/>
                                          </p:stCondLst>
                                        </p:cTn>
                                        <p:tgtEl>
                                          <p:spTgt spid="92"/>
                                        </p:tgtEl>
                                        <p:attrNameLst>
                                          <p:attrName>style.visibility</p:attrName>
                                        </p:attrNameLst>
                                      </p:cBhvr>
                                      <p:to>
                                        <p:strVal val="visible"/>
                                      </p:to>
                                    </p:set>
                                    <p:animEffect transition="in" filter="fade">
                                      <p:cBhvr>
                                        <p:cTn id="58" dur="500"/>
                                        <p:tgtEl>
                                          <p:spTgt spid="92"/>
                                        </p:tgtEl>
                                      </p:cBhvr>
                                    </p:animEffect>
                                  </p:childTnLst>
                                </p:cTn>
                              </p:par>
                              <p:par>
                                <p:cTn id="59" presetID="42" presetClass="path" presetSubtype="0" decel="100000" fill="hold" grpId="1" nodeType="withEffect">
                                  <p:stCondLst>
                                    <p:cond delay="200"/>
                                  </p:stCondLst>
                                  <p:childTnLst>
                                    <p:animMotion origin="layout" path="M 1.04167E-6 3.33333E-6 L 1.04167E-6 0.03541 " pathEditMode="relative" rAng="0" ptsTypes="AA">
                                      <p:cBhvr>
                                        <p:cTn id="60" dur="700" spd="-100000" fill="hold"/>
                                        <p:tgtEl>
                                          <p:spTgt spid="92"/>
                                        </p:tgtEl>
                                        <p:attrNameLst>
                                          <p:attrName>ppt_x</p:attrName>
                                          <p:attrName>ppt_y</p:attrName>
                                        </p:attrNameLst>
                                      </p:cBhvr>
                                      <p:rCtr x="0" y="1759"/>
                                    </p:animMotion>
                                  </p:childTnLst>
                                </p:cTn>
                              </p:par>
                              <p:par>
                                <p:cTn id="61" presetID="10" presetClass="entr" presetSubtype="0" fill="hold" grpId="0" nodeType="withEffect">
                                  <p:stCondLst>
                                    <p:cond delay="20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42" presetClass="path" presetSubtype="0" decel="100000" fill="hold" grpId="1" nodeType="withEffect">
                                  <p:stCondLst>
                                    <p:cond delay="200"/>
                                  </p:stCondLst>
                                  <p:childTnLst>
                                    <p:animMotion origin="layout" path="M 1.04167E-6 2.59259E-6 L 1.04167E-6 0.03541 " pathEditMode="relative" rAng="0" ptsTypes="AA">
                                      <p:cBhvr>
                                        <p:cTn id="65" dur="700" spd="-100000" fill="hold"/>
                                        <p:tgtEl>
                                          <p:spTgt spid="93"/>
                                        </p:tgtEl>
                                        <p:attrNameLst>
                                          <p:attrName>ppt_x</p:attrName>
                                          <p:attrName>ppt_y</p:attrName>
                                        </p:attrNameLst>
                                      </p:cBhvr>
                                      <p:rCtr x="0" y="1759"/>
                                    </p:animMotion>
                                  </p:childTnLst>
                                </p:cTn>
                              </p:par>
                              <p:par>
                                <p:cTn id="66" presetID="10" presetClass="entr" presetSubtype="0" fill="hold" nodeType="withEffect">
                                  <p:stCondLst>
                                    <p:cond delay="200"/>
                                  </p:stCondLst>
                                  <p:childTnLst>
                                    <p:set>
                                      <p:cBhvr>
                                        <p:cTn id="67" dur="1" fill="hold">
                                          <p:stCondLst>
                                            <p:cond delay="0"/>
                                          </p:stCondLst>
                                        </p:cTn>
                                        <p:tgtEl>
                                          <p:spTgt spid="98"/>
                                        </p:tgtEl>
                                        <p:attrNameLst>
                                          <p:attrName>style.visibility</p:attrName>
                                        </p:attrNameLst>
                                      </p:cBhvr>
                                      <p:to>
                                        <p:strVal val="visible"/>
                                      </p:to>
                                    </p:set>
                                    <p:animEffect transition="in" filter="fade">
                                      <p:cBhvr>
                                        <p:cTn id="68" dur="500"/>
                                        <p:tgtEl>
                                          <p:spTgt spid="98"/>
                                        </p:tgtEl>
                                      </p:cBhvr>
                                    </p:animEffect>
                                  </p:childTnLst>
                                </p:cTn>
                              </p:par>
                              <p:par>
                                <p:cTn id="69" presetID="42" presetClass="path" presetSubtype="0" decel="100000" fill="hold" nodeType="withEffect">
                                  <p:stCondLst>
                                    <p:cond delay="200"/>
                                  </p:stCondLst>
                                  <p:childTnLst>
                                    <p:animMotion origin="layout" path="M -4.79167E-6 -1.48148E-6 L -4.79167E-6 0.03542 " pathEditMode="relative" rAng="0" ptsTypes="AA">
                                      <p:cBhvr>
                                        <p:cTn id="70" dur="700" spd="-100000" fill="hold"/>
                                        <p:tgtEl>
                                          <p:spTgt spid="98"/>
                                        </p:tgtEl>
                                        <p:attrNameLst>
                                          <p:attrName>ppt_x</p:attrName>
                                          <p:attrName>ppt_y</p:attrName>
                                        </p:attrNameLst>
                                      </p:cBhvr>
                                      <p:rCtr x="0" y="1759"/>
                                    </p:animMotion>
                                  </p:childTnLst>
                                </p:cTn>
                              </p:par>
                              <p:par>
                                <p:cTn id="71" presetID="10" presetClass="entr" presetSubtype="0" fill="hold" grpId="0" nodeType="withEffect">
                                  <p:stCondLst>
                                    <p:cond delay="20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42" presetClass="path" presetSubtype="0" decel="100000" fill="hold" grpId="1" nodeType="withEffect">
                                  <p:stCondLst>
                                    <p:cond delay="200"/>
                                  </p:stCondLst>
                                  <p:childTnLst>
                                    <p:animMotion origin="layout" path="M 3.95833E-6 -1.11111E-6 L 3.95833E-6 0.03542 " pathEditMode="relative" rAng="0" ptsTypes="AA">
                                      <p:cBhvr>
                                        <p:cTn id="75" dur="700" spd="-100000" fill="hold"/>
                                        <p:tgtEl>
                                          <p:spTgt spid="94"/>
                                        </p:tgtEl>
                                        <p:attrNameLst>
                                          <p:attrName>ppt_x</p:attrName>
                                          <p:attrName>ppt_y</p:attrName>
                                        </p:attrNameLst>
                                      </p:cBhvr>
                                      <p:rCtr x="0" y="1759"/>
                                    </p:animMotion>
                                  </p:childTnLst>
                                </p:cTn>
                              </p:par>
                              <p:par>
                                <p:cTn id="76" presetID="10" presetClass="entr" presetSubtype="0" fill="hold" nodeType="withEffect">
                                  <p:stCondLst>
                                    <p:cond delay="200"/>
                                  </p:stCondLst>
                                  <p:childTnLst>
                                    <p:set>
                                      <p:cBhvr>
                                        <p:cTn id="77" dur="1" fill="hold">
                                          <p:stCondLst>
                                            <p:cond delay="0"/>
                                          </p:stCondLst>
                                        </p:cTn>
                                        <p:tgtEl>
                                          <p:spTgt spid="87"/>
                                        </p:tgtEl>
                                        <p:attrNameLst>
                                          <p:attrName>style.visibility</p:attrName>
                                        </p:attrNameLst>
                                      </p:cBhvr>
                                      <p:to>
                                        <p:strVal val="visible"/>
                                      </p:to>
                                    </p:set>
                                    <p:animEffect transition="in" filter="fade">
                                      <p:cBhvr>
                                        <p:cTn id="78" dur="500"/>
                                        <p:tgtEl>
                                          <p:spTgt spid="87"/>
                                        </p:tgtEl>
                                      </p:cBhvr>
                                    </p:animEffect>
                                  </p:childTnLst>
                                </p:cTn>
                              </p:par>
                              <p:par>
                                <p:cTn id="79" presetID="42" presetClass="path" presetSubtype="0" decel="100000" fill="hold" nodeType="withEffect">
                                  <p:stCondLst>
                                    <p:cond delay="200"/>
                                  </p:stCondLst>
                                  <p:childTnLst>
                                    <p:animMotion origin="layout" path="M -2.08333E-6 4.07407E-6 L -2.08333E-6 0.03541 " pathEditMode="relative" rAng="0" ptsTypes="AA">
                                      <p:cBhvr>
                                        <p:cTn id="80" dur="700" spd="-100000" fill="hold"/>
                                        <p:tgtEl>
                                          <p:spTgt spid="87"/>
                                        </p:tgtEl>
                                        <p:attrNameLst>
                                          <p:attrName>ppt_x</p:attrName>
                                          <p:attrName>ppt_y</p:attrName>
                                        </p:attrNameLst>
                                      </p:cBhvr>
                                      <p:rCtr x="0" y="1759"/>
                                    </p:animMotion>
                                  </p:childTnLst>
                                </p:cTn>
                              </p:par>
                              <p:par>
                                <p:cTn id="81" presetID="10" presetClass="entr" presetSubtype="0" fill="hold" grpId="0" nodeType="withEffect">
                                  <p:stCondLst>
                                    <p:cond delay="20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500"/>
                                        <p:tgtEl>
                                          <p:spTgt spid="88"/>
                                        </p:tgtEl>
                                      </p:cBhvr>
                                    </p:animEffect>
                                  </p:childTnLst>
                                </p:cTn>
                              </p:par>
                              <p:par>
                                <p:cTn id="84" presetID="42" presetClass="path" presetSubtype="0" decel="100000" fill="hold" grpId="1" nodeType="withEffect">
                                  <p:stCondLst>
                                    <p:cond delay="200"/>
                                  </p:stCondLst>
                                  <p:childTnLst>
                                    <p:animMotion origin="layout" path="M 2.5E-6 4.07407E-6 L 2.5E-6 0.03541 " pathEditMode="relative" rAng="0" ptsTypes="AA">
                                      <p:cBhvr>
                                        <p:cTn id="85" dur="700" spd="-100000" fill="hold"/>
                                        <p:tgtEl>
                                          <p:spTgt spid="88"/>
                                        </p:tgtEl>
                                        <p:attrNameLst>
                                          <p:attrName>ppt_x</p:attrName>
                                          <p:attrName>ppt_y</p:attrName>
                                        </p:attrNameLst>
                                      </p:cBhvr>
                                      <p:rCtr x="0" y="1759"/>
                                    </p:animMotion>
                                  </p:childTnLst>
                                </p:cTn>
                              </p:par>
                              <p:par>
                                <p:cTn id="86" presetID="10" presetClass="entr" presetSubtype="0" fill="hold" nodeType="withEffect">
                                  <p:stCondLst>
                                    <p:cond delay="200"/>
                                  </p:stCondLst>
                                  <p:childTnLst>
                                    <p:set>
                                      <p:cBhvr>
                                        <p:cTn id="87" dur="1" fill="hold">
                                          <p:stCondLst>
                                            <p:cond delay="0"/>
                                          </p:stCondLst>
                                        </p:cTn>
                                        <p:tgtEl>
                                          <p:spTgt spid="89"/>
                                        </p:tgtEl>
                                        <p:attrNameLst>
                                          <p:attrName>style.visibility</p:attrName>
                                        </p:attrNameLst>
                                      </p:cBhvr>
                                      <p:to>
                                        <p:strVal val="visible"/>
                                      </p:to>
                                    </p:set>
                                    <p:animEffect transition="in" filter="fade">
                                      <p:cBhvr>
                                        <p:cTn id="88" dur="500"/>
                                        <p:tgtEl>
                                          <p:spTgt spid="89"/>
                                        </p:tgtEl>
                                      </p:cBhvr>
                                    </p:animEffect>
                                  </p:childTnLst>
                                </p:cTn>
                              </p:par>
                              <p:par>
                                <p:cTn id="89" presetID="42" presetClass="path" presetSubtype="0" decel="100000" fill="hold" nodeType="withEffect">
                                  <p:stCondLst>
                                    <p:cond delay="200"/>
                                  </p:stCondLst>
                                  <p:childTnLst>
                                    <p:animMotion origin="layout" path="M -2.29167E-6 -1.85185E-6 L -2.29167E-6 0.03542 " pathEditMode="relative" rAng="0" ptsTypes="AA">
                                      <p:cBhvr>
                                        <p:cTn id="90" dur="700" spd="-100000" fill="hold"/>
                                        <p:tgtEl>
                                          <p:spTgt spid="89"/>
                                        </p:tgtEl>
                                        <p:attrNameLst>
                                          <p:attrName>ppt_x</p:attrName>
                                          <p:attrName>ppt_y</p:attrName>
                                        </p:attrNameLst>
                                      </p:cBhvr>
                                      <p:rCtr x="0" y="1759"/>
                                    </p:animMotion>
                                  </p:childTnLst>
                                </p:cTn>
                              </p:par>
                              <p:par>
                                <p:cTn id="91" presetID="10" presetClass="entr" presetSubtype="0" fill="hold" grpId="0" nodeType="withEffect">
                                  <p:stCondLst>
                                    <p:cond delay="20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500"/>
                                        <p:tgtEl>
                                          <p:spTgt spid="90"/>
                                        </p:tgtEl>
                                      </p:cBhvr>
                                    </p:animEffect>
                                  </p:childTnLst>
                                </p:cTn>
                              </p:par>
                              <p:par>
                                <p:cTn id="94" presetID="42" presetClass="path" presetSubtype="0" decel="100000" fill="hold" grpId="1" nodeType="withEffect">
                                  <p:stCondLst>
                                    <p:cond delay="200"/>
                                  </p:stCondLst>
                                  <p:childTnLst>
                                    <p:animMotion origin="layout" path="M 2.5E-6 -3.33333E-6 L 2.5E-6 0.03542 " pathEditMode="relative" rAng="0" ptsTypes="AA">
                                      <p:cBhvr>
                                        <p:cTn id="95" dur="700" spd="-100000" fill="hold"/>
                                        <p:tgtEl>
                                          <p:spTgt spid="90"/>
                                        </p:tgtEl>
                                        <p:attrNameLst>
                                          <p:attrName>ppt_x</p:attrName>
                                          <p:attrName>ppt_y</p:attrName>
                                        </p:attrNameLst>
                                      </p:cBhvr>
                                      <p:rCtr x="0" y="1759"/>
                                    </p:animMotion>
                                  </p:childTnLst>
                                </p:cTn>
                              </p:par>
                              <p:par>
                                <p:cTn id="96" presetID="10" presetClass="entr" presetSubtype="0" fill="hold" grpId="0" nodeType="withEffect">
                                  <p:stCondLst>
                                    <p:cond delay="200"/>
                                  </p:st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par>
                                <p:cTn id="99" presetID="42" presetClass="path" presetSubtype="0" decel="100000" fill="hold" grpId="1" nodeType="withEffect">
                                  <p:stCondLst>
                                    <p:cond delay="200"/>
                                  </p:stCondLst>
                                  <p:childTnLst>
                                    <p:animMotion origin="layout" path="M -1.66667E-6 2.59259E-6 L -1.66667E-6 0.03541 " pathEditMode="relative" rAng="0" ptsTypes="AA">
                                      <p:cBhvr>
                                        <p:cTn id="100" dur="700" spd="-100000" fill="hold"/>
                                        <p:tgtEl>
                                          <p:spTgt spid="10"/>
                                        </p:tgtEl>
                                        <p:attrNameLst>
                                          <p:attrName>ppt_x</p:attrName>
                                          <p:attrName>ppt_y</p:attrName>
                                        </p:attrNameLst>
                                      </p:cBhvr>
                                      <p:rCtr x="0" y="1759"/>
                                    </p:animMotion>
                                  </p:childTnLst>
                                </p:cTn>
                              </p:par>
                              <p:par>
                                <p:cTn id="101" presetID="10" presetClass="entr" presetSubtype="0" fill="hold" nodeType="withEffect">
                                  <p:stCondLst>
                                    <p:cond delay="200"/>
                                  </p:stCondLst>
                                  <p:childTnLst>
                                    <p:set>
                                      <p:cBhvr>
                                        <p:cTn id="102" dur="1" fill="hold">
                                          <p:stCondLst>
                                            <p:cond delay="0"/>
                                          </p:stCondLst>
                                        </p:cTn>
                                        <p:tgtEl>
                                          <p:spTgt spid="11"/>
                                        </p:tgtEl>
                                        <p:attrNameLst>
                                          <p:attrName>style.visibility</p:attrName>
                                        </p:attrNameLst>
                                      </p:cBhvr>
                                      <p:to>
                                        <p:strVal val="visible"/>
                                      </p:to>
                                    </p:set>
                                    <p:animEffect transition="in" filter="fade">
                                      <p:cBhvr>
                                        <p:cTn id="103" dur="500"/>
                                        <p:tgtEl>
                                          <p:spTgt spid="11"/>
                                        </p:tgtEl>
                                      </p:cBhvr>
                                    </p:animEffect>
                                  </p:childTnLst>
                                </p:cTn>
                              </p:par>
                              <p:par>
                                <p:cTn id="104" presetID="42" presetClass="path" presetSubtype="0" decel="100000" fill="hold" nodeType="withEffect">
                                  <p:stCondLst>
                                    <p:cond delay="200"/>
                                  </p:stCondLst>
                                  <p:childTnLst>
                                    <p:animMotion origin="layout" path="M -1.875E-6 4.07407E-6 L -1.875E-6 0.03541 " pathEditMode="relative" rAng="0" ptsTypes="AA">
                                      <p:cBhvr>
                                        <p:cTn id="105" dur="700" spd="-100000" fill="hold"/>
                                        <p:tgtEl>
                                          <p:spTgt spid="11"/>
                                        </p:tgtEl>
                                        <p:attrNameLst>
                                          <p:attrName>ppt_x</p:attrName>
                                          <p:attrName>ppt_y</p:attrName>
                                        </p:attrNameLst>
                                      </p:cBhvr>
                                      <p:rCtr x="0" y="1759"/>
                                    </p:animMotion>
                                  </p:childTnLst>
                                </p:cTn>
                              </p:par>
                              <p:par>
                                <p:cTn id="106" presetID="10" presetClass="entr" presetSubtype="0" fill="hold" grpId="0" nodeType="withEffect">
                                  <p:stCondLst>
                                    <p:cond delay="200"/>
                                  </p:stCondLst>
                                  <p:childTnLst>
                                    <p:set>
                                      <p:cBhvr>
                                        <p:cTn id="107" dur="1" fill="hold">
                                          <p:stCondLst>
                                            <p:cond delay="0"/>
                                          </p:stCondLst>
                                        </p:cTn>
                                        <p:tgtEl>
                                          <p:spTgt spid="12"/>
                                        </p:tgtEl>
                                        <p:attrNameLst>
                                          <p:attrName>style.visibility</p:attrName>
                                        </p:attrNameLst>
                                      </p:cBhvr>
                                      <p:to>
                                        <p:strVal val="visible"/>
                                      </p:to>
                                    </p:set>
                                    <p:animEffect transition="in" filter="fade">
                                      <p:cBhvr>
                                        <p:cTn id="108" dur="500"/>
                                        <p:tgtEl>
                                          <p:spTgt spid="12"/>
                                        </p:tgtEl>
                                      </p:cBhvr>
                                    </p:animEffect>
                                  </p:childTnLst>
                                </p:cTn>
                              </p:par>
                              <p:par>
                                <p:cTn id="109" presetID="42" presetClass="path" presetSubtype="0" decel="100000" fill="hold" grpId="1" nodeType="withEffect">
                                  <p:stCondLst>
                                    <p:cond delay="200"/>
                                  </p:stCondLst>
                                  <p:childTnLst>
                                    <p:animMotion origin="layout" path="M 1.66667E-6 2.59259E-6 L 1.66667E-6 0.03541 " pathEditMode="relative" rAng="0" ptsTypes="AA">
                                      <p:cBhvr>
                                        <p:cTn id="110" dur="700" spd="-100000" fill="hold"/>
                                        <p:tgtEl>
                                          <p:spTgt spid="12"/>
                                        </p:tgtEl>
                                        <p:attrNameLst>
                                          <p:attrName>ppt_x</p:attrName>
                                          <p:attrName>ppt_y</p:attrName>
                                        </p:attrNameLst>
                                      </p:cBhvr>
                                      <p:rCtr x="0" y="1759"/>
                                    </p:animMotion>
                                  </p:childTnLst>
                                </p:cTn>
                              </p:par>
                              <p:par>
                                <p:cTn id="111" presetID="10" presetClass="entr" presetSubtype="0" fill="hold" grpId="0" nodeType="withEffect">
                                  <p:stCondLst>
                                    <p:cond delay="300"/>
                                  </p:stCondLst>
                                  <p:childTnLst>
                                    <p:set>
                                      <p:cBhvr>
                                        <p:cTn id="112" dur="1" fill="hold">
                                          <p:stCondLst>
                                            <p:cond delay="0"/>
                                          </p:stCondLst>
                                        </p:cTn>
                                        <p:tgtEl>
                                          <p:spTgt spid="6"/>
                                        </p:tgtEl>
                                        <p:attrNameLst>
                                          <p:attrName>style.visibility</p:attrName>
                                        </p:attrNameLst>
                                      </p:cBhvr>
                                      <p:to>
                                        <p:strVal val="visible"/>
                                      </p:to>
                                    </p:set>
                                    <p:animEffect transition="in" filter="fade">
                                      <p:cBhvr>
                                        <p:cTn id="113" dur="500"/>
                                        <p:tgtEl>
                                          <p:spTgt spid="6"/>
                                        </p:tgtEl>
                                      </p:cBhvr>
                                    </p:animEffect>
                                  </p:childTnLst>
                                </p:cTn>
                              </p:par>
                              <p:par>
                                <p:cTn id="114" presetID="42" presetClass="path" presetSubtype="0" decel="100000" fill="hold" grpId="1" nodeType="withEffect">
                                  <p:stCondLst>
                                    <p:cond delay="300"/>
                                  </p:stCondLst>
                                  <p:childTnLst>
                                    <p:animMotion origin="layout" path="M -1.66667E-6 -7.40741E-7 L -1.66667E-6 0.03542 " pathEditMode="relative" rAng="0" ptsTypes="AA">
                                      <p:cBhvr>
                                        <p:cTn id="115" dur="700" spd="-100000" fill="hold"/>
                                        <p:tgtEl>
                                          <p:spTgt spid="6"/>
                                        </p:tgtEl>
                                        <p:attrNameLst>
                                          <p:attrName>ppt_x</p:attrName>
                                          <p:attrName>ppt_y</p:attrName>
                                        </p:attrNameLst>
                                      </p:cBhvr>
                                      <p:rCtr x="0" y="1759"/>
                                    </p:animMotion>
                                  </p:childTnLst>
                                </p:cTn>
                              </p:par>
                              <p:par>
                                <p:cTn id="116" presetID="10" presetClass="entr" presetSubtype="0" fill="hold" nodeType="withEffect">
                                  <p:stCondLst>
                                    <p:cond delay="300"/>
                                  </p:stCondLst>
                                  <p:childTnLst>
                                    <p:set>
                                      <p:cBhvr>
                                        <p:cTn id="117" dur="1" fill="hold">
                                          <p:stCondLst>
                                            <p:cond delay="0"/>
                                          </p:stCondLst>
                                        </p:cTn>
                                        <p:tgtEl>
                                          <p:spTgt spid="7"/>
                                        </p:tgtEl>
                                        <p:attrNameLst>
                                          <p:attrName>style.visibility</p:attrName>
                                        </p:attrNameLst>
                                      </p:cBhvr>
                                      <p:to>
                                        <p:strVal val="visible"/>
                                      </p:to>
                                    </p:set>
                                    <p:animEffect transition="in" filter="fade">
                                      <p:cBhvr>
                                        <p:cTn id="118" dur="500"/>
                                        <p:tgtEl>
                                          <p:spTgt spid="7"/>
                                        </p:tgtEl>
                                      </p:cBhvr>
                                    </p:animEffect>
                                  </p:childTnLst>
                                </p:cTn>
                              </p:par>
                              <p:par>
                                <p:cTn id="119" presetID="42" presetClass="path" presetSubtype="0" decel="100000" fill="hold" nodeType="withEffect">
                                  <p:stCondLst>
                                    <p:cond delay="300"/>
                                  </p:stCondLst>
                                  <p:childTnLst>
                                    <p:animMotion origin="layout" path="M 5E-6 -7.40741E-7 L 5E-6 0.03542 " pathEditMode="relative" rAng="0" ptsTypes="AA">
                                      <p:cBhvr>
                                        <p:cTn id="120" dur="700" spd="-100000" fill="hold"/>
                                        <p:tgtEl>
                                          <p:spTgt spid="7"/>
                                        </p:tgtEl>
                                        <p:attrNameLst>
                                          <p:attrName>ppt_x</p:attrName>
                                          <p:attrName>ppt_y</p:attrName>
                                        </p:attrNameLst>
                                      </p:cBhvr>
                                      <p:rCtr x="0" y="1759"/>
                                    </p:animMotion>
                                  </p:childTnLst>
                                </p:cTn>
                              </p:par>
                              <p:par>
                                <p:cTn id="121" presetID="10" presetClass="entr" presetSubtype="0" fill="hold" grpId="0" nodeType="withEffect">
                                  <p:stCondLst>
                                    <p:cond delay="300"/>
                                  </p:stCondLst>
                                  <p:childTnLst>
                                    <p:set>
                                      <p:cBhvr>
                                        <p:cTn id="122" dur="1" fill="hold">
                                          <p:stCondLst>
                                            <p:cond delay="0"/>
                                          </p:stCondLst>
                                        </p:cTn>
                                        <p:tgtEl>
                                          <p:spTgt spid="8"/>
                                        </p:tgtEl>
                                        <p:attrNameLst>
                                          <p:attrName>style.visibility</p:attrName>
                                        </p:attrNameLst>
                                      </p:cBhvr>
                                      <p:to>
                                        <p:strVal val="visible"/>
                                      </p:to>
                                    </p:set>
                                    <p:animEffect transition="in" filter="fade">
                                      <p:cBhvr>
                                        <p:cTn id="123" dur="500"/>
                                        <p:tgtEl>
                                          <p:spTgt spid="8"/>
                                        </p:tgtEl>
                                      </p:cBhvr>
                                    </p:animEffect>
                                  </p:childTnLst>
                                </p:cTn>
                              </p:par>
                              <p:par>
                                <p:cTn id="124" presetID="42" presetClass="path" presetSubtype="0" decel="100000" fill="hold" grpId="1" nodeType="withEffect">
                                  <p:stCondLst>
                                    <p:cond delay="300"/>
                                  </p:stCondLst>
                                  <p:childTnLst>
                                    <p:animMotion origin="layout" path="M 2.5E-6 -2.22222E-6 L 2.5E-6 0.03542 " pathEditMode="relative" rAng="0" ptsTypes="AA">
                                      <p:cBhvr>
                                        <p:cTn id="125" dur="700" spd="-100000" fill="hold"/>
                                        <p:tgtEl>
                                          <p:spTgt spid="8"/>
                                        </p:tgtEl>
                                        <p:attrNameLst>
                                          <p:attrName>ppt_x</p:attrName>
                                          <p:attrName>ppt_y</p:attrName>
                                        </p:attrNameLst>
                                      </p:cBhvr>
                                      <p:rCtr x="0" y="1759"/>
                                    </p:animMotion>
                                  </p:childTnLst>
                                </p:cTn>
                              </p:par>
                              <p:par>
                                <p:cTn id="126" presetID="10" presetClass="entr" presetSubtype="0" fill="hold" grpId="0" nodeType="withEffect">
                                  <p:stCondLst>
                                    <p:cond delay="0"/>
                                  </p:stCondLst>
                                  <p:iterate type="wd">
                                    <p:tmPct val="10000"/>
                                  </p:iterate>
                                  <p:childTnLst>
                                    <p:set>
                                      <p:cBhvr>
                                        <p:cTn id="127" dur="1" fill="hold">
                                          <p:stCondLst>
                                            <p:cond delay="0"/>
                                          </p:stCondLst>
                                        </p:cTn>
                                        <p:tgtEl>
                                          <p:spTgt spid="2"/>
                                        </p:tgtEl>
                                        <p:attrNameLst>
                                          <p:attrName>style.visibility</p:attrName>
                                        </p:attrNameLst>
                                      </p:cBhvr>
                                      <p:to>
                                        <p:strVal val="visible"/>
                                      </p:to>
                                    </p:set>
                                    <p:animEffect transition="in" filter="fade">
                                      <p:cBhvr>
                                        <p:cTn id="128" dur="200"/>
                                        <p:tgtEl>
                                          <p:spTgt spid="2"/>
                                        </p:tgtEl>
                                      </p:cBhvr>
                                    </p:animEffect>
                                  </p:childTnLst>
                                </p:cTn>
                              </p:par>
                              <p:par>
                                <p:cTn id="129" presetID="10" presetClass="entr" presetSubtype="0" fill="hold" grpId="0" nodeType="withEffect">
                                  <p:stCondLst>
                                    <p:cond delay="200"/>
                                  </p:stCondLst>
                                  <p:childTnLst>
                                    <p:set>
                                      <p:cBhvr>
                                        <p:cTn id="130" dur="1" fill="hold">
                                          <p:stCondLst>
                                            <p:cond delay="0"/>
                                          </p:stCondLst>
                                        </p:cTn>
                                        <p:tgtEl>
                                          <p:spTgt spid="17"/>
                                        </p:tgtEl>
                                        <p:attrNameLst>
                                          <p:attrName>style.visibility</p:attrName>
                                        </p:attrNameLst>
                                      </p:cBhvr>
                                      <p:to>
                                        <p:strVal val="visible"/>
                                      </p:to>
                                    </p:set>
                                    <p:animEffect transition="in" filter="fade">
                                      <p:cBhvr>
                                        <p:cTn id="131" dur="200"/>
                                        <p:tgtEl>
                                          <p:spTgt spid="17"/>
                                        </p:tgtEl>
                                      </p:cBhvr>
                                    </p:animEffect>
                                  </p:childTnLst>
                                </p:cTn>
                              </p:par>
                              <p:par>
                                <p:cTn id="132" presetID="10" presetClass="entr" presetSubtype="0" fill="hold" grpId="0" nodeType="withEffect">
                                  <p:stCondLst>
                                    <p:cond delay="200"/>
                                  </p:stCondLst>
                                  <p:childTnLst>
                                    <p:set>
                                      <p:cBhvr>
                                        <p:cTn id="133" dur="1" fill="hold">
                                          <p:stCondLst>
                                            <p:cond delay="0"/>
                                          </p:stCondLst>
                                        </p:cTn>
                                        <p:tgtEl>
                                          <p:spTgt spid="21"/>
                                        </p:tgtEl>
                                        <p:attrNameLst>
                                          <p:attrName>style.visibility</p:attrName>
                                        </p:attrNameLst>
                                      </p:cBhvr>
                                      <p:to>
                                        <p:strVal val="visible"/>
                                      </p:to>
                                    </p:set>
                                    <p:animEffect transition="in" filter="fade">
                                      <p:cBhvr>
                                        <p:cTn id="134" dur="500"/>
                                        <p:tgtEl>
                                          <p:spTgt spid="21"/>
                                        </p:tgtEl>
                                      </p:cBhvr>
                                    </p:animEffect>
                                  </p:childTnLst>
                                </p:cTn>
                              </p:par>
                              <p:par>
                                <p:cTn id="135" presetID="42" presetClass="path" presetSubtype="0" decel="100000" fill="hold" grpId="1" nodeType="withEffect">
                                  <p:stCondLst>
                                    <p:cond delay="200"/>
                                  </p:stCondLst>
                                  <p:childTnLst>
                                    <p:animMotion origin="layout" path="M -2.91667E-6 2.22222E-6 L -2.91667E-6 0.03541 " pathEditMode="relative" rAng="0" ptsTypes="AA">
                                      <p:cBhvr>
                                        <p:cTn id="136" dur="700" spd="-100000" fill="hold"/>
                                        <p:tgtEl>
                                          <p:spTgt spid="21"/>
                                        </p:tgtEl>
                                        <p:attrNameLst>
                                          <p:attrName>ppt_x</p:attrName>
                                          <p:attrName>ppt_y</p:attrName>
                                        </p:attrNameLst>
                                      </p:cBhvr>
                                      <p:rCtr x="0" y="1759"/>
                                    </p:animMotion>
                                  </p:childTnLst>
                                </p:cTn>
                              </p:par>
                              <p:par>
                                <p:cTn id="137" presetID="10" presetClass="entr" presetSubtype="0" fill="hold" nodeType="withEffect">
                                  <p:stCondLst>
                                    <p:cond delay="200"/>
                                  </p:stCondLst>
                                  <p:childTnLst>
                                    <p:set>
                                      <p:cBhvr>
                                        <p:cTn id="138" dur="1" fill="hold">
                                          <p:stCondLst>
                                            <p:cond delay="0"/>
                                          </p:stCondLst>
                                        </p:cTn>
                                        <p:tgtEl>
                                          <p:spTgt spid="14"/>
                                        </p:tgtEl>
                                        <p:attrNameLst>
                                          <p:attrName>style.visibility</p:attrName>
                                        </p:attrNameLst>
                                      </p:cBhvr>
                                      <p:to>
                                        <p:strVal val="visible"/>
                                      </p:to>
                                    </p:set>
                                    <p:animEffect transition="in" filter="fade">
                                      <p:cBhvr>
                                        <p:cTn id="139" dur="500"/>
                                        <p:tgtEl>
                                          <p:spTgt spid="14"/>
                                        </p:tgtEl>
                                      </p:cBhvr>
                                    </p:animEffect>
                                  </p:childTnLst>
                                </p:cTn>
                              </p:par>
                              <p:par>
                                <p:cTn id="140" presetID="42" presetClass="path" presetSubtype="0" decel="100000" fill="hold" nodeType="withEffect">
                                  <p:stCondLst>
                                    <p:cond delay="200"/>
                                  </p:stCondLst>
                                  <p:childTnLst>
                                    <p:animMotion origin="layout" path="M -2.91667E-6 3.7037E-6 L -2.91667E-6 0.03541 " pathEditMode="relative" rAng="0" ptsTypes="AA">
                                      <p:cBhvr>
                                        <p:cTn id="141" dur="700" spd="-100000" fill="hold"/>
                                        <p:tgtEl>
                                          <p:spTgt spid="14"/>
                                        </p:tgtEl>
                                        <p:attrNameLst>
                                          <p:attrName>ppt_x</p:attrName>
                                          <p:attrName>ppt_y</p:attrName>
                                        </p:attrNameLst>
                                      </p:cBhvr>
                                      <p:rCtr x="0" y="1759"/>
                                    </p:animMotion>
                                  </p:childTnLst>
                                </p:cTn>
                              </p:par>
                              <p:par>
                                <p:cTn id="142" presetID="10" presetClass="entr" presetSubtype="0" fill="hold" grpId="0" nodeType="withEffect">
                                  <p:stCondLst>
                                    <p:cond delay="200"/>
                                  </p:stCondLst>
                                  <p:childTnLst>
                                    <p:set>
                                      <p:cBhvr>
                                        <p:cTn id="143" dur="1" fill="hold">
                                          <p:stCondLst>
                                            <p:cond delay="0"/>
                                          </p:stCondLst>
                                        </p:cTn>
                                        <p:tgtEl>
                                          <p:spTgt spid="16"/>
                                        </p:tgtEl>
                                        <p:attrNameLst>
                                          <p:attrName>style.visibility</p:attrName>
                                        </p:attrNameLst>
                                      </p:cBhvr>
                                      <p:to>
                                        <p:strVal val="visible"/>
                                      </p:to>
                                    </p:set>
                                    <p:animEffect transition="in" filter="fade">
                                      <p:cBhvr>
                                        <p:cTn id="144" dur="500"/>
                                        <p:tgtEl>
                                          <p:spTgt spid="16"/>
                                        </p:tgtEl>
                                      </p:cBhvr>
                                    </p:animEffect>
                                  </p:childTnLst>
                                </p:cTn>
                              </p:par>
                              <p:par>
                                <p:cTn id="145" presetID="42" presetClass="path" presetSubtype="0" decel="100000" fill="hold" grpId="1" nodeType="withEffect">
                                  <p:stCondLst>
                                    <p:cond delay="200"/>
                                  </p:stCondLst>
                                  <p:childTnLst>
                                    <p:animMotion origin="layout" path="M -2.91667E-6 2.96296E-6 L -2.91667E-6 0.03541 " pathEditMode="relative" rAng="0" ptsTypes="AA">
                                      <p:cBhvr>
                                        <p:cTn id="146" dur="700" spd="-100000" fill="hold"/>
                                        <p:tgtEl>
                                          <p:spTgt spid="16"/>
                                        </p:tgtEl>
                                        <p:attrNameLst>
                                          <p:attrName>ppt_x</p:attrName>
                                          <p:attrName>ppt_y</p:attrName>
                                        </p:attrNameLst>
                                      </p:cBhvr>
                                      <p:rCtr x="0" y="1759"/>
                                    </p:animMotion>
                                  </p:childTnLst>
                                </p:cTn>
                              </p:par>
                              <p:par>
                                <p:cTn id="147" presetID="10" presetClass="entr" presetSubtype="0" fill="hold" grpId="0" nodeType="withEffect">
                                  <p:stCondLst>
                                    <p:cond delay="200"/>
                                  </p:stCondLst>
                                  <p:childTnLst>
                                    <p:set>
                                      <p:cBhvr>
                                        <p:cTn id="148" dur="1" fill="hold">
                                          <p:stCondLst>
                                            <p:cond delay="0"/>
                                          </p:stCondLst>
                                        </p:cTn>
                                        <p:tgtEl>
                                          <p:spTgt spid="22"/>
                                        </p:tgtEl>
                                        <p:attrNameLst>
                                          <p:attrName>style.visibility</p:attrName>
                                        </p:attrNameLst>
                                      </p:cBhvr>
                                      <p:to>
                                        <p:strVal val="visible"/>
                                      </p:to>
                                    </p:set>
                                    <p:animEffect transition="in" filter="fade">
                                      <p:cBhvr>
                                        <p:cTn id="149" dur="500"/>
                                        <p:tgtEl>
                                          <p:spTgt spid="22"/>
                                        </p:tgtEl>
                                      </p:cBhvr>
                                    </p:animEffect>
                                  </p:childTnLst>
                                </p:cTn>
                              </p:par>
                              <p:par>
                                <p:cTn id="150" presetID="42" presetClass="path" presetSubtype="0" decel="100000" fill="hold" grpId="1" nodeType="withEffect">
                                  <p:stCondLst>
                                    <p:cond delay="200"/>
                                  </p:stCondLst>
                                  <p:childTnLst>
                                    <p:animMotion origin="layout" path="M -2.91667E-6 -4.07407E-6 L -2.91667E-6 0.03542 " pathEditMode="relative" rAng="0" ptsTypes="AA">
                                      <p:cBhvr>
                                        <p:cTn id="151" dur="700" spd="-100000" fill="hold"/>
                                        <p:tgtEl>
                                          <p:spTgt spid="22"/>
                                        </p:tgtEl>
                                        <p:attrNameLst>
                                          <p:attrName>ppt_x</p:attrName>
                                          <p:attrName>ppt_y</p:attrName>
                                        </p:attrNameLst>
                                      </p:cBhvr>
                                      <p:rCtr x="0" y="1759"/>
                                    </p:animMotion>
                                  </p:childTnLst>
                                </p:cTn>
                              </p:par>
                              <p:par>
                                <p:cTn id="152" presetID="10" presetClass="entr" presetSubtype="0" fill="hold" nodeType="withEffect">
                                  <p:stCondLst>
                                    <p:cond delay="200"/>
                                  </p:stCondLst>
                                  <p:childTnLst>
                                    <p:set>
                                      <p:cBhvr>
                                        <p:cTn id="153" dur="1" fill="hold">
                                          <p:stCondLst>
                                            <p:cond delay="0"/>
                                          </p:stCondLst>
                                        </p:cTn>
                                        <p:tgtEl>
                                          <p:spTgt spid="15"/>
                                        </p:tgtEl>
                                        <p:attrNameLst>
                                          <p:attrName>style.visibility</p:attrName>
                                        </p:attrNameLst>
                                      </p:cBhvr>
                                      <p:to>
                                        <p:strVal val="visible"/>
                                      </p:to>
                                    </p:set>
                                    <p:animEffect transition="in" filter="fade">
                                      <p:cBhvr>
                                        <p:cTn id="154" dur="500"/>
                                        <p:tgtEl>
                                          <p:spTgt spid="15"/>
                                        </p:tgtEl>
                                      </p:cBhvr>
                                    </p:animEffect>
                                  </p:childTnLst>
                                </p:cTn>
                              </p:par>
                              <p:par>
                                <p:cTn id="155" presetID="42" presetClass="path" presetSubtype="0" decel="100000" fill="hold" nodeType="withEffect">
                                  <p:stCondLst>
                                    <p:cond delay="200"/>
                                  </p:stCondLst>
                                  <p:childTnLst>
                                    <p:animMotion origin="layout" path="M -2.91667E-6 -4.44444E-6 L -2.91667E-6 0.03542 " pathEditMode="relative" rAng="0" ptsTypes="AA">
                                      <p:cBhvr>
                                        <p:cTn id="156" dur="700" spd="-100000" fill="hold"/>
                                        <p:tgtEl>
                                          <p:spTgt spid="15"/>
                                        </p:tgtEl>
                                        <p:attrNameLst>
                                          <p:attrName>ppt_x</p:attrName>
                                          <p:attrName>ppt_y</p:attrName>
                                        </p:attrNameLst>
                                      </p:cBhvr>
                                      <p:rCtr x="0" y="1759"/>
                                    </p:animMotion>
                                  </p:childTnLst>
                                </p:cTn>
                              </p:par>
                              <p:par>
                                <p:cTn id="157" presetID="10" presetClass="entr" presetSubtype="0" fill="hold" grpId="0" nodeType="withEffect">
                                  <p:stCondLst>
                                    <p:cond delay="200"/>
                                  </p:stCondLst>
                                  <p:childTnLst>
                                    <p:set>
                                      <p:cBhvr>
                                        <p:cTn id="158" dur="1" fill="hold">
                                          <p:stCondLst>
                                            <p:cond delay="0"/>
                                          </p:stCondLst>
                                        </p:cTn>
                                        <p:tgtEl>
                                          <p:spTgt spid="24"/>
                                        </p:tgtEl>
                                        <p:attrNameLst>
                                          <p:attrName>style.visibility</p:attrName>
                                        </p:attrNameLst>
                                      </p:cBhvr>
                                      <p:to>
                                        <p:strVal val="visible"/>
                                      </p:to>
                                    </p:set>
                                    <p:animEffect transition="in" filter="fade">
                                      <p:cBhvr>
                                        <p:cTn id="159" dur="500"/>
                                        <p:tgtEl>
                                          <p:spTgt spid="24"/>
                                        </p:tgtEl>
                                      </p:cBhvr>
                                    </p:animEffect>
                                  </p:childTnLst>
                                </p:cTn>
                              </p:par>
                              <p:par>
                                <p:cTn id="160" presetID="42" presetClass="path" presetSubtype="0" decel="100000" fill="hold" grpId="1" nodeType="withEffect">
                                  <p:stCondLst>
                                    <p:cond delay="200"/>
                                  </p:stCondLst>
                                  <p:childTnLst>
                                    <p:animMotion origin="layout" path="M -2.91667E-6 -2.59259E-6 L -2.91667E-6 0.03542 " pathEditMode="relative" rAng="0" ptsTypes="AA">
                                      <p:cBhvr>
                                        <p:cTn id="161"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7" grpId="0" animBg="1"/>
      <p:bldP spid="110" grpId="0"/>
      <p:bldP spid="110" grpId="1"/>
      <p:bldP spid="4" grpId="0" animBg="1"/>
      <p:bldP spid="4" grpId="1" animBg="1"/>
      <p:bldP spid="6" grpId="0" animBg="1"/>
      <p:bldP spid="6" grpId="1" animBg="1"/>
      <p:bldP spid="8" grpId="0"/>
      <p:bldP spid="8" grpId="1"/>
      <p:bldP spid="19" grpId="0" animBg="1"/>
      <p:bldP spid="19" grpId="1" animBg="1"/>
      <p:bldP spid="10" grpId="0" animBg="1"/>
      <p:bldP spid="10" grpId="1" animBg="1"/>
      <p:bldP spid="12" grpId="0"/>
      <p:bldP spid="12" grpId="1"/>
      <p:bldP spid="21" grpId="0" animBg="1"/>
      <p:bldP spid="21" grpId="1" animBg="1"/>
      <p:bldP spid="16" grpId="0"/>
      <p:bldP spid="16" grpId="1"/>
      <p:bldP spid="22" grpId="0" animBg="1"/>
      <p:bldP spid="22" grpId="1" animBg="1"/>
      <p:bldP spid="24" grpId="0"/>
      <p:bldP spid="24" grpId="1"/>
      <p:bldP spid="26" grpId="0" animBg="1"/>
      <p:bldP spid="26" grpId="1" animBg="1"/>
      <p:bldP spid="25" grpId="0"/>
      <p:bldP spid="25" grpId="1"/>
      <p:bldP spid="91" grpId="0"/>
      <p:bldP spid="91" grpId="1"/>
      <p:bldP spid="92" grpId="0"/>
      <p:bldP spid="92" grpId="1"/>
      <p:bldP spid="88" grpId="0"/>
      <p:bldP spid="88" grpId="1"/>
      <p:bldP spid="93" grpId="0"/>
      <p:bldP spid="93" grpId="1"/>
      <p:bldP spid="94" grpId="0"/>
      <p:bldP spid="94" grpId="1"/>
      <p:bldP spid="90" grpId="0"/>
      <p:bldP spid="90" grpId="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75213-2361-4560-4051-1D49091260F3}"/>
            </a:ext>
          </a:extLst>
        </p:cNvPr>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35480994-2699-4C84-817F-100BC3869111}"/>
              </a:ext>
              <a:ext uri="{C183D7F6-B498-43B3-948B-1728B52AA6E4}">
                <adec:decorative xmlns:adec="http://schemas.microsoft.com/office/drawing/2017/decorative" val="1"/>
              </a:ext>
            </a:extLst>
          </p:cNvPr>
          <p:cNvCxnSpPr>
            <a:cxnSpLocks/>
          </p:cNvCxnSpPr>
          <p:nvPr/>
        </p:nvCxnSpPr>
        <p:spPr>
          <a:xfrm flipH="1" flipV="1">
            <a:off x="7008569" y="2852905"/>
            <a:ext cx="1896501" cy="5425"/>
          </a:xfrm>
          <a:prstGeom prst="straightConnector1">
            <a:avLst/>
          </a:prstGeom>
          <a:ln w="19050" cap="rnd">
            <a:gradFill flip="none" rotWithShape="1">
              <a:gsLst>
                <a:gs pos="0">
                  <a:srgbClr val="7656AD"/>
                </a:gs>
                <a:gs pos="80000">
                  <a:srgbClr val="0A6BBA"/>
                </a:gs>
              </a:gsLst>
              <a:lin ang="10800000" scaled="1"/>
              <a:tileRect/>
            </a:gra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DD381BDB-6152-16B2-79B0-60AC0693DC5D}"/>
              </a:ext>
              <a:ext uri="{C183D7F6-B498-43B3-948B-1728B52AA6E4}">
                <adec:decorative xmlns:adec="http://schemas.microsoft.com/office/drawing/2017/decorative" val="1"/>
              </a:ext>
            </a:extLst>
          </p:cNvPr>
          <p:cNvSpPr/>
          <p:nvPr/>
        </p:nvSpPr>
        <p:spPr bwMode="auto">
          <a:xfrm>
            <a:off x="7671583" y="4440159"/>
            <a:ext cx="3769295" cy="1670384"/>
          </a:xfrm>
          <a:prstGeom prst="roundRect">
            <a:avLst/>
          </a:prstGeom>
          <a:solidFill>
            <a:srgbClr val="194449">
              <a:alpha val="7000"/>
            </a:srgbClr>
          </a:solidFill>
          <a:ln w="952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1" name="Graphic 20">
            <a:extLst>
              <a:ext uri="{FF2B5EF4-FFF2-40B4-BE49-F238E27FC236}">
                <a16:creationId xmlns:a16="http://schemas.microsoft.com/office/drawing/2014/main" id="{C5469A5C-FC1D-23D3-A6A5-5170DF7853E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9999" y="4660438"/>
            <a:ext cx="432463" cy="432463"/>
          </a:xfrm>
          <a:prstGeom prst="rect">
            <a:avLst/>
          </a:prstGeom>
        </p:spPr>
      </p:pic>
      <p:pic>
        <p:nvPicPr>
          <p:cNvPr id="23" name="Graphic 22">
            <a:extLst>
              <a:ext uri="{FF2B5EF4-FFF2-40B4-BE49-F238E27FC236}">
                <a16:creationId xmlns:a16="http://schemas.microsoft.com/office/drawing/2014/main" id="{61875104-9D4E-4FE3-080C-A47C14BCFDA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14337" y="4664691"/>
            <a:ext cx="384666" cy="384666"/>
          </a:xfrm>
          <a:prstGeom prst="rect">
            <a:avLst/>
          </a:prstGeom>
        </p:spPr>
      </p:pic>
      <p:sp>
        <p:nvSpPr>
          <p:cNvPr id="24" name="Rounded Rectangle 23">
            <a:extLst>
              <a:ext uri="{FF2B5EF4-FFF2-40B4-BE49-F238E27FC236}">
                <a16:creationId xmlns:a16="http://schemas.microsoft.com/office/drawing/2014/main" id="{44261D7C-5A2E-2CC5-A34A-91C75FDC3449}"/>
              </a:ext>
              <a:ext uri="{C183D7F6-B498-43B3-948B-1728B52AA6E4}">
                <adec:decorative xmlns:adec="http://schemas.microsoft.com/office/drawing/2017/decorative" val="1"/>
              </a:ext>
            </a:extLst>
          </p:cNvPr>
          <p:cNvSpPr/>
          <p:nvPr/>
        </p:nvSpPr>
        <p:spPr bwMode="auto">
          <a:xfrm>
            <a:off x="7671583" y="2020425"/>
            <a:ext cx="1017940" cy="1670384"/>
          </a:xfrm>
          <a:prstGeom prst="roundRect">
            <a:avLst/>
          </a:prstGeom>
          <a:solidFill>
            <a:srgbClr val="E6E9E8"/>
          </a:solidFill>
          <a:ln w="952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6" name="Graphic 25">
            <a:extLst>
              <a:ext uri="{FF2B5EF4-FFF2-40B4-BE49-F238E27FC236}">
                <a16:creationId xmlns:a16="http://schemas.microsoft.com/office/drawing/2014/main" id="{C732041C-FAAF-CFC2-A59D-FD9F4A3549B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0688" y="2248519"/>
            <a:ext cx="379730" cy="379730"/>
          </a:xfrm>
          <a:prstGeom prst="rect">
            <a:avLst/>
          </a:prstGeom>
          <a:effectLst/>
        </p:spPr>
      </p:pic>
      <p:pic>
        <p:nvPicPr>
          <p:cNvPr id="27" name="Graphic 26">
            <a:extLst>
              <a:ext uri="{FF2B5EF4-FFF2-40B4-BE49-F238E27FC236}">
                <a16:creationId xmlns:a16="http://schemas.microsoft.com/office/drawing/2014/main" id="{CDEBE310-D665-3C30-C3FA-F7BA76EB69B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53293" y="2664360"/>
            <a:ext cx="454521" cy="454521"/>
          </a:xfrm>
          <a:prstGeom prst="rect">
            <a:avLst/>
          </a:prstGeom>
          <a:effectLst/>
        </p:spPr>
      </p:pic>
      <p:pic>
        <p:nvPicPr>
          <p:cNvPr id="28" name="Graphic 27">
            <a:extLst>
              <a:ext uri="{FF2B5EF4-FFF2-40B4-BE49-F238E27FC236}">
                <a16:creationId xmlns:a16="http://schemas.microsoft.com/office/drawing/2014/main" id="{19158C32-149E-B331-7810-3F5220170429}"/>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342736" y="4565396"/>
            <a:ext cx="1579272" cy="1579272"/>
          </a:xfrm>
          <a:prstGeom prst="rect">
            <a:avLst/>
          </a:prstGeom>
        </p:spPr>
      </p:pic>
      <p:cxnSp>
        <p:nvCxnSpPr>
          <p:cNvPr id="29" name="Straight Arrow Connector 28">
            <a:extLst>
              <a:ext uri="{FF2B5EF4-FFF2-40B4-BE49-F238E27FC236}">
                <a16:creationId xmlns:a16="http://schemas.microsoft.com/office/drawing/2014/main" id="{59C9CE43-02B9-B570-4777-8CD44F84DA1C}"/>
              </a:ext>
              <a:ext uri="{C183D7F6-B498-43B3-948B-1728B52AA6E4}">
                <adec:decorative xmlns:adec="http://schemas.microsoft.com/office/drawing/2017/decorative" val="1"/>
              </a:ext>
            </a:extLst>
          </p:cNvPr>
          <p:cNvCxnSpPr>
            <a:cxnSpLocks/>
            <a:stCxn id="18" idx="1"/>
          </p:cNvCxnSpPr>
          <p:nvPr/>
        </p:nvCxnSpPr>
        <p:spPr>
          <a:xfrm flipH="1">
            <a:off x="6961922" y="5275351"/>
            <a:ext cx="709661" cy="0"/>
          </a:xfrm>
          <a:prstGeom prst="straightConnector1">
            <a:avLst/>
          </a:prstGeom>
          <a:ln w="19050" cap="rnd">
            <a:gradFill flip="none" rotWithShape="1">
              <a:gsLst>
                <a:gs pos="0">
                  <a:srgbClr val="7656AD"/>
                </a:gs>
                <a:gs pos="80000">
                  <a:srgbClr val="0A6BBA"/>
                </a:gs>
              </a:gsLst>
              <a:lin ang="10800000" scaled="1"/>
              <a:tileRect/>
            </a:gra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5AD0D625-5FAA-3FCA-3FD2-798F60F23017}"/>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43717" y="4664691"/>
            <a:ext cx="379730" cy="379730"/>
          </a:xfrm>
          <a:prstGeom prst="rect">
            <a:avLst/>
          </a:prstGeom>
          <a:effectLst/>
        </p:spPr>
      </p:pic>
      <p:pic>
        <p:nvPicPr>
          <p:cNvPr id="33" name="Picture 32">
            <a:extLst>
              <a:ext uri="{FF2B5EF4-FFF2-40B4-BE49-F238E27FC236}">
                <a16:creationId xmlns:a16="http://schemas.microsoft.com/office/drawing/2014/main" id="{6FDEDB5F-94B5-F693-7EEE-C688F42D79BC}"/>
              </a:ext>
              <a:ext uri="{C183D7F6-B498-43B3-948B-1728B52AA6E4}">
                <adec:decorative xmlns:adec="http://schemas.microsoft.com/office/drawing/2017/decorative" val="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394547" y="4664691"/>
            <a:ext cx="422689" cy="422689"/>
          </a:xfrm>
          <a:prstGeom prst="rect">
            <a:avLst/>
          </a:prstGeom>
        </p:spPr>
      </p:pic>
      <p:pic>
        <p:nvPicPr>
          <p:cNvPr id="34" name="Graphic 33">
            <a:extLst>
              <a:ext uri="{FF2B5EF4-FFF2-40B4-BE49-F238E27FC236}">
                <a16:creationId xmlns:a16="http://schemas.microsoft.com/office/drawing/2014/main" id="{BAD85012-6564-CA29-ACA6-6D4B22F0F0F9}"/>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342736" y="1998628"/>
            <a:ext cx="1579272" cy="1579272"/>
          </a:xfrm>
          <a:prstGeom prst="rect">
            <a:avLst/>
          </a:prstGeom>
        </p:spPr>
      </p:pic>
      <p:sp>
        <p:nvSpPr>
          <p:cNvPr id="36" name="Rounded Rectangle 35">
            <a:extLst>
              <a:ext uri="{FF2B5EF4-FFF2-40B4-BE49-F238E27FC236}">
                <a16:creationId xmlns:a16="http://schemas.microsoft.com/office/drawing/2014/main" id="{CE983E85-BA8D-8C57-608C-59B73B92055A}"/>
              </a:ext>
              <a:ext uri="{C183D7F6-B498-43B3-948B-1728B52AA6E4}">
                <adec:decorative xmlns:adec="http://schemas.microsoft.com/office/drawing/2017/decorative" val="1"/>
              </a:ext>
            </a:extLst>
          </p:cNvPr>
          <p:cNvSpPr/>
          <p:nvPr/>
        </p:nvSpPr>
        <p:spPr bwMode="auto">
          <a:xfrm>
            <a:off x="8905070" y="2020425"/>
            <a:ext cx="2539013" cy="1670384"/>
          </a:xfrm>
          <a:prstGeom prst="roundRect">
            <a:avLst/>
          </a:prstGeom>
          <a:solidFill>
            <a:srgbClr val="194449">
              <a:alpha val="7000"/>
            </a:srgbClr>
          </a:solidFill>
          <a:ln w="952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39" name="Graphic 38">
            <a:extLst>
              <a:ext uri="{FF2B5EF4-FFF2-40B4-BE49-F238E27FC236}">
                <a16:creationId xmlns:a16="http://schemas.microsoft.com/office/drawing/2014/main" id="{8C3E7A74-A8D8-BEBF-651B-36488DDF65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9754" y="2248519"/>
            <a:ext cx="432463" cy="432463"/>
          </a:xfrm>
          <a:prstGeom prst="rect">
            <a:avLst/>
          </a:prstGeom>
        </p:spPr>
      </p:pic>
      <p:pic>
        <p:nvPicPr>
          <p:cNvPr id="41" name="Graphic 40">
            <a:extLst>
              <a:ext uri="{FF2B5EF4-FFF2-40B4-BE49-F238E27FC236}">
                <a16:creationId xmlns:a16="http://schemas.microsoft.com/office/drawing/2014/main" id="{EC76A2D5-A6E1-B0A1-FC8F-867798C5478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11496" y="2248519"/>
            <a:ext cx="384666" cy="384666"/>
          </a:xfrm>
          <a:prstGeom prst="rect">
            <a:avLst/>
          </a:prstGeom>
        </p:spPr>
      </p:pic>
      <p:sp>
        <p:nvSpPr>
          <p:cNvPr id="2" name="Title 1">
            <a:extLst>
              <a:ext uri="{FF2B5EF4-FFF2-40B4-BE49-F238E27FC236}">
                <a16:creationId xmlns:a16="http://schemas.microsoft.com/office/drawing/2014/main" id="{1F09E7BC-0390-1C79-A33B-808561CD2A93}"/>
              </a:ext>
            </a:extLst>
          </p:cNvPr>
          <p:cNvSpPr>
            <a:spLocks noGrp="1"/>
          </p:cNvSpPr>
          <p:nvPr>
            <p:ph type="title"/>
          </p:nvPr>
        </p:nvSpPr>
        <p:spPr>
          <a:xfrm>
            <a:off x="588263" y="457200"/>
            <a:ext cx="11018520" cy="553998"/>
          </a:xfrm>
        </p:spPr>
        <p:txBody>
          <a:bodyPr/>
          <a:lstStyle/>
          <a:p>
            <a:r>
              <a:rPr lang="en-US"/>
              <a:t>Azure Web Application Firewall (WAF):</a:t>
            </a:r>
            <a:br>
              <a:rPr lang="en-US"/>
            </a:br>
            <a:r>
              <a:rPr lang="en-US"/>
              <a:t>Front Door or Application Gateway?</a:t>
            </a:r>
          </a:p>
        </p:txBody>
      </p:sp>
      <p:sp>
        <p:nvSpPr>
          <p:cNvPr id="3" name="Oval 2">
            <a:extLst>
              <a:ext uri="{FF2B5EF4-FFF2-40B4-BE49-F238E27FC236}">
                <a16:creationId xmlns:a16="http://schemas.microsoft.com/office/drawing/2014/main" id="{450DA89F-A889-DB64-BF40-5D9402C5059B}"/>
              </a:ext>
            </a:extLst>
          </p:cNvPr>
          <p:cNvSpPr/>
          <p:nvPr/>
        </p:nvSpPr>
        <p:spPr bwMode="auto">
          <a:xfrm>
            <a:off x="584200" y="1914996"/>
            <a:ext cx="375630" cy="375630"/>
          </a:xfrm>
          <a:prstGeom prst="ellipse">
            <a:avLst/>
          </a:pr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a:t>
            </a:r>
          </a:p>
        </p:txBody>
      </p:sp>
      <p:sp>
        <p:nvSpPr>
          <p:cNvPr id="4" name="Text Placeholder 2">
            <a:extLst>
              <a:ext uri="{FF2B5EF4-FFF2-40B4-BE49-F238E27FC236}">
                <a16:creationId xmlns:a16="http://schemas.microsoft.com/office/drawing/2014/main" id="{4162F490-7400-780E-DDD2-C1A9E856E531}"/>
              </a:ext>
            </a:extLst>
          </p:cNvPr>
          <p:cNvSpPr txBox="1">
            <a:spLocks/>
          </p:cNvSpPr>
          <p:nvPr/>
        </p:nvSpPr>
        <p:spPr>
          <a:xfrm>
            <a:off x="1223126" y="1856590"/>
            <a:ext cx="4210839"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49"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Segoe UI Semilight" panose="020B0402040204020203" pitchFamily="34" charset="0"/>
              </a:rPr>
              <a:t>Scalable, highly available, Low latency          service provided at network edge</a:t>
            </a:r>
          </a:p>
        </p:txBody>
      </p:sp>
      <p:sp>
        <p:nvSpPr>
          <p:cNvPr id="5" name="Oval 4">
            <a:extLst>
              <a:ext uri="{FF2B5EF4-FFF2-40B4-BE49-F238E27FC236}">
                <a16:creationId xmlns:a16="http://schemas.microsoft.com/office/drawing/2014/main" id="{2B9D3B60-F52B-5359-6094-3F6556C6B06F}"/>
              </a:ext>
            </a:extLst>
          </p:cNvPr>
          <p:cNvSpPr/>
          <p:nvPr/>
        </p:nvSpPr>
        <p:spPr bwMode="auto">
          <a:xfrm>
            <a:off x="584200" y="2680422"/>
            <a:ext cx="375630" cy="375630"/>
          </a:xfrm>
          <a:prstGeom prst="ellipse">
            <a:avLst/>
          </a:pr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2</a:t>
            </a:r>
          </a:p>
        </p:txBody>
      </p:sp>
      <p:sp>
        <p:nvSpPr>
          <p:cNvPr id="6" name="Text Placeholder 2">
            <a:extLst>
              <a:ext uri="{FF2B5EF4-FFF2-40B4-BE49-F238E27FC236}">
                <a16:creationId xmlns:a16="http://schemas.microsoft.com/office/drawing/2014/main" id="{5C3C2849-DAD0-88A5-F240-24E2AF2EB0B2}"/>
              </a:ext>
            </a:extLst>
          </p:cNvPr>
          <p:cNvSpPr txBox="1">
            <a:spLocks/>
          </p:cNvSpPr>
          <p:nvPr/>
        </p:nvSpPr>
        <p:spPr>
          <a:xfrm>
            <a:off x="1223126" y="2605163"/>
            <a:ext cx="4210839" cy="492443"/>
          </a:xfrm>
          <a:prstGeom prst="rect">
            <a:avLst/>
          </a:prstGeom>
        </p:spPr>
        <p:txBody>
          <a:bodyPr vert="horz" wrap="square" lIns="0" tIns="0" rIns="0" bIns="0" rtlCol="0">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449"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Easy setup with managed ruleset              (OWASP TOP 10) and custom rules</a:t>
            </a:r>
          </a:p>
        </p:txBody>
      </p:sp>
      <p:sp>
        <p:nvSpPr>
          <p:cNvPr id="7" name="Oval 6">
            <a:extLst>
              <a:ext uri="{FF2B5EF4-FFF2-40B4-BE49-F238E27FC236}">
                <a16:creationId xmlns:a16="http://schemas.microsoft.com/office/drawing/2014/main" id="{25E6B1C1-855C-C86B-6D1C-40C1BA2BC2D2}"/>
              </a:ext>
            </a:extLst>
          </p:cNvPr>
          <p:cNvSpPr/>
          <p:nvPr/>
        </p:nvSpPr>
        <p:spPr bwMode="auto">
          <a:xfrm>
            <a:off x="584200" y="3392841"/>
            <a:ext cx="375630" cy="375630"/>
          </a:xfrm>
          <a:prstGeom prst="ellipse">
            <a:avLst/>
          </a:pr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3</a:t>
            </a:r>
          </a:p>
        </p:txBody>
      </p:sp>
      <p:sp>
        <p:nvSpPr>
          <p:cNvPr id="8" name="Text Placeholder 2">
            <a:extLst>
              <a:ext uri="{FF2B5EF4-FFF2-40B4-BE49-F238E27FC236}">
                <a16:creationId xmlns:a16="http://schemas.microsoft.com/office/drawing/2014/main" id="{9B2C8ED8-255A-EA22-20D6-6C90CE659D89}"/>
              </a:ext>
            </a:extLst>
          </p:cNvPr>
          <p:cNvSpPr txBox="1">
            <a:spLocks/>
          </p:cNvSpPr>
          <p:nvPr/>
        </p:nvSpPr>
        <p:spPr>
          <a:xfrm>
            <a:off x="1223126" y="3353736"/>
            <a:ext cx="4210839" cy="492443"/>
          </a:xfrm>
          <a:prstGeom prst="rect">
            <a:avLst/>
          </a:prstGeom>
        </p:spPr>
        <p:txBody>
          <a:bodyPr vert="horz" wrap="square" lIns="0" tIns="0" rIns="0" bIns="0" rtlCol="0">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449"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Bot protection using threat                    intelligence-based filtering (preview) </a:t>
            </a:r>
          </a:p>
        </p:txBody>
      </p:sp>
      <p:sp>
        <p:nvSpPr>
          <p:cNvPr id="9" name="Oval 8">
            <a:extLst>
              <a:ext uri="{FF2B5EF4-FFF2-40B4-BE49-F238E27FC236}">
                <a16:creationId xmlns:a16="http://schemas.microsoft.com/office/drawing/2014/main" id="{8C30FF80-FE60-A600-92BA-D0BD40822EFC}"/>
              </a:ext>
            </a:extLst>
          </p:cNvPr>
          <p:cNvSpPr/>
          <p:nvPr/>
        </p:nvSpPr>
        <p:spPr bwMode="auto">
          <a:xfrm>
            <a:off x="584200" y="4025747"/>
            <a:ext cx="375630" cy="375630"/>
          </a:xfrm>
          <a:prstGeom prst="ellipse">
            <a:avLst/>
          </a:pr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4</a:t>
            </a:r>
          </a:p>
        </p:txBody>
      </p:sp>
      <p:sp>
        <p:nvSpPr>
          <p:cNvPr id="10" name="Text Placeholder 2">
            <a:extLst>
              <a:ext uri="{FF2B5EF4-FFF2-40B4-BE49-F238E27FC236}">
                <a16:creationId xmlns:a16="http://schemas.microsoft.com/office/drawing/2014/main" id="{339E92FA-E853-0E9D-52D0-CFC493BB2E1E}"/>
              </a:ext>
            </a:extLst>
          </p:cNvPr>
          <p:cNvSpPr txBox="1">
            <a:spLocks/>
          </p:cNvSpPr>
          <p:nvPr/>
        </p:nvSpPr>
        <p:spPr>
          <a:xfrm>
            <a:off x="1223126" y="4102309"/>
            <a:ext cx="4210839" cy="246221"/>
          </a:xfrm>
          <a:prstGeom prst="rect">
            <a:avLst/>
          </a:prstGeom>
        </p:spPr>
        <p:txBody>
          <a:bodyPr vert="horz" wrap="square" lIns="0" tIns="0" rIns="0" bIns="0" rtlCol="0" anchor="ctr">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449"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Global insights</a:t>
            </a:r>
          </a:p>
        </p:txBody>
      </p:sp>
      <p:sp>
        <p:nvSpPr>
          <p:cNvPr id="11" name="Oval 10">
            <a:extLst>
              <a:ext uri="{FF2B5EF4-FFF2-40B4-BE49-F238E27FC236}">
                <a16:creationId xmlns:a16="http://schemas.microsoft.com/office/drawing/2014/main" id="{88317987-A84E-2625-2349-5D85B6433489}"/>
              </a:ext>
            </a:extLst>
          </p:cNvPr>
          <p:cNvSpPr/>
          <p:nvPr/>
        </p:nvSpPr>
        <p:spPr bwMode="auto">
          <a:xfrm>
            <a:off x="584200" y="4539384"/>
            <a:ext cx="375630" cy="375630"/>
          </a:xfrm>
          <a:prstGeom prst="ellipse">
            <a:avLst/>
          </a:pr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5</a:t>
            </a:r>
          </a:p>
        </p:txBody>
      </p:sp>
      <p:sp>
        <p:nvSpPr>
          <p:cNvPr id="12" name="Text Placeholder 2">
            <a:extLst>
              <a:ext uri="{FF2B5EF4-FFF2-40B4-BE49-F238E27FC236}">
                <a16:creationId xmlns:a16="http://schemas.microsoft.com/office/drawing/2014/main" id="{8C618509-665C-3B2A-7BC0-C86901C99BC4}"/>
              </a:ext>
            </a:extLst>
          </p:cNvPr>
          <p:cNvSpPr txBox="1">
            <a:spLocks/>
          </p:cNvSpPr>
          <p:nvPr/>
        </p:nvSpPr>
        <p:spPr>
          <a:xfrm>
            <a:off x="1223126" y="4604660"/>
            <a:ext cx="4210839" cy="246221"/>
          </a:xfrm>
          <a:prstGeom prst="rect">
            <a:avLst/>
          </a:prstGeom>
        </p:spPr>
        <p:txBody>
          <a:bodyPr vert="horz" wrap="square" lIns="0" tIns="0" rIns="0" bIns="0" rtlCol="0" anchor="ctr">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449"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Built-in DDoS protection</a:t>
            </a:r>
          </a:p>
        </p:txBody>
      </p:sp>
      <p:sp>
        <p:nvSpPr>
          <p:cNvPr id="13" name="Oval 12">
            <a:extLst>
              <a:ext uri="{FF2B5EF4-FFF2-40B4-BE49-F238E27FC236}">
                <a16:creationId xmlns:a16="http://schemas.microsoft.com/office/drawing/2014/main" id="{09537A33-08BE-C5D4-2E38-30EA0E4A50FF}"/>
              </a:ext>
            </a:extLst>
          </p:cNvPr>
          <p:cNvSpPr/>
          <p:nvPr/>
        </p:nvSpPr>
        <p:spPr bwMode="auto">
          <a:xfrm>
            <a:off x="584200" y="5159038"/>
            <a:ext cx="375630" cy="375630"/>
          </a:xfrm>
          <a:prstGeom prst="ellipse">
            <a:avLst/>
          </a:pr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6</a:t>
            </a:r>
          </a:p>
        </p:txBody>
      </p:sp>
      <p:sp>
        <p:nvSpPr>
          <p:cNvPr id="14" name="Text Placeholder 2">
            <a:extLst>
              <a:ext uri="{FF2B5EF4-FFF2-40B4-BE49-F238E27FC236}">
                <a16:creationId xmlns:a16="http://schemas.microsoft.com/office/drawing/2014/main" id="{6879EA22-E117-5272-C596-BB8D2927A4D8}"/>
              </a:ext>
            </a:extLst>
          </p:cNvPr>
          <p:cNvSpPr txBox="1">
            <a:spLocks/>
          </p:cNvSpPr>
          <p:nvPr/>
        </p:nvSpPr>
        <p:spPr>
          <a:xfrm>
            <a:off x="1223128" y="5107011"/>
            <a:ext cx="4210839" cy="492443"/>
          </a:xfrm>
          <a:prstGeom prst="rect">
            <a:avLst/>
          </a:prstGeom>
        </p:spPr>
        <p:txBody>
          <a:bodyPr vert="horz" wrap="square" lIns="0" tIns="0" rIns="0" bIns="0" rtlCol="0">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449"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Azure Front Door provides </a:t>
            </a:r>
            <a:b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b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built-in CDN capabilities</a:t>
            </a:r>
          </a:p>
        </p:txBody>
      </p:sp>
      <p:sp>
        <p:nvSpPr>
          <p:cNvPr id="15" name="Oval 14">
            <a:extLst>
              <a:ext uri="{FF2B5EF4-FFF2-40B4-BE49-F238E27FC236}">
                <a16:creationId xmlns:a16="http://schemas.microsoft.com/office/drawing/2014/main" id="{322CA6A6-C431-BC23-0743-264C4DA374C4}"/>
              </a:ext>
            </a:extLst>
          </p:cNvPr>
          <p:cNvSpPr/>
          <p:nvPr/>
        </p:nvSpPr>
        <p:spPr bwMode="auto">
          <a:xfrm>
            <a:off x="584200" y="5791947"/>
            <a:ext cx="375630" cy="375630"/>
          </a:xfrm>
          <a:prstGeom prst="ellipse">
            <a:avLst/>
          </a:pr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7</a:t>
            </a:r>
          </a:p>
        </p:txBody>
      </p:sp>
      <p:sp>
        <p:nvSpPr>
          <p:cNvPr id="16" name="Text Placeholder 2">
            <a:extLst>
              <a:ext uri="{FF2B5EF4-FFF2-40B4-BE49-F238E27FC236}">
                <a16:creationId xmlns:a16="http://schemas.microsoft.com/office/drawing/2014/main" id="{ED8942B8-ABBE-A638-0ECC-1068D538D819}"/>
              </a:ext>
            </a:extLst>
          </p:cNvPr>
          <p:cNvSpPr txBox="1">
            <a:spLocks/>
          </p:cNvSpPr>
          <p:nvPr/>
        </p:nvSpPr>
        <p:spPr>
          <a:xfrm>
            <a:off x="1223126" y="5855586"/>
            <a:ext cx="3609599" cy="246221"/>
          </a:xfrm>
          <a:prstGeom prst="rect">
            <a:avLst/>
          </a:prstGeom>
        </p:spPr>
        <p:txBody>
          <a:bodyPr vert="horz" wrap="square" lIns="0" tIns="0" rIns="0" bIns="0" rtlCol="0">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449"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Cost efficient: Pay as you go</a:t>
            </a:r>
          </a:p>
        </p:txBody>
      </p:sp>
      <p:sp>
        <p:nvSpPr>
          <p:cNvPr id="35" name="TextBox 34">
            <a:extLst>
              <a:ext uri="{FF2B5EF4-FFF2-40B4-BE49-F238E27FC236}">
                <a16:creationId xmlns:a16="http://schemas.microsoft.com/office/drawing/2014/main" id="{8766D427-779F-4ADB-0E3A-48E62256C682}"/>
              </a:ext>
            </a:extLst>
          </p:cNvPr>
          <p:cNvSpPr txBox="1"/>
          <p:nvPr/>
        </p:nvSpPr>
        <p:spPr>
          <a:xfrm>
            <a:off x="5428223" y="2661257"/>
            <a:ext cx="1408299"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Public </a:t>
            </a:r>
            <a:br>
              <a:rPr kumimoji="0" lang="en-US" sz="16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br>
            <a:r>
              <a:rPr kumimoji="0" lang="en-US" sz="16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Internet</a:t>
            </a:r>
          </a:p>
        </p:txBody>
      </p:sp>
      <p:sp>
        <p:nvSpPr>
          <p:cNvPr id="42" name="TextBox 41">
            <a:extLst>
              <a:ext uri="{FF2B5EF4-FFF2-40B4-BE49-F238E27FC236}">
                <a16:creationId xmlns:a16="http://schemas.microsoft.com/office/drawing/2014/main" id="{2A6423E5-79FC-7F51-DB0C-E01ABE58C158}"/>
              </a:ext>
            </a:extLst>
          </p:cNvPr>
          <p:cNvSpPr txBox="1"/>
          <p:nvPr/>
        </p:nvSpPr>
        <p:spPr>
          <a:xfrm>
            <a:off x="7730287" y="3170916"/>
            <a:ext cx="900532" cy="369332"/>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t>WAF &amp; </a:t>
            </a:r>
            <a:b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t>Front Door</a:t>
            </a:r>
          </a:p>
        </p:txBody>
      </p:sp>
      <p:sp>
        <p:nvSpPr>
          <p:cNvPr id="25" name="TextBox 24">
            <a:extLst>
              <a:ext uri="{FF2B5EF4-FFF2-40B4-BE49-F238E27FC236}">
                <a16:creationId xmlns:a16="http://schemas.microsoft.com/office/drawing/2014/main" id="{B56CE595-79C7-2C13-0223-CE83C0246CAB}"/>
              </a:ext>
            </a:extLst>
          </p:cNvPr>
          <p:cNvSpPr txBox="1"/>
          <p:nvPr/>
        </p:nvSpPr>
        <p:spPr>
          <a:xfrm>
            <a:off x="7639379" y="3798726"/>
            <a:ext cx="1097124" cy="215444"/>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Azure Edge</a:t>
            </a:r>
          </a:p>
        </p:txBody>
      </p:sp>
      <p:sp>
        <p:nvSpPr>
          <p:cNvPr id="38" name="TextBox 37">
            <a:extLst>
              <a:ext uri="{FF2B5EF4-FFF2-40B4-BE49-F238E27FC236}">
                <a16:creationId xmlns:a16="http://schemas.microsoft.com/office/drawing/2014/main" id="{6C93428C-230C-2C55-776C-1096A06B80FE}"/>
              </a:ext>
            </a:extLst>
          </p:cNvPr>
          <p:cNvSpPr txBox="1"/>
          <p:nvPr/>
        </p:nvSpPr>
        <p:spPr>
          <a:xfrm>
            <a:off x="9159776" y="2800898"/>
            <a:ext cx="872420" cy="369332"/>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t>Web</a:t>
            </a:r>
            <a:b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t>Servers</a:t>
            </a:r>
          </a:p>
        </p:txBody>
      </p:sp>
      <p:sp>
        <p:nvSpPr>
          <p:cNvPr id="40" name="TextBox 39">
            <a:extLst>
              <a:ext uri="{FF2B5EF4-FFF2-40B4-BE49-F238E27FC236}">
                <a16:creationId xmlns:a16="http://schemas.microsoft.com/office/drawing/2014/main" id="{F21892A9-8F7E-D2B3-2E6B-197B15F6DB48}"/>
              </a:ext>
            </a:extLst>
          </p:cNvPr>
          <p:cNvSpPr txBox="1"/>
          <p:nvPr/>
        </p:nvSpPr>
        <p:spPr>
          <a:xfrm>
            <a:off x="10338121" y="2787546"/>
            <a:ext cx="731417" cy="369332"/>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t>Azure Web App</a:t>
            </a:r>
          </a:p>
        </p:txBody>
      </p:sp>
      <p:sp>
        <p:nvSpPr>
          <p:cNvPr id="37" name="TextBox 36">
            <a:extLst>
              <a:ext uri="{FF2B5EF4-FFF2-40B4-BE49-F238E27FC236}">
                <a16:creationId xmlns:a16="http://schemas.microsoft.com/office/drawing/2014/main" id="{E93E5BAC-1C45-AEEB-C505-C0539EDE7E1C}"/>
              </a:ext>
            </a:extLst>
          </p:cNvPr>
          <p:cNvSpPr txBox="1"/>
          <p:nvPr/>
        </p:nvSpPr>
        <p:spPr>
          <a:xfrm>
            <a:off x="9465841" y="3324804"/>
            <a:ext cx="1417470" cy="215444"/>
          </a:xfrm>
          <a:prstGeom prst="rect">
            <a:avLst/>
          </a:prstGeom>
          <a:noFill/>
        </p:spPr>
        <p:txBody>
          <a:bodyPr wrap="square" lIns="0" tIns="0" rIns="0" bIns="0"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Azure Regions</a:t>
            </a:r>
          </a:p>
        </p:txBody>
      </p:sp>
      <p:sp>
        <p:nvSpPr>
          <p:cNvPr id="31" name="TextBox 30">
            <a:extLst>
              <a:ext uri="{FF2B5EF4-FFF2-40B4-BE49-F238E27FC236}">
                <a16:creationId xmlns:a16="http://schemas.microsoft.com/office/drawing/2014/main" id="{730DE29C-D453-8AA8-09CC-DA923DF09A14}"/>
              </a:ext>
            </a:extLst>
          </p:cNvPr>
          <p:cNvSpPr txBox="1"/>
          <p:nvPr/>
        </p:nvSpPr>
        <p:spPr>
          <a:xfrm>
            <a:off x="5428223" y="5228025"/>
            <a:ext cx="1408299"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Public </a:t>
            </a:r>
            <a:br>
              <a:rPr kumimoji="0" lang="en-US" sz="16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br>
            <a:r>
              <a:rPr kumimoji="0" lang="en-US" sz="16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Internet</a:t>
            </a:r>
          </a:p>
        </p:txBody>
      </p:sp>
      <p:sp>
        <p:nvSpPr>
          <p:cNvPr id="32" name="TextBox 31">
            <a:extLst>
              <a:ext uri="{FF2B5EF4-FFF2-40B4-BE49-F238E27FC236}">
                <a16:creationId xmlns:a16="http://schemas.microsoft.com/office/drawing/2014/main" id="{E1F91E5D-F465-D498-D011-9859E62AD7E9}"/>
              </a:ext>
            </a:extLst>
          </p:cNvPr>
          <p:cNvSpPr txBox="1"/>
          <p:nvPr/>
        </p:nvSpPr>
        <p:spPr>
          <a:xfrm>
            <a:off x="7932867" y="5150039"/>
            <a:ext cx="1060448" cy="553998"/>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t>WAF &amp; Application Gateway</a:t>
            </a:r>
          </a:p>
        </p:txBody>
      </p:sp>
      <p:sp>
        <p:nvSpPr>
          <p:cNvPr id="20" name="TextBox 19">
            <a:extLst>
              <a:ext uri="{FF2B5EF4-FFF2-40B4-BE49-F238E27FC236}">
                <a16:creationId xmlns:a16="http://schemas.microsoft.com/office/drawing/2014/main" id="{8207D797-E125-6671-AE62-A67524DD9D44}"/>
              </a:ext>
            </a:extLst>
          </p:cNvPr>
          <p:cNvSpPr txBox="1"/>
          <p:nvPr/>
        </p:nvSpPr>
        <p:spPr>
          <a:xfrm>
            <a:off x="9190522" y="5145786"/>
            <a:ext cx="731417" cy="369332"/>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t>Web</a:t>
            </a:r>
            <a:b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t>Servers</a:t>
            </a:r>
          </a:p>
        </p:txBody>
      </p:sp>
      <p:sp>
        <p:nvSpPr>
          <p:cNvPr id="22" name="TextBox 21">
            <a:extLst>
              <a:ext uri="{FF2B5EF4-FFF2-40B4-BE49-F238E27FC236}">
                <a16:creationId xmlns:a16="http://schemas.microsoft.com/office/drawing/2014/main" id="{F30C65BF-CD61-AB8D-E89E-6AD881895D67}"/>
              </a:ext>
            </a:extLst>
          </p:cNvPr>
          <p:cNvSpPr txBox="1"/>
          <p:nvPr/>
        </p:nvSpPr>
        <p:spPr>
          <a:xfrm>
            <a:off x="10240961" y="5145786"/>
            <a:ext cx="731417" cy="369332"/>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pitchFamily="34" charset="0"/>
              </a:rPr>
              <a:t>Azure Web App</a:t>
            </a:r>
          </a:p>
        </p:txBody>
      </p:sp>
      <p:sp>
        <p:nvSpPr>
          <p:cNvPr id="19" name="TextBox 18">
            <a:extLst>
              <a:ext uri="{FF2B5EF4-FFF2-40B4-BE49-F238E27FC236}">
                <a16:creationId xmlns:a16="http://schemas.microsoft.com/office/drawing/2014/main" id="{3C724D36-DC5D-BD21-B28D-586F26389D9D}"/>
              </a:ext>
            </a:extLst>
          </p:cNvPr>
          <p:cNvSpPr txBox="1"/>
          <p:nvPr/>
        </p:nvSpPr>
        <p:spPr>
          <a:xfrm>
            <a:off x="9007668" y="5785760"/>
            <a:ext cx="1097124" cy="215444"/>
          </a:xfrm>
          <a:prstGeom prst="rect">
            <a:avLst/>
          </a:prstGeom>
          <a:noFill/>
        </p:spPr>
        <p:txBody>
          <a:bodyPr wrap="square" lIns="0" tIns="0" rIns="0" bIns="0"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Azure Region</a:t>
            </a:r>
          </a:p>
        </p:txBody>
      </p:sp>
      <p:cxnSp>
        <p:nvCxnSpPr>
          <p:cNvPr id="46" name="Straight Connector 45">
            <a:extLst>
              <a:ext uri="{FF2B5EF4-FFF2-40B4-BE49-F238E27FC236}">
                <a16:creationId xmlns:a16="http://schemas.microsoft.com/office/drawing/2014/main" id="{3E5C5794-7DB6-CF9E-D09A-BDD6448D39F4}"/>
              </a:ext>
              <a:ext uri="{C183D7F6-B498-43B3-948B-1728B52AA6E4}">
                <adec:decorative xmlns:adec="http://schemas.microsoft.com/office/drawing/2017/decorative" val="1"/>
              </a:ext>
            </a:extLst>
          </p:cNvPr>
          <p:cNvCxnSpPr/>
          <p:nvPr/>
        </p:nvCxnSpPr>
        <p:spPr>
          <a:xfrm>
            <a:off x="588963" y="2477098"/>
            <a:ext cx="4152002"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C9DB67-0763-FECF-796D-C4F68F3D399E}"/>
              </a:ext>
              <a:ext uri="{C183D7F6-B498-43B3-948B-1728B52AA6E4}">
                <adec:decorative xmlns:adec="http://schemas.microsoft.com/office/drawing/2017/decorative" val="1"/>
              </a:ext>
            </a:extLst>
          </p:cNvPr>
          <p:cNvCxnSpPr/>
          <p:nvPr/>
        </p:nvCxnSpPr>
        <p:spPr>
          <a:xfrm>
            <a:off x="588963" y="3225671"/>
            <a:ext cx="4152002"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E06515F-5D6D-2CA4-7EB3-A68B85665822}"/>
              </a:ext>
              <a:ext uri="{C183D7F6-B498-43B3-948B-1728B52AA6E4}">
                <adec:decorative xmlns:adec="http://schemas.microsoft.com/office/drawing/2017/decorative" val="1"/>
              </a:ext>
            </a:extLst>
          </p:cNvPr>
          <p:cNvCxnSpPr/>
          <p:nvPr/>
        </p:nvCxnSpPr>
        <p:spPr>
          <a:xfrm>
            <a:off x="588963" y="3974244"/>
            <a:ext cx="4152002"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432491-1069-8350-AC4C-745B795ED632}"/>
              </a:ext>
              <a:ext uri="{C183D7F6-B498-43B3-948B-1728B52AA6E4}">
                <adec:decorative xmlns:adec="http://schemas.microsoft.com/office/drawing/2017/decorative" val="1"/>
              </a:ext>
            </a:extLst>
          </p:cNvPr>
          <p:cNvCxnSpPr/>
          <p:nvPr/>
        </p:nvCxnSpPr>
        <p:spPr>
          <a:xfrm>
            <a:off x="588963" y="4476595"/>
            <a:ext cx="4152002"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3F01308-E599-0357-D947-03F158BB548B}"/>
              </a:ext>
              <a:ext uri="{C183D7F6-B498-43B3-948B-1728B52AA6E4}">
                <adec:decorative xmlns:adec="http://schemas.microsoft.com/office/drawing/2017/decorative" val="1"/>
              </a:ext>
            </a:extLst>
          </p:cNvPr>
          <p:cNvCxnSpPr/>
          <p:nvPr/>
        </p:nvCxnSpPr>
        <p:spPr>
          <a:xfrm>
            <a:off x="588963" y="4978946"/>
            <a:ext cx="4152002"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316131-3A69-0A7F-1E51-378BCA4650C3}"/>
              </a:ext>
              <a:ext uri="{C183D7F6-B498-43B3-948B-1728B52AA6E4}">
                <adec:decorative xmlns:adec="http://schemas.microsoft.com/office/drawing/2017/decorative" val="1"/>
              </a:ext>
            </a:extLst>
          </p:cNvPr>
          <p:cNvCxnSpPr/>
          <p:nvPr/>
        </p:nvCxnSpPr>
        <p:spPr>
          <a:xfrm>
            <a:off x="588963" y="5727519"/>
            <a:ext cx="4152002"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Rounded Corners 16">
            <a:extLst>
              <a:ext uri="{FF2B5EF4-FFF2-40B4-BE49-F238E27FC236}">
                <a16:creationId xmlns:a16="http://schemas.microsoft.com/office/drawing/2014/main" id="{8248A34E-A5C2-1126-74C5-B56B09E0B327}"/>
              </a:ext>
              <a:ext uri="{C183D7F6-B498-43B3-948B-1728B52AA6E4}">
                <adec:decorative xmlns:adec="http://schemas.microsoft.com/office/drawing/2017/decorative" val="1"/>
              </a:ext>
            </a:extLst>
          </p:cNvPr>
          <p:cNvSpPr/>
          <p:nvPr/>
        </p:nvSpPr>
        <p:spPr bwMode="auto">
          <a:xfrm>
            <a:off x="5148072" y="1821142"/>
            <a:ext cx="6454965" cy="4447896"/>
          </a:xfrm>
          <a:prstGeom prst="roundRect">
            <a:avLst>
              <a:gd name="adj" fmla="val 9769"/>
            </a:avLst>
          </a:prstGeom>
          <a:noFill/>
          <a:ln>
            <a:solidFill>
              <a:schemeClr val="tx1">
                <a:alpha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7591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00"/>
                                        <p:tgtEl>
                                          <p:spTgt spid="4"/>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
                                        <p:tgtEl>
                                          <p:spTgt spid="5"/>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
                                        <p:tgtEl>
                                          <p:spTgt spid="7"/>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
                                        <p:tgtEl>
                                          <p:spTgt spid="8"/>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
                                        <p:tgtEl>
                                          <p:spTgt spid="9"/>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200"/>
                                        <p:tgtEl>
                                          <p:spTgt spid="10"/>
                                        </p:tgtEl>
                                      </p:cBhvr>
                                    </p:animEffect>
                                  </p:childTnLst>
                                </p:cTn>
                              </p:par>
                              <p:par>
                                <p:cTn id="29" presetID="10" presetClass="entr" presetSubtype="0" fill="hold" grpId="0" nodeType="withEffect">
                                  <p:stCondLst>
                                    <p:cond delay="6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
                                        <p:tgtEl>
                                          <p:spTgt spid="11"/>
                                        </p:tgtEl>
                                      </p:cBhvr>
                                    </p:animEffect>
                                  </p:childTnLst>
                                </p:cTn>
                              </p:par>
                              <p:par>
                                <p:cTn id="32" presetID="10" presetClass="entr" presetSubtype="0" fill="hold" grpId="0" nodeType="withEffect">
                                  <p:stCondLst>
                                    <p:cond delay="6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200"/>
                                        <p:tgtEl>
                                          <p:spTgt spid="12"/>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00"/>
                                        <p:tgtEl>
                                          <p:spTgt spid="13"/>
                                        </p:tgtEl>
                                      </p:cBhvr>
                                    </p:animEffect>
                                  </p:childTnLst>
                                </p:cTn>
                              </p:par>
                              <p:par>
                                <p:cTn id="38" presetID="10" presetClass="entr" presetSubtype="0" fill="hold" grpId="0" nodeType="withEffect">
                                  <p:stCondLst>
                                    <p:cond delay="7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200"/>
                                        <p:tgtEl>
                                          <p:spTgt spid="14"/>
                                        </p:tgtEl>
                                      </p:cBhvr>
                                    </p:animEffect>
                                  </p:childTnLst>
                                </p:cTn>
                              </p:par>
                              <p:par>
                                <p:cTn id="41" presetID="10" presetClass="entr" presetSubtype="0" fill="hold" grpId="0" nodeType="withEffect">
                                  <p:stCondLst>
                                    <p:cond delay="8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200"/>
                                        <p:tgtEl>
                                          <p:spTgt spid="15"/>
                                        </p:tgtEl>
                                      </p:cBhvr>
                                    </p:animEffect>
                                  </p:childTnLst>
                                </p:cTn>
                              </p:par>
                              <p:par>
                                <p:cTn id="44" presetID="10" presetClass="entr" presetSubtype="0" fill="hold" grpId="0" nodeType="withEffect">
                                  <p:stCondLst>
                                    <p:cond delay="80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00"/>
                                        <p:tgtEl>
                                          <p:spTgt spid="16"/>
                                        </p:tgtEl>
                                      </p:cBhvr>
                                    </p:animEffect>
                                  </p:childTnLst>
                                </p:cTn>
                              </p:par>
                              <p:par>
                                <p:cTn id="47" presetID="10" presetClass="entr" presetSubtype="0" fill="hold" nodeType="withEffect">
                                  <p:stCondLst>
                                    <p:cond delay="90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200"/>
                                        <p:tgtEl>
                                          <p:spTgt spid="34"/>
                                        </p:tgtEl>
                                      </p:cBhvr>
                                    </p:animEffect>
                                  </p:childTnLst>
                                </p:cTn>
                              </p:par>
                              <p:par>
                                <p:cTn id="50" presetID="10" presetClass="entr" presetSubtype="0" fill="hold" grpId="0" nodeType="withEffect">
                                  <p:stCondLst>
                                    <p:cond delay="9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200"/>
                                        <p:tgtEl>
                                          <p:spTgt spid="35"/>
                                        </p:tgtEl>
                                      </p:cBhvr>
                                    </p:animEffect>
                                  </p:childTnLst>
                                </p:cTn>
                              </p:par>
                              <p:par>
                                <p:cTn id="53" presetID="10" presetClass="entr" presetSubtype="0" fill="hold" grpId="0" nodeType="withEffect">
                                  <p:stCondLst>
                                    <p:cond delay="9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par>
                                <p:cTn id="56" presetID="10" presetClass="entr" presetSubtype="0" fill="hold" nodeType="withEffect">
                                  <p:stCondLst>
                                    <p:cond delay="9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200"/>
                                        <p:tgtEl>
                                          <p:spTgt spid="26"/>
                                        </p:tgtEl>
                                      </p:cBhvr>
                                    </p:animEffect>
                                  </p:childTnLst>
                                </p:cTn>
                              </p:par>
                              <p:par>
                                <p:cTn id="59" presetID="10" presetClass="entr" presetSubtype="0" fill="hold" nodeType="withEffect">
                                  <p:stCondLst>
                                    <p:cond delay="9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200"/>
                                        <p:tgtEl>
                                          <p:spTgt spid="27"/>
                                        </p:tgtEl>
                                      </p:cBhvr>
                                    </p:animEffect>
                                  </p:childTnLst>
                                </p:cTn>
                              </p:par>
                              <p:par>
                                <p:cTn id="62" presetID="10" presetClass="entr" presetSubtype="0" fill="hold" grpId="0" nodeType="withEffect">
                                  <p:stCondLst>
                                    <p:cond delay="90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200"/>
                                        <p:tgtEl>
                                          <p:spTgt spid="42"/>
                                        </p:tgtEl>
                                      </p:cBhvr>
                                    </p:animEffect>
                                  </p:childTnLst>
                                </p:cTn>
                              </p:par>
                              <p:par>
                                <p:cTn id="65" presetID="10" presetClass="entr" presetSubtype="0" fill="hold" grpId="0" nodeType="withEffect">
                                  <p:stCondLst>
                                    <p:cond delay="9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200"/>
                                        <p:tgtEl>
                                          <p:spTgt spid="25"/>
                                        </p:tgtEl>
                                      </p:cBhvr>
                                    </p:animEffect>
                                  </p:childTnLst>
                                </p:cTn>
                              </p:par>
                              <p:par>
                                <p:cTn id="68" presetID="10" presetClass="entr" presetSubtype="0" fill="hold" nodeType="withEffect">
                                  <p:stCondLst>
                                    <p:cond delay="90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200"/>
                                        <p:tgtEl>
                                          <p:spTgt spid="17"/>
                                        </p:tgtEl>
                                      </p:cBhvr>
                                    </p:animEffect>
                                  </p:childTnLst>
                                </p:cTn>
                              </p:par>
                              <p:par>
                                <p:cTn id="71" presetID="10" presetClass="entr" presetSubtype="0" fill="hold" grpId="0" nodeType="withEffect">
                                  <p:stCondLst>
                                    <p:cond delay="90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200"/>
                                        <p:tgtEl>
                                          <p:spTgt spid="36"/>
                                        </p:tgtEl>
                                      </p:cBhvr>
                                    </p:animEffect>
                                  </p:childTnLst>
                                </p:cTn>
                              </p:par>
                              <p:par>
                                <p:cTn id="74" presetID="10" presetClass="entr" presetSubtype="0" fill="hold" nodeType="withEffect">
                                  <p:stCondLst>
                                    <p:cond delay="900"/>
                                  </p:stCondLst>
                                  <p:childTnLst>
                                    <p:set>
                                      <p:cBhvr>
                                        <p:cTn id="75" dur="1" fill="hold">
                                          <p:stCondLst>
                                            <p:cond delay="0"/>
                                          </p:stCondLst>
                                        </p:cTn>
                                        <p:tgtEl>
                                          <p:spTgt spid="39"/>
                                        </p:tgtEl>
                                        <p:attrNameLst>
                                          <p:attrName>style.visibility</p:attrName>
                                        </p:attrNameLst>
                                      </p:cBhvr>
                                      <p:to>
                                        <p:strVal val="visible"/>
                                      </p:to>
                                    </p:set>
                                    <p:animEffect transition="in" filter="fade">
                                      <p:cBhvr>
                                        <p:cTn id="76" dur="200"/>
                                        <p:tgtEl>
                                          <p:spTgt spid="39"/>
                                        </p:tgtEl>
                                      </p:cBhvr>
                                    </p:animEffect>
                                  </p:childTnLst>
                                </p:cTn>
                              </p:par>
                              <p:par>
                                <p:cTn id="77" presetID="10" presetClass="entr" presetSubtype="0" fill="hold" nodeType="withEffect">
                                  <p:stCondLst>
                                    <p:cond delay="90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200"/>
                                        <p:tgtEl>
                                          <p:spTgt spid="41"/>
                                        </p:tgtEl>
                                      </p:cBhvr>
                                    </p:animEffect>
                                  </p:childTnLst>
                                </p:cTn>
                              </p:par>
                              <p:par>
                                <p:cTn id="80" presetID="10" presetClass="entr" presetSubtype="0" fill="hold" grpId="0" nodeType="withEffect">
                                  <p:stCondLst>
                                    <p:cond delay="900"/>
                                  </p:stCondLst>
                                  <p:childTnLst>
                                    <p:set>
                                      <p:cBhvr>
                                        <p:cTn id="81" dur="1" fill="hold">
                                          <p:stCondLst>
                                            <p:cond delay="0"/>
                                          </p:stCondLst>
                                        </p:cTn>
                                        <p:tgtEl>
                                          <p:spTgt spid="37"/>
                                        </p:tgtEl>
                                        <p:attrNameLst>
                                          <p:attrName>style.visibility</p:attrName>
                                        </p:attrNameLst>
                                      </p:cBhvr>
                                      <p:to>
                                        <p:strVal val="visible"/>
                                      </p:to>
                                    </p:set>
                                    <p:animEffect transition="in" filter="fade">
                                      <p:cBhvr>
                                        <p:cTn id="82" dur="200"/>
                                        <p:tgtEl>
                                          <p:spTgt spid="37"/>
                                        </p:tgtEl>
                                      </p:cBhvr>
                                    </p:animEffect>
                                  </p:childTnLst>
                                </p:cTn>
                              </p:par>
                              <p:par>
                                <p:cTn id="83" presetID="10" presetClass="entr" presetSubtype="0" fill="hold" grpId="0" nodeType="withEffect">
                                  <p:stCondLst>
                                    <p:cond delay="90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200"/>
                                        <p:tgtEl>
                                          <p:spTgt spid="38"/>
                                        </p:tgtEl>
                                      </p:cBhvr>
                                    </p:animEffect>
                                  </p:childTnLst>
                                </p:cTn>
                              </p:par>
                              <p:par>
                                <p:cTn id="86" presetID="10" presetClass="entr" presetSubtype="0" fill="hold" grpId="0" nodeType="withEffect">
                                  <p:stCondLst>
                                    <p:cond delay="90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200"/>
                                        <p:tgtEl>
                                          <p:spTgt spid="40"/>
                                        </p:tgtEl>
                                      </p:cBhvr>
                                    </p:animEffect>
                                  </p:childTnLst>
                                </p:cTn>
                              </p:par>
                              <p:par>
                                <p:cTn id="89" presetID="10" presetClass="entr" presetSubtype="0" fill="hold" nodeType="withEffect">
                                  <p:stCondLst>
                                    <p:cond delay="100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200"/>
                                        <p:tgtEl>
                                          <p:spTgt spid="28"/>
                                        </p:tgtEl>
                                      </p:cBhvr>
                                    </p:animEffect>
                                  </p:childTnLst>
                                </p:cTn>
                              </p:par>
                              <p:par>
                                <p:cTn id="92" presetID="10" presetClass="entr" presetSubtype="0" fill="hold" grpId="0" nodeType="withEffect">
                                  <p:stCondLst>
                                    <p:cond delay="1000"/>
                                  </p:stCondLst>
                                  <p:childTnLst>
                                    <p:set>
                                      <p:cBhvr>
                                        <p:cTn id="93" dur="1" fill="hold">
                                          <p:stCondLst>
                                            <p:cond delay="0"/>
                                          </p:stCondLst>
                                        </p:cTn>
                                        <p:tgtEl>
                                          <p:spTgt spid="31"/>
                                        </p:tgtEl>
                                        <p:attrNameLst>
                                          <p:attrName>style.visibility</p:attrName>
                                        </p:attrNameLst>
                                      </p:cBhvr>
                                      <p:to>
                                        <p:strVal val="visible"/>
                                      </p:to>
                                    </p:set>
                                    <p:animEffect transition="in" filter="fade">
                                      <p:cBhvr>
                                        <p:cTn id="94" dur="200"/>
                                        <p:tgtEl>
                                          <p:spTgt spid="31"/>
                                        </p:tgtEl>
                                      </p:cBhvr>
                                    </p:animEffect>
                                  </p:childTnLst>
                                </p:cTn>
                              </p:par>
                              <p:par>
                                <p:cTn id="95" presetID="10" presetClass="entr" presetSubtype="0" fill="hold" nodeType="withEffect">
                                  <p:stCondLst>
                                    <p:cond delay="100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200"/>
                                        <p:tgtEl>
                                          <p:spTgt spid="29"/>
                                        </p:tgtEl>
                                      </p:cBhvr>
                                    </p:animEffect>
                                  </p:childTnLst>
                                </p:cTn>
                              </p:par>
                              <p:par>
                                <p:cTn id="98" presetID="10" presetClass="entr" presetSubtype="0" fill="hold" nodeType="withEffect">
                                  <p:stCondLst>
                                    <p:cond delay="1000"/>
                                  </p:stCondLst>
                                  <p:childTnLst>
                                    <p:set>
                                      <p:cBhvr>
                                        <p:cTn id="99" dur="1" fill="hold">
                                          <p:stCondLst>
                                            <p:cond delay="0"/>
                                          </p:stCondLst>
                                        </p:cTn>
                                        <p:tgtEl>
                                          <p:spTgt spid="30"/>
                                        </p:tgtEl>
                                        <p:attrNameLst>
                                          <p:attrName>style.visibility</p:attrName>
                                        </p:attrNameLst>
                                      </p:cBhvr>
                                      <p:to>
                                        <p:strVal val="visible"/>
                                      </p:to>
                                    </p:set>
                                    <p:animEffect transition="in" filter="fade">
                                      <p:cBhvr>
                                        <p:cTn id="100" dur="200"/>
                                        <p:tgtEl>
                                          <p:spTgt spid="30"/>
                                        </p:tgtEl>
                                      </p:cBhvr>
                                    </p:animEffect>
                                  </p:childTnLst>
                                </p:cTn>
                              </p:par>
                              <p:par>
                                <p:cTn id="101" presetID="10" presetClass="entr" presetSubtype="0" fill="hold" nodeType="withEffect">
                                  <p:stCondLst>
                                    <p:cond delay="1000"/>
                                  </p:stCondLst>
                                  <p:childTnLst>
                                    <p:set>
                                      <p:cBhvr>
                                        <p:cTn id="102" dur="1" fill="hold">
                                          <p:stCondLst>
                                            <p:cond delay="0"/>
                                          </p:stCondLst>
                                        </p:cTn>
                                        <p:tgtEl>
                                          <p:spTgt spid="33"/>
                                        </p:tgtEl>
                                        <p:attrNameLst>
                                          <p:attrName>style.visibility</p:attrName>
                                        </p:attrNameLst>
                                      </p:cBhvr>
                                      <p:to>
                                        <p:strVal val="visible"/>
                                      </p:to>
                                    </p:set>
                                    <p:animEffect transition="in" filter="fade">
                                      <p:cBhvr>
                                        <p:cTn id="103" dur="200"/>
                                        <p:tgtEl>
                                          <p:spTgt spid="33"/>
                                        </p:tgtEl>
                                      </p:cBhvr>
                                    </p:animEffect>
                                  </p:childTnLst>
                                </p:cTn>
                              </p:par>
                              <p:par>
                                <p:cTn id="104" presetID="10" presetClass="entr" presetSubtype="0" fill="hold" grpId="0" nodeType="withEffect">
                                  <p:stCondLst>
                                    <p:cond delay="100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200"/>
                                        <p:tgtEl>
                                          <p:spTgt spid="32"/>
                                        </p:tgtEl>
                                      </p:cBhvr>
                                    </p:animEffect>
                                  </p:childTnLst>
                                </p:cTn>
                              </p:par>
                              <p:par>
                                <p:cTn id="107" presetID="10" presetClass="entr" presetSubtype="0" fill="hold" nodeType="withEffect">
                                  <p:stCondLst>
                                    <p:cond delay="1000"/>
                                  </p:stCondLst>
                                  <p:childTnLst>
                                    <p:set>
                                      <p:cBhvr>
                                        <p:cTn id="108" dur="1" fill="hold">
                                          <p:stCondLst>
                                            <p:cond delay="0"/>
                                          </p:stCondLst>
                                        </p:cTn>
                                        <p:tgtEl>
                                          <p:spTgt spid="21"/>
                                        </p:tgtEl>
                                        <p:attrNameLst>
                                          <p:attrName>style.visibility</p:attrName>
                                        </p:attrNameLst>
                                      </p:cBhvr>
                                      <p:to>
                                        <p:strVal val="visible"/>
                                      </p:to>
                                    </p:set>
                                    <p:animEffect transition="in" filter="fade">
                                      <p:cBhvr>
                                        <p:cTn id="109" dur="200"/>
                                        <p:tgtEl>
                                          <p:spTgt spid="21"/>
                                        </p:tgtEl>
                                      </p:cBhvr>
                                    </p:animEffect>
                                  </p:childTnLst>
                                </p:cTn>
                              </p:par>
                              <p:par>
                                <p:cTn id="110" presetID="10" presetClass="entr" presetSubtype="0" fill="hold" grpId="0" nodeType="withEffect">
                                  <p:stCondLst>
                                    <p:cond delay="1000"/>
                                  </p:stCondLst>
                                  <p:childTnLst>
                                    <p:set>
                                      <p:cBhvr>
                                        <p:cTn id="111" dur="1" fill="hold">
                                          <p:stCondLst>
                                            <p:cond delay="0"/>
                                          </p:stCondLst>
                                        </p:cTn>
                                        <p:tgtEl>
                                          <p:spTgt spid="20"/>
                                        </p:tgtEl>
                                        <p:attrNameLst>
                                          <p:attrName>style.visibility</p:attrName>
                                        </p:attrNameLst>
                                      </p:cBhvr>
                                      <p:to>
                                        <p:strVal val="visible"/>
                                      </p:to>
                                    </p:set>
                                    <p:animEffect transition="in" filter="fade">
                                      <p:cBhvr>
                                        <p:cTn id="112" dur="200"/>
                                        <p:tgtEl>
                                          <p:spTgt spid="20"/>
                                        </p:tgtEl>
                                      </p:cBhvr>
                                    </p:animEffect>
                                  </p:childTnLst>
                                </p:cTn>
                              </p:par>
                              <p:par>
                                <p:cTn id="113" presetID="10" presetClass="entr" presetSubtype="0" fill="hold" grpId="0" nodeType="withEffect">
                                  <p:stCondLst>
                                    <p:cond delay="1000"/>
                                  </p:stCondLst>
                                  <p:childTnLst>
                                    <p:set>
                                      <p:cBhvr>
                                        <p:cTn id="114" dur="1" fill="hold">
                                          <p:stCondLst>
                                            <p:cond delay="0"/>
                                          </p:stCondLst>
                                        </p:cTn>
                                        <p:tgtEl>
                                          <p:spTgt spid="18"/>
                                        </p:tgtEl>
                                        <p:attrNameLst>
                                          <p:attrName>style.visibility</p:attrName>
                                        </p:attrNameLst>
                                      </p:cBhvr>
                                      <p:to>
                                        <p:strVal val="visible"/>
                                      </p:to>
                                    </p:set>
                                    <p:animEffect transition="in" filter="fade">
                                      <p:cBhvr>
                                        <p:cTn id="115" dur="200"/>
                                        <p:tgtEl>
                                          <p:spTgt spid="18"/>
                                        </p:tgtEl>
                                      </p:cBhvr>
                                    </p:animEffect>
                                  </p:childTnLst>
                                </p:cTn>
                              </p:par>
                              <p:par>
                                <p:cTn id="116" presetID="10" presetClass="entr" presetSubtype="0" fill="hold" nodeType="withEffect">
                                  <p:stCondLst>
                                    <p:cond delay="1000"/>
                                  </p:stCondLst>
                                  <p:childTnLst>
                                    <p:set>
                                      <p:cBhvr>
                                        <p:cTn id="117" dur="1" fill="hold">
                                          <p:stCondLst>
                                            <p:cond delay="0"/>
                                          </p:stCondLst>
                                        </p:cTn>
                                        <p:tgtEl>
                                          <p:spTgt spid="23"/>
                                        </p:tgtEl>
                                        <p:attrNameLst>
                                          <p:attrName>style.visibility</p:attrName>
                                        </p:attrNameLst>
                                      </p:cBhvr>
                                      <p:to>
                                        <p:strVal val="visible"/>
                                      </p:to>
                                    </p:set>
                                    <p:animEffect transition="in" filter="fade">
                                      <p:cBhvr>
                                        <p:cTn id="118" dur="200"/>
                                        <p:tgtEl>
                                          <p:spTgt spid="23"/>
                                        </p:tgtEl>
                                      </p:cBhvr>
                                    </p:animEffect>
                                  </p:childTnLst>
                                </p:cTn>
                              </p:par>
                              <p:par>
                                <p:cTn id="119" presetID="10" presetClass="entr" presetSubtype="0" fill="hold" grpId="0" nodeType="withEffect">
                                  <p:stCondLst>
                                    <p:cond delay="1000"/>
                                  </p:stCondLst>
                                  <p:childTnLst>
                                    <p:set>
                                      <p:cBhvr>
                                        <p:cTn id="120" dur="1" fill="hold">
                                          <p:stCondLst>
                                            <p:cond delay="0"/>
                                          </p:stCondLst>
                                        </p:cTn>
                                        <p:tgtEl>
                                          <p:spTgt spid="22"/>
                                        </p:tgtEl>
                                        <p:attrNameLst>
                                          <p:attrName>style.visibility</p:attrName>
                                        </p:attrNameLst>
                                      </p:cBhvr>
                                      <p:to>
                                        <p:strVal val="visible"/>
                                      </p:to>
                                    </p:set>
                                    <p:animEffect transition="in" filter="fade">
                                      <p:cBhvr>
                                        <p:cTn id="121" dur="200"/>
                                        <p:tgtEl>
                                          <p:spTgt spid="22"/>
                                        </p:tgtEl>
                                      </p:cBhvr>
                                    </p:animEffect>
                                  </p:childTnLst>
                                </p:cTn>
                              </p:par>
                              <p:par>
                                <p:cTn id="122" presetID="10" presetClass="entr" presetSubtype="0" fill="hold" grpId="0" nodeType="withEffect">
                                  <p:stCondLst>
                                    <p:cond delay="1000"/>
                                  </p:stCondLst>
                                  <p:childTnLst>
                                    <p:set>
                                      <p:cBhvr>
                                        <p:cTn id="123" dur="1" fill="hold">
                                          <p:stCondLst>
                                            <p:cond delay="0"/>
                                          </p:stCondLst>
                                        </p:cTn>
                                        <p:tgtEl>
                                          <p:spTgt spid="19"/>
                                        </p:tgtEl>
                                        <p:attrNameLst>
                                          <p:attrName>style.visibility</p:attrName>
                                        </p:attrNameLst>
                                      </p:cBhvr>
                                      <p:to>
                                        <p:strVal val="visible"/>
                                      </p:to>
                                    </p:set>
                                    <p:animEffect transition="in" filter="fade">
                                      <p:cBhvr>
                                        <p:cTn id="124" dur="200"/>
                                        <p:tgtEl>
                                          <p:spTgt spid="19"/>
                                        </p:tgtEl>
                                      </p:cBhvr>
                                    </p:animEffect>
                                  </p:childTnLst>
                                </p:cTn>
                              </p:par>
                              <p:par>
                                <p:cTn id="125" presetID="10" presetClass="entr" presetSubtype="0" fill="hold" grpId="0" nodeType="withEffect">
                                  <p:stCondLst>
                                    <p:cond delay="0"/>
                                  </p:stCondLst>
                                  <p:iterate type="wd">
                                    <p:tmPct val="10000"/>
                                  </p:iterate>
                                  <p:childTnLst>
                                    <p:set>
                                      <p:cBhvr>
                                        <p:cTn id="126" dur="1" fill="hold">
                                          <p:stCondLst>
                                            <p:cond delay="0"/>
                                          </p:stCondLst>
                                        </p:cTn>
                                        <p:tgtEl>
                                          <p:spTgt spid="2"/>
                                        </p:tgtEl>
                                        <p:attrNameLst>
                                          <p:attrName>style.visibility</p:attrName>
                                        </p:attrNameLst>
                                      </p:cBhvr>
                                      <p:to>
                                        <p:strVal val="visible"/>
                                      </p:to>
                                    </p:set>
                                    <p:animEffect transition="in" filter="fade">
                                      <p:cBhvr>
                                        <p:cTn id="127" dur="200"/>
                                        <p:tgtEl>
                                          <p:spTgt spid="2"/>
                                        </p:tgtEl>
                                      </p:cBhvr>
                                    </p:animEffect>
                                  </p:childTnLst>
                                </p:cTn>
                              </p:par>
                              <p:par>
                                <p:cTn id="128" presetID="10" presetClass="entr" presetSubtype="0" fill="hold" nodeType="withEffect">
                                  <p:stCondLst>
                                    <p:cond delay="200"/>
                                  </p:stCondLst>
                                  <p:childTnLst>
                                    <p:set>
                                      <p:cBhvr>
                                        <p:cTn id="129" dur="1" fill="hold">
                                          <p:stCondLst>
                                            <p:cond delay="0"/>
                                          </p:stCondLst>
                                        </p:cTn>
                                        <p:tgtEl>
                                          <p:spTgt spid="46"/>
                                        </p:tgtEl>
                                        <p:attrNameLst>
                                          <p:attrName>style.visibility</p:attrName>
                                        </p:attrNameLst>
                                      </p:cBhvr>
                                      <p:to>
                                        <p:strVal val="visible"/>
                                      </p:to>
                                    </p:set>
                                    <p:animEffect transition="in" filter="fade">
                                      <p:cBhvr>
                                        <p:cTn id="130" dur="200"/>
                                        <p:tgtEl>
                                          <p:spTgt spid="46"/>
                                        </p:tgtEl>
                                      </p:cBhvr>
                                    </p:animEffect>
                                  </p:childTnLst>
                                </p:cTn>
                              </p:par>
                              <p:par>
                                <p:cTn id="131" presetID="10" presetClass="entr" presetSubtype="0" fill="hold" nodeType="withEffect">
                                  <p:stCondLst>
                                    <p:cond delay="300"/>
                                  </p:stCondLst>
                                  <p:childTnLst>
                                    <p:set>
                                      <p:cBhvr>
                                        <p:cTn id="132" dur="1" fill="hold">
                                          <p:stCondLst>
                                            <p:cond delay="0"/>
                                          </p:stCondLst>
                                        </p:cTn>
                                        <p:tgtEl>
                                          <p:spTgt spid="47"/>
                                        </p:tgtEl>
                                        <p:attrNameLst>
                                          <p:attrName>style.visibility</p:attrName>
                                        </p:attrNameLst>
                                      </p:cBhvr>
                                      <p:to>
                                        <p:strVal val="visible"/>
                                      </p:to>
                                    </p:set>
                                    <p:animEffect transition="in" filter="fade">
                                      <p:cBhvr>
                                        <p:cTn id="133" dur="200"/>
                                        <p:tgtEl>
                                          <p:spTgt spid="47"/>
                                        </p:tgtEl>
                                      </p:cBhvr>
                                    </p:animEffect>
                                  </p:childTnLst>
                                </p:cTn>
                              </p:par>
                              <p:par>
                                <p:cTn id="134" presetID="10" presetClass="entr" presetSubtype="0" fill="hold" nodeType="withEffect">
                                  <p:stCondLst>
                                    <p:cond delay="400"/>
                                  </p:stCondLst>
                                  <p:childTnLst>
                                    <p:set>
                                      <p:cBhvr>
                                        <p:cTn id="135" dur="1" fill="hold">
                                          <p:stCondLst>
                                            <p:cond delay="0"/>
                                          </p:stCondLst>
                                        </p:cTn>
                                        <p:tgtEl>
                                          <p:spTgt spid="48"/>
                                        </p:tgtEl>
                                        <p:attrNameLst>
                                          <p:attrName>style.visibility</p:attrName>
                                        </p:attrNameLst>
                                      </p:cBhvr>
                                      <p:to>
                                        <p:strVal val="visible"/>
                                      </p:to>
                                    </p:set>
                                    <p:animEffect transition="in" filter="fade">
                                      <p:cBhvr>
                                        <p:cTn id="136" dur="200"/>
                                        <p:tgtEl>
                                          <p:spTgt spid="48"/>
                                        </p:tgtEl>
                                      </p:cBhvr>
                                    </p:animEffect>
                                  </p:childTnLst>
                                </p:cTn>
                              </p:par>
                              <p:par>
                                <p:cTn id="137" presetID="10" presetClass="entr" presetSubtype="0" fill="hold" nodeType="withEffect">
                                  <p:stCondLst>
                                    <p:cond delay="500"/>
                                  </p:stCondLst>
                                  <p:childTnLst>
                                    <p:set>
                                      <p:cBhvr>
                                        <p:cTn id="138" dur="1" fill="hold">
                                          <p:stCondLst>
                                            <p:cond delay="0"/>
                                          </p:stCondLst>
                                        </p:cTn>
                                        <p:tgtEl>
                                          <p:spTgt spid="49"/>
                                        </p:tgtEl>
                                        <p:attrNameLst>
                                          <p:attrName>style.visibility</p:attrName>
                                        </p:attrNameLst>
                                      </p:cBhvr>
                                      <p:to>
                                        <p:strVal val="visible"/>
                                      </p:to>
                                    </p:set>
                                    <p:animEffect transition="in" filter="fade">
                                      <p:cBhvr>
                                        <p:cTn id="139" dur="200"/>
                                        <p:tgtEl>
                                          <p:spTgt spid="49"/>
                                        </p:tgtEl>
                                      </p:cBhvr>
                                    </p:animEffect>
                                  </p:childTnLst>
                                </p:cTn>
                              </p:par>
                              <p:par>
                                <p:cTn id="140" presetID="10" presetClass="entr" presetSubtype="0" fill="hold" nodeType="withEffect">
                                  <p:stCondLst>
                                    <p:cond delay="600"/>
                                  </p:stCondLst>
                                  <p:childTnLst>
                                    <p:set>
                                      <p:cBhvr>
                                        <p:cTn id="141" dur="1" fill="hold">
                                          <p:stCondLst>
                                            <p:cond delay="0"/>
                                          </p:stCondLst>
                                        </p:cTn>
                                        <p:tgtEl>
                                          <p:spTgt spid="50"/>
                                        </p:tgtEl>
                                        <p:attrNameLst>
                                          <p:attrName>style.visibility</p:attrName>
                                        </p:attrNameLst>
                                      </p:cBhvr>
                                      <p:to>
                                        <p:strVal val="visible"/>
                                      </p:to>
                                    </p:set>
                                    <p:animEffect transition="in" filter="fade">
                                      <p:cBhvr>
                                        <p:cTn id="142" dur="200"/>
                                        <p:tgtEl>
                                          <p:spTgt spid="50"/>
                                        </p:tgtEl>
                                      </p:cBhvr>
                                    </p:animEffect>
                                  </p:childTnLst>
                                </p:cTn>
                              </p:par>
                              <p:par>
                                <p:cTn id="143" presetID="10" presetClass="entr" presetSubtype="0" fill="hold" nodeType="withEffect">
                                  <p:stCondLst>
                                    <p:cond delay="700"/>
                                  </p:stCondLst>
                                  <p:childTnLst>
                                    <p:set>
                                      <p:cBhvr>
                                        <p:cTn id="144" dur="1" fill="hold">
                                          <p:stCondLst>
                                            <p:cond delay="0"/>
                                          </p:stCondLst>
                                        </p:cTn>
                                        <p:tgtEl>
                                          <p:spTgt spid="51"/>
                                        </p:tgtEl>
                                        <p:attrNameLst>
                                          <p:attrName>style.visibility</p:attrName>
                                        </p:attrNameLst>
                                      </p:cBhvr>
                                      <p:to>
                                        <p:strVal val="visible"/>
                                      </p:to>
                                    </p:set>
                                    <p:animEffect transition="in" filter="fade">
                                      <p:cBhvr>
                                        <p:cTn id="145" dur="200"/>
                                        <p:tgtEl>
                                          <p:spTgt spid="51"/>
                                        </p:tgtEl>
                                      </p:cBhvr>
                                    </p:animEffect>
                                  </p:childTnLst>
                                </p:cTn>
                              </p:par>
                              <p:par>
                                <p:cTn id="146" presetID="10" presetClass="entr" presetSubtype="0" fill="hold" grpId="0" nodeType="withEffect">
                                  <p:stCondLst>
                                    <p:cond delay="200"/>
                                  </p:stCondLst>
                                  <p:childTnLst>
                                    <p:set>
                                      <p:cBhvr>
                                        <p:cTn id="147" dur="1" fill="hold">
                                          <p:stCondLst>
                                            <p:cond delay="0"/>
                                          </p:stCondLst>
                                        </p:cTn>
                                        <p:tgtEl>
                                          <p:spTgt spid="43"/>
                                        </p:tgtEl>
                                        <p:attrNameLst>
                                          <p:attrName>style.visibility</p:attrName>
                                        </p:attrNameLst>
                                      </p:cBhvr>
                                      <p:to>
                                        <p:strVal val="visible"/>
                                      </p:to>
                                    </p:set>
                                    <p:animEffect transition="in" filter="fade">
                                      <p:cBhvr>
                                        <p:cTn id="148" dur="2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36" grpId="0" animBg="1"/>
      <p:bldP spid="2" grpId="0"/>
      <p:bldP spid="3" grpId="0" animBg="1"/>
      <p:bldP spid="4" grpId="0"/>
      <p:bldP spid="5" grpId="0" animBg="1"/>
      <p:bldP spid="6" grpId="0"/>
      <p:bldP spid="7" grpId="0" animBg="1"/>
      <p:bldP spid="8" grpId="0"/>
      <p:bldP spid="9" grpId="0" animBg="1"/>
      <p:bldP spid="10" grpId="0"/>
      <p:bldP spid="11" grpId="0" animBg="1"/>
      <p:bldP spid="12" grpId="0"/>
      <p:bldP spid="13" grpId="0" animBg="1"/>
      <p:bldP spid="14" grpId="0"/>
      <p:bldP spid="15" grpId="0" animBg="1"/>
      <p:bldP spid="16" grpId="0"/>
      <p:bldP spid="35" grpId="0"/>
      <p:bldP spid="42" grpId="0"/>
      <p:bldP spid="25" grpId="0"/>
      <p:bldP spid="38" grpId="0"/>
      <p:bldP spid="40" grpId="0"/>
      <p:bldP spid="37" grpId="0"/>
      <p:bldP spid="31" grpId="0"/>
      <p:bldP spid="32" grpId="0"/>
      <p:bldP spid="20" grpId="0"/>
      <p:bldP spid="22" grpId="0"/>
      <p:bldP spid="19" grpId="0"/>
      <p:bldP spid="4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829D9-18A5-1B81-D20D-8BC694CD540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B701AA7-1320-6F6D-014E-0B266AF3AA62}"/>
              </a:ext>
              <a:ext uri="{C183D7F6-B498-43B3-948B-1728B52AA6E4}">
                <adec:decorative xmlns:adec="http://schemas.microsoft.com/office/drawing/2017/decorative" val="1"/>
              </a:ext>
            </a:extLst>
          </p:cNvPr>
          <p:cNvSpPr/>
          <p:nvPr/>
        </p:nvSpPr>
        <p:spPr bwMode="auto">
          <a:xfrm>
            <a:off x="4486276" y="0"/>
            <a:ext cx="7705724"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Title 16">
            <a:extLst>
              <a:ext uri="{FF2B5EF4-FFF2-40B4-BE49-F238E27FC236}">
                <a16:creationId xmlns:a16="http://schemas.microsoft.com/office/drawing/2014/main" id="{34B91F99-6A1B-92CF-78DC-C0D5DBDBEAFE}"/>
              </a:ext>
            </a:extLst>
          </p:cNvPr>
          <p:cNvSpPr>
            <a:spLocks noGrp="1"/>
          </p:cNvSpPr>
          <p:nvPr>
            <p:ph type="title"/>
          </p:nvPr>
        </p:nvSpPr>
        <p:spPr>
          <a:xfrm>
            <a:off x="588264" y="457200"/>
            <a:ext cx="3456008" cy="1661993"/>
          </a:xfrm>
        </p:spPr>
        <p:txBody>
          <a:bodyPr/>
          <a:lstStyle/>
          <a:p>
            <a:r>
              <a:rPr lang="en-US">
                <a:cs typeface="Segoe UI"/>
              </a:rPr>
              <a:t>Azure </a:t>
            </a:r>
            <a:br>
              <a:rPr lang="en-US">
                <a:cs typeface="Segoe UI"/>
              </a:rPr>
            </a:br>
            <a:r>
              <a:rPr lang="en-US">
                <a:cs typeface="Segoe UI"/>
              </a:rPr>
              <a:t>Front Door </a:t>
            </a:r>
            <a:br>
              <a:rPr lang="en-US">
                <a:cs typeface="Segoe UI"/>
              </a:rPr>
            </a:br>
            <a:r>
              <a:rPr lang="en-US">
                <a:cs typeface="Segoe UI"/>
              </a:rPr>
              <a:t>with WAF in Bicep</a:t>
            </a:r>
            <a:endParaRPr lang="en-US"/>
          </a:p>
        </p:txBody>
      </p:sp>
      <p:sp>
        <p:nvSpPr>
          <p:cNvPr id="3" name="Text Placeholder 7">
            <a:extLst>
              <a:ext uri="{FF2B5EF4-FFF2-40B4-BE49-F238E27FC236}">
                <a16:creationId xmlns:a16="http://schemas.microsoft.com/office/drawing/2014/main" id="{7E51F88A-6D2D-3E25-87EE-EE6F575BC107}"/>
              </a:ext>
            </a:extLst>
          </p:cNvPr>
          <p:cNvSpPr txBox="1">
            <a:spLocks/>
          </p:cNvSpPr>
          <p:nvPr/>
        </p:nvSpPr>
        <p:spPr>
          <a:xfrm>
            <a:off x="4883258" y="208037"/>
            <a:ext cx="6911759" cy="6441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32093"/>
                </a:solidFill>
                <a:effectLst/>
                <a:uLnTx/>
                <a:uFillTx/>
                <a:latin typeface="Consolas" panose="020B0609020204030204" pitchFamily="49" charset="0"/>
                <a:ea typeface="+mn-ea"/>
                <a:cs typeface="Segoe UI" panose="020B0502040204020203" pitchFamily="34" charset="0"/>
              </a:rPr>
              <a:t>resource</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profile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Segoe UI" panose="020B0502040204020203" pitchFamily="34" charset="0"/>
              </a:rPr>
              <a:t>Microsoft.Cdn</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/profiles'</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 {</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name: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Segoe UI" panose="020B0502040204020203" pitchFamily="34" charset="0"/>
              </a:rPr>
              <a:t>frontdoor</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-profile'</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location: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'global'</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Segoe UI" panose="020B0502040204020203" pitchFamily="34" charset="0"/>
              </a:rPr>
              <a:t>sku</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name: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Segoe UI" panose="020B0502040204020203" pitchFamily="34" charset="0"/>
              </a:rPr>
              <a:t>Standard_AzureFrontDoor</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b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br>
            <a:r>
              <a:rPr kumimoji="0" lang="en-US" sz="1400" b="0" i="0" u="none" strike="noStrike" kern="1200" cap="none" spc="0" normalizeH="0" baseline="0" noProof="0">
                <a:ln>
                  <a:noFill/>
                </a:ln>
                <a:solidFill>
                  <a:srgbClr val="032093"/>
                </a:solidFill>
                <a:effectLst/>
                <a:uLnTx/>
                <a:uFillTx/>
                <a:latin typeface="Consolas" panose="020B0609020204030204" pitchFamily="49" charset="0"/>
                <a:ea typeface="+mn-ea"/>
                <a:cs typeface="Segoe UI" panose="020B0502040204020203" pitchFamily="34" charset="0"/>
              </a:rPr>
              <a:t>resource</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policy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Segoe UI" panose="020B0502040204020203" pitchFamily="34" charset="0"/>
              </a:rPr>
              <a:t>Microsoft.Network</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Segoe UI" panose="020B0502040204020203" pitchFamily="34" charset="0"/>
              </a:rPr>
              <a:t>frontDoorWebApplicationFirewallPolicies</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 {</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name: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Segoe UI" panose="020B0502040204020203" pitchFamily="34" charset="0"/>
              </a:rPr>
              <a:t>waf</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-policy'</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location: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'global'</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Segoe UI" panose="020B0502040204020203" pitchFamily="34" charset="0"/>
              </a:rPr>
              <a:t>sku</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name: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err="1">
                <a:ln>
                  <a:noFill/>
                </a:ln>
                <a:solidFill>
                  <a:srgbClr val="238227"/>
                </a:solidFill>
                <a:effectLst/>
                <a:uLnTx/>
                <a:uFillTx/>
                <a:latin typeface="Consolas" panose="020B0609020204030204" pitchFamily="49" charset="0"/>
                <a:ea typeface="+mn-ea"/>
                <a:cs typeface="Segoe UI" panose="020B0502040204020203" pitchFamily="34" charset="0"/>
              </a:rPr>
              <a:t>Standard_AzureFrontDoor</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properties: {</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Segoe UI" panose="020B0502040204020203" pitchFamily="34" charset="0"/>
              </a:rPr>
              <a:t>policySettings</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err="1">
                <a:ln>
                  <a:noFill/>
                </a:ln>
                <a:solidFill>
                  <a:srgbClr val="333333"/>
                </a:solidFill>
                <a:effectLst/>
                <a:uLnTx/>
                <a:uFillTx/>
                <a:latin typeface="Consolas" panose="020B0609020204030204" pitchFamily="49" charset="0"/>
                <a:ea typeface="+mn-ea"/>
                <a:cs typeface="Segoe UI" panose="020B0502040204020203" pitchFamily="34" charset="0"/>
              </a:rPr>
              <a:t>enabledState</a:t>
            </a: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'Enabled'</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mode: </a:t>
            </a:r>
            <a:r>
              <a:rPr kumimoji="0" lang="en-US" sz="1400" b="0" i="0" u="none" strike="noStrike" kern="1200" cap="none" spc="0" normalizeH="0" baseline="0" noProof="0">
                <a:ln>
                  <a:noFill/>
                </a:ln>
                <a:solidFill>
                  <a:srgbClr val="238227"/>
                </a:solidFill>
                <a:effectLst/>
                <a:uLnTx/>
                <a:uFillTx/>
                <a:latin typeface="Consolas" panose="020B0609020204030204" pitchFamily="49" charset="0"/>
                <a:ea typeface="+mn-ea"/>
                <a:cs typeface="Segoe UI" panose="020B0502040204020203" pitchFamily="34" charset="0"/>
              </a:rPr>
              <a:t>'Prevention'</a:t>
            </a: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br>
              <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rPr>
            </a:br>
            <a:endParaRPr kumimoji="0" lang="en-US" sz="1400" b="0" i="0" u="none" strike="noStrike" kern="1200" cap="none" spc="0" normalizeH="0" baseline="0" noProof="0">
              <a:ln>
                <a:noFill/>
              </a:ln>
              <a:solidFill>
                <a:srgbClr val="333333"/>
              </a:solidFill>
              <a:effectLst/>
              <a:uLnTx/>
              <a:uFillTx/>
              <a:latin typeface="Consolas" panose="020B0609020204030204" pitchFamily="49" charset="0"/>
              <a:ea typeface="+mn-ea"/>
              <a:cs typeface="Segoe UI" panose="020B0502040204020203" pitchFamily="34" charset="0"/>
            </a:endParaRPr>
          </a:p>
        </p:txBody>
      </p:sp>
    </p:spTree>
    <p:extLst>
      <p:ext uri="{BB962C8B-B14F-4D97-AF65-F5344CB8AC3E}">
        <p14:creationId xmlns:p14="http://schemas.microsoft.com/office/powerpoint/2010/main" val="1859229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Continuous security for AI</a:t>
            </a:r>
          </a:p>
        </p:txBody>
      </p:sp>
    </p:spTree>
    <p:extLst>
      <p:ext uri="{BB962C8B-B14F-4D97-AF65-F5344CB8AC3E}">
        <p14:creationId xmlns:p14="http://schemas.microsoft.com/office/powerpoint/2010/main" val="1448951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DCFD2-105D-EF61-9120-943FA106EEAB}"/>
            </a:ext>
          </a:extLst>
        </p:cNvPr>
        <p:cNvGrpSpPr/>
        <p:nvPr/>
      </p:nvGrpSpPr>
      <p:grpSpPr>
        <a:xfrm>
          <a:off x="0" y="0"/>
          <a:ext cx="0" cy="0"/>
          <a:chOff x="0" y="0"/>
          <a:chExt cx="0" cy="0"/>
        </a:xfrm>
      </p:grpSpPr>
      <p:sp>
        <p:nvSpPr>
          <p:cNvPr id="11" name="Rectangle: Rounded Corners 42">
            <a:extLst>
              <a:ext uri="{FF2B5EF4-FFF2-40B4-BE49-F238E27FC236}">
                <a16:creationId xmlns:a16="http://schemas.microsoft.com/office/drawing/2014/main" id="{AB9848A0-A3CC-2E34-121C-95A0F9004F40}"/>
              </a:ext>
              <a:ext uri="{C183D7F6-B498-43B3-948B-1728B52AA6E4}">
                <adec:decorative xmlns:adec="http://schemas.microsoft.com/office/drawing/2017/decorative" val="1"/>
              </a:ext>
            </a:extLst>
          </p:cNvPr>
          <p:cNvSpPr/>
          <p:nvPr/>
        </p:nvSpPr>
        <p:spPr bwMode="auto">
          <a:xfrm>
            <a:off x="584201" y="5070645"/>
            <a:ext cx="11018520" cy="1198392"/>
          </a:xfrm>
          <a:prstGeom prst="round2SameRect">
            <a:avLst>
              <a:gd name="adj1" fmla="val 0"/>
              <a:gd name="adj2" fmla="val 29111"/>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2" name="Title 1">
            <a:extLst>
              <a:ext uri="{FF2B5EF4-FFF2-40B4-BE49-F238E27FC236}">
                <a16:creationId xmlns:a16="http://schemas.microsoft.com/office/drawing/2014/main" id="{96FE0DE2-ADF7-6D83-25B2-42737F0BF7D9}"/>
              </a:ext>
            </a:extLst>
          </p:cNvPr>
          <p:cNvSpPr>
            <a:spLocks noGrp="1"/>
          </p:cNvSpPr>
          <p:nvPr>
            <p:ph type="title"/>
          </p:nvPr>
        </p:nvSpPr>
        <p:spPr/>
        <p:txBody>
          <a:bodyPr/>
          <a:lstStyle/>
          <a:p>
            <a:pPr algn="ctr"/>
            <a:r>
              <a:rPr lang="en-US"/>
              <a:t>Protect AI apps from code to runtime</a:t>
            </a:r>
          </a:p>
        </p:txBody>
      </p:sp>
      <p:sp>
        <p:nvSpPr>
          <p:cNvPr id="3" name="Rounded Rectangle 64">
            <a:extLst>
              <a:ext uri="{FF2B5EF4-FFF2-40B4-BE49-F238E27FC236}">
                <a16:creationId xmlns:a16="http://schemas.microsoft.com/office/drawing/2014/main" id="{52E26FF2-CC01-C41E-342B-A0DCB6551FD7}"/>
              </a:ext>
              <a:ext uri="{C183D7F6-B498-43B3-948B-1728B52AA6E4}">
                <adec:decorative xmlns:adec="http://schemas.microsoft.com/office/drawing/2017/decorative" val="1"/>
              </a:ext>
            </a:extLst>
          </p:cNvPr>
          <p:cNvSpPr>
            <a:spLocks/>
          </p:cNvSpPr>
          <p:nvPr/>
        </p:nvSpPr>
        <p:spPr bwMode="auto">
          <a:xfrm>
            <a:off x="584200" y="1851661"/>
            <a:ext cx="5376333" cy="3721542"/>
          </a:xfrm>
          <a:prstGeom prst="roundRect">
            <a:avLst>
              <a:gd name="adj" fmla="val 8504"/>
            </a:avLst>
          </a:prstGeom>
          <a:solidFill>
            <a:srgbClr val="E6E9E8"/>
          </a:solidFill>
          <a:ln w="15875">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4" name="Rounded Rectangle 64">
            <a:extLst>
              <a:ext uri="{FF2B5EF4-FFF2-40B4-BE49-F238E27FC236}">
                <a16:creationId xmlns:a16="http://schemas.microsoft.com/office/drawing/2014/main" id="{E6DECBBD-8C35-220F-759F-F65482027746}"/>
              </a:ext>
              <a:ext uri="{C183D7F6-B498-43B3-948B-1728B52AA6E4}">
                <adec:decorative xmlns:adec="http://schemas.microsoft.com/office/drawing/2017/decorative" val="1"/>
              </a:ext>
            </a:extLst>
          </p:cNvPr>
          <p:cNvSpPr>
            <a:spLocks/>
          </p:cNvSpPr>
          <p:nvPr/>
        </p:nvSpPr>
        <p:spPr bwMode="auto">
          <a:xfrm>
            <a:off x="6240463" y="1851661"/>
            <a:ext cx="5366320" cy="3721542"/>
          </a:xfrm>
          <a:prstGeom prst="roundRect">
            <a:avLst>
              <a:gd name="adj" fmla="val 8799"/>
            </a:avLst>
          </a:prstGeom>
          <a:solidFill>
            <a:srgbClr val="E6E9E8"/>
          </a:solidFill>
          <a:ln w="15875">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5" name="Rounded Rectangle 62">
            <a:extLst>
              <a:ext uri="{FF2B5EF4-FFF2-40B4-BE49-F238E27FC236}">
                <a16:creationId xmlns:a16="http://schemas.microsoft.com/office/drawing/2014/main" id="{E32C7884-D74F-7A23-1831-F5BDFA1DC600}"/>
              </a:ext>
              <a:ext uri="{C183D7F6-B498-43B3-948B-1728B52AA6E4}">
                <adec:decorative xmlns:adec="http://schemas.microsoft.com/office/drawing/2017/decorative" val="1"/>
              </a:ext>
            </a:extLst>
          </p:cNvPr>
          <p:cNvSpPr/>
          <p:nvPr/>
        </p:nvSpPr>
        <p:spPr bwMode="auto">
          <a:xfrm>
            <a:off x="2370582" y="1615721"/>
            <a:ext cx="1803568" cy="467416"/>
          </a:xfrm>
          <a:prstGeom prst="roundRect">
            <a:avLst>
              <a:gd name="adj" fmla="val 50000"/>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6" name="TextBox 5">
            <a:extLst>
              <a:ext uri="{FF2B5EF4-FFF2-40B4-BE49-F238E27FC236}">
                <a16:creationId xmlns:a16="http://schemas.microsoft.com/office/drawing/2014/main" id="{B2BCE226-1657-B100-6F06-4A5E0A1EFD6A}"/>
              </a:ext>
            </a:extLst>
          </p:cNvPr>
          <p:cNvSpPr txBox="1"/>
          <p:nvPr/>
        </p:nvSpPr>
        <p:spPr>
          <a:xfrm>
            <a:off x="2545244" y="1664763"/>
            <a:ext cx="1454244" cy="369332"/>
          </a:xfrm>
          <a:prstGeom prst="rect">
            <a:avLst/>
          </a:prstGeom>
          <a:noFill/>
        </p:spPr>
        <p:txBody>
          <a:bodyPr wrap="none">
            <a:spAutoFit/>
          </a:bodyPr>
          <a:lstStyle/>
          <a:p>
            <a:pPr marL="0" marR="0" lvl="0" indent="0" algn="ctr" defTabSz="932114"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0" scaled="1"/>
                </a:gradFill>
                <a:effectLst/>
                <a:uLnTx/>
                <a:uFillTx/>
                <a:latin typeface="Segoe UI Semibold"/>
                <a:ea typeface="+mn-ea"/>
                <a:cs typeface="+mn-cs"/>
              </a:rPr>
              <a:t>Start secure</a:t>
            </a:r>
          </a:p>
        </p:txBody>
      </p:sp>
      <p:sp>
        <p:nvSpPr>
          <p:cNvPr id="7" name="TextBox 6">
            <a:extLst>
              <a:ext uri="{FF2B5EF4-FFF2-40B4-BE49-F238E27FC236}">
                <a16:creationId xmlns:a16="http://schemas.microsoft.com/office/drawing/2014/main" id="{0661EA70-494E-CF6E-7FF5-542B99B30D14}"/>
              </a:ext>
            </a:extLst>
          </p:cNvPr>
          <p:cNvSpPr txBox="1"/>
          <p:nvPr/>
        </p:nvSpPr>
        <p:spPr>
          <a:xfrm>
            <a:off x="967312" y="2196333"/>
            <a:ext cx="4610108" cy="369332"/>
          </a:xfrm>
          <a:prstGeom prst="rect">
            <a:avLst/>
          </a:prstGeom>
          <a:noFill/>
        </p:spPr>
        <p:txBody>
          <a:bodyPr wrap="none">
            <a:spAutoFit/>
          </a:bodyPr>
          <a:lstStyle/>
          <a:p>
            <a:pPr marL="0" marR="0" lvl="0" indent="0" algn="ctr" defTabSz="914367" rtl="0" eaLnBrk="1" fontAlgn="auto" latinLnBrk="0" hangingPunct="1">
              <a:lnSpc>
                <a:spcPct val="100000"/>
              </a:lnSpc>
              <a:spcBef>
                <a:spcPts val="0"/>
              </a:spcBef>
              <a:spcAft>
                <a:spcPts val="2400"/>
              </a:spcAft>
              <a:buClrTx/>
              <a:buSzTx/>
              <a:buFontTx/>
              <a:buNone/>
              <a:tabLst/>
              <a:defRPr/>
            </a:pPr>
            <a:r>
              <a:rPr kumimoji="0" lang="it-IT" sz="1800" b="0" i="0" u="none" strike="noStrike" kern="1200" cap="none" spc="0" normalizeH="0" baseline="0" noProof="0">
                <a:ln>
                  <a:noFill/>
                </a:ln>
                <a:solidFill>
                  <a:srgbClr val="000000"/>
                </a:solidFill>
                <a:effectLst/>
                <a:uLnTx/>
                <a:uFillTx/>
                <a:latin typeface="Segoe UI Semibold"/>
                <a:ea typeface="+mn-ea"/>
                <a:cs typeface="+mn-cs"/>
              </a:rPr>
              <a:t>AI security posture management (AI-SPM)</a:t>
            </a:r>
          </a:p>
        </p:txBody>
      </p:sp>
      <p:sp>
        <p:nvSpPr>
          <p:cNvPr id="8" name="Rounded Rectangle 62">
            <a:extLst>
              <a:ext uri="{FF2B5EF4-FFF2-40B4-BE49-F238E27FC236}">
                <a16:creationId xmlns:a16="http://schemas.microsoft.com/office/drawing/2014/main" id="{48FC4FEF-18AE-A810-FF51-F0FD0BB5ADA2}"/>
              </a:ext>
              <a:ext uri="{C183D7F6-B498-43B3-948B-1728B52AA6E4}">
                <adec:decorative xmlns:adec="http://schemas.microsoft.com/office/drawing/2017/decorative" val="1"/>
              </a:ext>
            </a:extLst>
          </p:cNvPr>
          <p:cNvSpPr/>
          <p:nvPr/>
        </p:nvSpPr>
        <p:spPr bwMode="auto">
          <a:xfrm>
            <a:off x="8021839" y="1616750"/>
            <a:ext cx="1803568" cy="467416"/>
          </a:xfrm>
          <a:prstGeom prst="roundRect">
            <a:avLst>
              <a:gd name="adj" fmla="val 50000"/>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9" name="TextBox 8">
            <a:extLst>
              <a:ext uri="{FF2B5EF4-FFF2-40B4-BE49-F238E27FC236}">
                <a16:creationId xmlns:a16="http://schemas.microsoft.com/office/drawing/2014/main" id="{981AEAA2-E22D-66F8-426E-191DE793C298}"/>
              </a:ext>
            </a:extLst>
          </p:cNvPr>
          <p:cNvSpPr txBox="1"/>
          <p:nvPr/>
        </p:nvSpPr>
        <p:spPr>
          <a:xfrm>
            <a:off x="8223752" y="1665792"/>
            <a:ext cx="1399742" cy="369332"/>
          </a:xfrm>
          <a:prstGeom prst="rect">
            <a:avLst/>
          </a:prstGeom>
          <a:noFill/>
        </p:spPr>
        <p:txBody>
          <a:bodyPr wrap="none">
            <a:spAutoFit/>
          </a:bodyPr>
          <a:lstStyle/>
          <a:p>
            <a:pPr marL="0" marR="0" lvl="0" indent="0" algn="ctr" defTabSz="932114"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0" scaled="1"/>
                </a:gradFill>
                <a:effectLst/>
                <a:uLnTx/>
                <a:uFillTx/>
                <a:latin typeface="Segoe UI Semibold"/>
                <a:ea typeface="+mn-ea"/>
                <a:cs typeface="+mn-cs"/>
              </a:rPr>
              <a:t>Stay secure</a:t>
            </a:r>
          </a:p>
        </p:txBody>
      </p:sp>
      <p:sp>
        <p:nvSpPr>
          <p:cNvPr id="10" name="TextBox 9">
            <a:extLst>
              <a:ext uri="{FF2B5EF4-FFF2-40B4-BE49-F238E27FC236}">
                <a16:creationId xmlns:a16="http://schemas.microsoft.com/office/drawing/2014/main" id="{EB075DF7-E10D-2247-68B5-43801C3EA774}"/>
              </a:ext>
            </a:extLst>
          </p:cNvPr>
          <p:cNvSpPr txBox="1"/>
          <p:nvPr/>
        </p:nvSpPr>
        <p:spPr>
          <a:xfrm>
            <a:off x="7021019" y="2196333"/>
            <a:ext cx="3805209" cy="369332"/>
          </a:xfrm>
          <a:prstGeom prst="rect">
            <a:avLst/>
          </a:prstGeom>
          <a:noFill/>
        </p:spPr>
        <p:txBody>
          <a:bodyPr wrap="none">
            <a:spAutoFit/>
          </a:bodyPr>
          <a:lstStyle/>
          <a:p>
            <a:pPr marL="0" marR="0" lvl="0" indent="0" algn="ctr" defTabSz="914367" rtl="0" eaLnBrk="1" fontAlgn="auto" latinLnBrk="0" hangingPunct="1">
              <a:lnSpc>
                <a:spcPct val="100000"/>
              </a:lnSpc>
              <a:spcBef>
                <a:spcPts val="0"/>
              </a:spcBef>
              <a:spcAft>
                <a:spcPts val="24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Threat protection for AI workloads</a:t>
            </a:r>
          </a:p>
        </p:txBody>
      </p:sp>
      <p:grpSp>
        <p:nvGrpSpPr>
          <p:cNvPr id="12" name="Picture 26">
            <a:extLst>
              <a:ext uri="{FF2B5EF4-FFF2-40B4-BE49-F238E27FC236}">
                <a16:creationId xmlns:a16="http://schemas.microsoft.com/office/drawing/2014/main" id="{98E7A922-311F-F71C-5F94-A5383F3B08F8}"/>
              </a:ext>
              <a:ext uri="{C183D7F6-B498-43B3-948B-1728B52AA6E4}">
                <adec:decorative xmlns:adec="http://schemas.microsoft.com/office/drawing/2017/decorative" val="1"/>
              </a:ext>
            </a:extLst>
          </p:cNvPr>
          <p:cNvGrpSpPr/>
          <p:nvPr/>
        </p:nvGrpSpPr>
        <p:grpSpPr>
          <a:xfrm>
            <a:off x="4097950" y="5753539"/>
            <a:ext cx="358304" cy="373837"/>
            <a:chOff x="4352792" y="5896246"/>
            <a:chExt cx="358304" cy="373837"/>
          </a:xfrm>
          <a:solidFill>
            <a:schemeClr val="bg1"/>
          </a:solidFill>
        </p:grpSpPr>
        <p:sp>
          <p:nvSpPr>
            <p:cNvPr id="13" name="Freeform: Shape 44">
              <a:extLst>
                <a:ext uri="{FF2B5EF4-FFF2-40B4-BE49-F238E27FC236}">
                  <a16:creationId xmlns:a16="http://schemas.microsoft.com/office/drawing/2014/main" id="{DA0F6334-228F-96BB-6040-2620509F6E73}"/>
                </a:ext>
              </a:extLst>
            </p:cNvPr>
            <p:cNvSpPr/>
            <p:nvPr/>
          </p:nvSpPr>
          <p:spPr>
            <a:xfrm>
              <a:off x="4531389" y="6075956"/>
              <a:ext cx="176378" cy="194127"/>
            </a:xfrm>
            <a:custGeom>
              <a:avLst/>
              <a:gdLst>
                <a:gd name="connsiteX0" fmla="*/ -2400 w 176378"/>
                <a:gd name="connsiteY0" fmla="*/ 192380 h 194127"/>
                <a:gd name="connsiteX1" fmla="*/ -2400 w 176378"/>
                <a:gd name="connsiteY1" fmla="*/ -1747 h 194127"/>
                <a:gd name="connsiteX2" fmla="*/ 173979 w 176378"/>
                <a:gd name="connsiteY2" fmla="*/ -1747 h 194127"/>
                <a:gd name="connsiteX3" fmla="*/ 3879 w 176378"/>
                <a:gd name="connsiteY3" fmla="*/ 190717 h 194127"/>
                <a:gd name="connsiteX4" fmla="*/ -2400 w 176378"/>
                <a:gd name="connsiteY4" fmla="*/ 192380 h 194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8" h="194127">
                  <a:moveTo>
                    <a:pt x="-2400" y="192380"/>
                  </a:moveTo>
                  <a:lnTo>
                    <a:pt x="-2400" y="-1747"/>
                  </a:lnTo>
                  <a:lnTo>
                    <a:pt x="173979" y="-1747"/>
                  </a:lnTo>
                  <a:cubicBezTo>
                    <a:pt x="158848" y="77169"/>
                    <a:pt x="96694" y="137270"/>
                    <a:pt x="3879" y="190717"/>
                  </a:cubicBezTo>
                  <a:cubicBezTo>
                    <a:pt x="1982" y="191815"/>
                    <a:pt x="-215" y="192380"/>
                    <a:pt x="-2400" y="192380"/>
                  </a:cubicBezTo>
                  <a:close/>
                </a:path>
              </a:pathLst>
            </a:custGeom>
            <a:grpFill/>
            <a:ln w="15875" cap="flat">
              <a:solidFill>
                <a:srgbClr val="097AB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4" name="Freeform: Shape 45">
              <a:extLst>
                <a:ext uri="{FF2B5EF4-FFF2-40B4-BE49-F238E27FC236}">
                  <a16:creationId xmlns:a16="http://schemas.microsoft.com/office/drawing/2014/main" id="{08194E45-F203-0BAC-50B3-3D7DC2BCEC43}"/>
                </a:ext>
              </a:extLst>
            </p:cNvPr>
            <p:cNvSpPr/>
            <p:nvPr/>
          </p:nvSpPr>
          <p:spPr>
            <a:xfrm>
              <a:off x="4356119" y="6075956"/>
              <a:ext cx="176378" cy="194127"/>
            </a:xfrm>
            <a:custGeom>
              <a:avLst/>
              <a:gdLst>
                <a:gd name="connsiteX0" fmla="*/ 173979 w 176378"/>
                <a:gd name="connsiteY0" fmla="*/ -1747 h 194127"/>
                <a:gd name="connsiteX1" fmla="*/ 173979 w 176378"/>
                <a:gd name="connsiteY1" fmla="*/ 192380 h 194127"/>
                <a:gd name="connsiteX2" fmla="*/ 168022 w 176378"/>
                <a:gd name="connsiteY2" fmla="*/ 190717 h 194127"/>
                <a:gd name="connsiteX3" fmla="*/ -2400 w 176378"/>
                <a:gd name="connsiteY3" fmla="*/ -1747 h 194127"/>
                <a:gd name="connsiteX4" fmla="*/ 173979 w 176378"/>
                <a:gd name="connsiteY4" fmla="*/ -1747 h 194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8" h="194127">
                  <a:moveTo>
                    <a:pt x="173979" y="-1747"/>
                  </a:moveTo>
                  <a:lnTo>
                    <a:pt x="173979" y="192380"/>
                  </a:lnTo>
                  <a:cubicBezTo>
                    <a:pt x="171882" y="192380"/>
                    <a:pt x="169830" y="191759"/>
                    <a:pt x="168022" y="190717"/>
                  </a:cubicBezTo>
                  <a:cubicBezTo>
                    <a:pt x="74874" y="137315"/>
                    <a:pt x="12764" y="77169"/>
                    <a:pt x="-2400" y="-1747"/>
                  </a:cubicBezTo>
                  <a:lnTo>
                    <a:pt x="173979" y="-1747"/>
                  </a:lnTo>
                  <a:close/>
                </a:path>
              </a:pathLst>
            </a:custGeom>
            <a:grpFill/>
            <a:ln w="15875" cap="flat">
              <a:solidFill>
                <a:srgbClr val="097AB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5" name="Freeform: Shape 46">
              <a:extLst>
                <a:ext uri="{FF2B5EF4-FFF2-40B4-BE49-F238E27FC236}">
                  <a16:creationId xmlns:a16="http://schemas.microsoft.com/office/drawing/2014/main" id="{5B75DBE9-51DC-C705-1758-4E3E2979F239}"/>
                </a:ext>
              </a:extLst>
            </p:cNvPr>
            <p:cNvSpPr/>
            <p:nvPr/>
          </p:nvSpPr>
          <p:spPr>
            <a:xfrm>
              <a:off x="4531389" y="5896246"/>
              <a:ext cx="179706" cy="179710"/>
            </a:xfrm>
            <a:custGeom>
              <a:avLst/>
              <a:gdLst>
                <a:gd name="connsiteX0" fmla="*/ -2400 w 179706"/>
                <a:gd name="connsiteY0" fmla="*/ -1732 h 179710"/>
                <a:gd name="connsiteX1" fmla="*/ 61806 w 179706"/>
                <a:gd name="connsiteY1" fmla="*/ 17603 h 179710"/>
                <a:gd name="connsiteX2" fmla="*/ 165437 w 179706"/>
                <a:gd name="connsiteY2" fmla="*/ 47288 h 179710"/>
                <a:gd name="connsiteX3" fmla="*/ 177307 w 179706"/>
                <a:gd name="connsiteY3" fmla="*/ 59501 h 179710"/>
                <a:gd name="connsiteX4" fmla="*/ 177307 w 179706"/>
                <a:gd name="connsiteY4" fmla="*/ 140247 h 179710"/>
                <a:gd name="connsiteX5" fmla="*/ 173646 w 179706"/>
                <a:gd name="connsiteY5" fmla="*/ 177963 h 179710"/>
                <a:gd name="connsiteX6" fmla="*/ -2400 w 179706"/>
                <a:gd name="connsiteY6" fmla="*/ 177963 h 179710"/>
                <a:gd name="connsiteX7" fmla="*/ -2400 w 179706"/>
                <a:gd name="connsiteY7" fmla="*/ -1732 h 17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706" h="179710">
                  <a:moveTo>
                    <a:pt x="-2400" y="-1732"/>
                  </a:moveTo>
                  <a:cubicBezTo>
                    <a:pt x="20496" y="-2109"/>
                    <a:pt x="42904" y="4635"/>
                    <a:pt x="61806" y="17603"/>
                  </a:cubicBezTo>
                  <a:cubicBezTo>
                    <a:pt x="89450" y="36273"/>
                    <a:pt x="109251" y="46012"/>
                    <a:pt x="165437" y="47288"/>
                  </a:cubicBezTo>
                  <a:cubicBezTo>
                    <a:pt x="172037" y="47477"/>
                    <a:pt x="177307" y="52901"/>
                    <a:pt x="177307" y="59501"/>
                  </a:cubicBezTo>
                  <a:lnTo>
                    <a:pt x="177307" y="140247"/>
                  </a:lnTo>
                  <a:cubicBezTo>
                    <a:pt x="177262" y="152927"/>
                    <a:pt x="176020" y="165561"/>
                    <a:pt x="173646" y="177963"/>
                  </a:cubicBezTo>
                  <a:lnTo>
                    <a:pt x="-2400" y="177963"/>
                  </a:lnTo>
                  <a:lnTo>
                    <a:pt x="-2400" y="-1732"/>
                  </a:lnTo>
                  <a:close/>
                </a:path>
              </a:pathLst>
            </a:custGeom>
            <a:grpFill/>
            <a:ln w="15875" cap="flat">
              <a:solidFill>
                <a:srgbClr val="097AB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6" name="Freeform: Shape 47">
              <a:extLst>
                <a:ext uri="{FF2B5EF4-FFF2-40B4-BE49-F238E27FC236}">
                  <a16:creationId xmlns:a16="http://schemas.microsoft.com/office/drawing/2014/main" id="{9A9B4C95-A9D9-92C4-AFA9-3932C4D07AAF}"/>
                </a:ext>
              </a:extLst>
            </p:cNvPr>
            <p:cNvSpPr/>
            <p:nvPr/>
          </p:nvSpPr>
          <p:spPr>
            <a:xfrm>
              <a:off x="4352792" y="5896252"/>
              <a:ext cx="179706" cy="179703"/>
            </a:xfrm>
            <a:custGeom>
              <a:avLst/>
              <a:gdLst>
                <a:gd name="connsiteX0" fmla="*/ 1261 w 179706"/>
                <a:gd name="connsiteY0" fmla="*/ 177957 h 179703"/>
                <a:gd name="connsiteX1" fmla="*/ -2400 w 179706"/>
                <a:gd name="connsiteY1" fmla="*/ 140252 h 179703"/>
                <a:gd name="connsiteX2" fmla="*/ -2400 w 179706"/>
                <a:gd name="connsiteY2" fmla="*/ 59384 h 179703"/>
                <a:gd name="connsiteX3" fmla="*/ 9469 w 179706"/>
                <a:gd name="connsiteY3" fmla="*/ 47182 h 179703"/>
                <a:gd name="connsiteX4" fmla="*/ 113100 w 179706"/>
                <a:gd name="connsiteY4" fmla="*/ 17497 h 179703"/>
                <a:gd name="connsiteX5" fmla="*/ 177307 w 179706"/>
                <a:gd name="connsiteY5" fmla="*/ -1727 h 179703"/>
                <a:gd name="connsiteX6" fmla="*/ 177307 w 179706"/>
                <a:gd name="connsiteY6" fmla="*/ 177957 h 179703"/>
                <a:gd name="connsiteX7" fmla="*/ 1261 w 179706"/>
                <a:gd name="connsiteY7" fmla="*/ 177957 h 17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706" h="179703">
                  <a:moveTo>
                    <a:pt x="1261" y="177957"/>
                  </a:moveTo>
                  <a:cubicBezTo>
                    <a:pt x="-1169" y="165511"/>
                    <a:pt x="-2400" y="152887"/>
                    <a:pt x="-2400" y="140252"/>
                  </a:cubicBezTo>
                  <a:lnTo>
                    <a:pt x="-2400" y="59384"/>
                  </a:lnTo>
                  <a:cubicBezTo>
                    <a:pt x="-2400" y="52784"/>
                    <a:pt x="2869" y="47370"/>
                    <a:pt x="9469" y="47182"/>
                  </a:cubicBezTo>
                  <a:cubicBezTo>
                    <a:pt x="65611" y="46039"/>
                    <a:pt x="85457" y="36311"/>
                    <a:pt x="113100" y="17497"/>
                  </a:cubicBezTo>
                  <a:cubicBezTo>
                    <a:pt x="131959" y="4584"/>
                    <a:pt x="154422" y="-2160"/>
                    <a:pt x="177307" y="-1727"/>
                  </a:cubicBezTo>
                  <a:lnTo>
                    <a:pt x="177307" y="177957"/>
                  </a:lnTo>
                  <a:lnTo>
                    <a:pt x="1261" y="177957"/>
                  </a:lnTo>
                  <a:close/>
                </a:path>
              </a:pathLst>
            </a:custGeom>
            <a:grpFill/>
            <a:ln w="15875" cap="flat">
              <a:solidFill>
                <a:srgbClr val="097AB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20" name="Oval 19">
            <a:extLst>
              <a:ext uri="{FF2B5EF4-FFF2-40B4-BE49-F238E27FC236}">
                <a16:creationId xmlns:a16="http://schemas.microsoft.com/office/drawing/2014/main" id="{B2E0B71A-3191-6331-049C-C1014F7672B1}"/>
              </a:ext>
              <a:ext uri="{C183D7F6-B498-43B3-948B-1728B52AA6E4}">
                <adec:decorative xmlns:adec="http://schemas.microsoft.com/office/drawing/2017/decorative" val="1"/>
              </a:ext>
            </a:extLst>
          </p:cNvPr>
          <p:cNvSpPr/>
          <p:nvPr/>
        </p:nvSpPr>
        <p:spPr bwMode="auto">
          <a:xfrm>
            <a:off x="2320681" y="3053605"/>
            <a:ext cx="1976504" cy="1976502"/>
          </a:xfrm>
          <a:prstGeom prst="ellipse">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39" name="Oval 38">
            <a:extLst>
              <a:ext uri="{FF2B5EF4-FFF2-40B4-BE49-F238E27FC236}">
                <a16:creationId xmlns:a16="http://schemas.microsoft.com/office/drawing/2014/main" id="{3B3E07F1-8249-162E-D450-397760CB047F}"/>
              </a:ext>
              <a:ext uri="{C183D7F6-B498-43B3-948B-1728B52AA6E4}">
                <adec:decorative xmlns:adec="http://schemas.microsoft.com/office/drawing/2017/decorative" val="1"/>
              </a:ext>
            </a:extLst>
          </p:cNvPr>
          <p:cNvSpPr/>
          <p:nvPr/>
        </p:nvSpPr>
        <p:spPr bwMode="auto">
          <a:xfrm>
            <a:off x="3074539" y="2808595"/>
            <a:ext cx="468788" cy="468787"/>
          </a:xfrm>
          <a:prstGeom prst="ellipse">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GB" sz="1800" b="1" i="0" u="none" strike="noStrike" kern="1200" cap="none" spc="0" normalizeH="0" baseline="0" noProof="0" err="1">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40" name="Graphic 39">
            <a:extLst>
              <a:ext uri="{FF2B5EF4-FFF2-40B4-BE49-F238E27FC236}">
                <a16:creationId xmlns:a16="http://schemas.microsoft.com/office/drawing/2014/main" id="{A7582297-CA13-B323-FBE6-79C63E031B8A}"/>
              </a:ext>
              <a:ext uri="{C183D7F6-B498-43B3-948B-1728B52AA6E4}">
                <adec:decorative xmlns:adec="http://schemas.microsoft.com/office/drawing/2017/decorative" val="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3175338" y="2909394"/>
            <a:ext cx="267189" cy="267189"/>
          </a:xfrm>
          <a:prstGeom prst="rect">
            <a:avLst/>
          </a:prstGeom>
          <a:effectLst/>
        </p:spPr>
      </p:pic>
      <p:sp>
        <p:nvSpPr>
          <p:cNvPr id="22" name="Oval 21">
            <a:extLst>
              <a:ext uri="{FF2B5EF4-FFF2-40B4-BE49-F238E27FC236}">
                <a16:creationId xmlns:a16="http://schemas.microsoft.com/office/drawing/2014/main" id="{99296C35-F27E-499B-1C51-EFC402F90DBE}"/>
              </a:ext>
              <a:ext uri="{C183D7F6-B498-43B3-948B-1728B52AA6E4}">
                <adec:decorative xmlns:adec="http://schemas.microsoft.com/office/drawing/2017/decorative" val="1"/>
              </a:ext>
            </a:extLst>
          </p:cNvPr>
          <p:cNvSpPr/>
          <p:nvPr/>
        </p:nvSpPr>
        <p:spPr bwMode="auto">
          <a:xfrm>
            <a:off x="2851733" y="3584656"/>
            <a:ext cx="914400" cy="914400"/>
          </a:xfrm>
          <a:prstGeom prst="ellipse">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GB"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37" name="Oval 36">
            <a:extLst>
              <a:ext uri="{FF2B5EF4-FFF2-40B4-BE49-F238E27FC236}">
                <a16:creationId xmlns:a16="http://schemas.microsoft.com/office/drawing/2014/main" id="{F8D7AF0C-930A-2F62-7930-6CBF0B794B45}"/>
              </a:ext>
              <a:ext uri="{C183D7F6-B498-43B3-948B-1728B52AA6E4}">
                <adec:decorative xmlns:adec="http://schemas.microsoft.com/office/drawing/2017/decorative" val="1"/>
              </a:ext>
            </a:extLst>
          </p:cNvPr>
          <p:cNvSpPr>
            <a:spLocks/>
          </p:cNvSpPr>
          <p:nvPr/>
        </p:nvSpPr>
        <p:spPr bwMode="auto">
          <a:xfrm>
            <a:off x="3992241" y="3481543"/>
            <a:ext cx="468787" cy="468787"/>
          </a:xfrm>
          <a:prstGeom prst="ellipse">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GB"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38" name="Graphic 37">
            <a:extLst>
              <a:ext uri="{FF2B5EF4-FFF2-40B4-BE49-F238E27FC236}">
                <a16:creationId xmlns:a16="http://schemas.microsoft.com/office/drawing/2014/main" id="{5FED06AE-8A91-82ED-902C-8F235A5BD129}"/>
              </a:ext>
              <a:ext uri="{C183D7F6-B498-43B3-948B-1728B52AA6E4}">
                <adec:decorative xmlns:adec="http://schemas.microsoft.com/office/drawing/2017/decorative" val="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4091788" y="3573595"/>
            <a:ext cx="284685" cy="284685"/>
          </a:xfrm>
          <a:prstGeom prst="rect">
            <a:avLst/>
          </a:prstGeom>
          <a:effectLst/>
        </p:spPr>
      </p:pic>
      <p:sp>
        <p:nvSpPr>
          <p:cNvPr id="33" name="Oval 32">
            <a:extLst>
              <a:ext uri="{FF2B5EF4-FFF2-40B4-BE49-F238E27FC236}">
                <a16:creationId xmlns:a16="http://schemas.microsoft.com/office/drawing/2014/main" id="{05FCF046-B50C-636D-A9FC-FDC84E014ED2}"/>
              </a:ext>
              <a:ext uri="{C183D7F6-B498-43B3-948B-1728B52AA6E4}">
                <adec:decorative xmlns:adec="http://schemas.microsoft.com/office/drawing/2017/decorative" val="1"/>
              </a:ext>
            </a:extLst>
          </p:cNvPr>
          <p:cNvSpPr/>
          <p:nvPr/>
        </p:nvSpPr>
        <p:spPr bwMode="auto">
          <a:xfrm>
            <a:off x="2435872" y="4507212"/>
            <a:ext cx="468788" cy="468787"/>
          </a:xfrm>
          <a:prstGeom prst="ellipse">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GB" sz="1800" b="1" i="0" u="none" strike="noStrike" kern="1200" cap="none" spc="0" normalizeH="0" baseline="0" noProof="0" err="1">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grpSp>
        <p:nvGrpSpPr>
          <p:cNvPr id="34" name="Group 33">
            <a:extLst>
              <a:ext uri="{FF2B5EF4-FFF2-40B4-BE49-F238E27FC236}">
                <a16:creationId xmlns:a16="http://schemas.microsoft.com/office/drawing/2014/main" id="{D7B857F5-0B07-5A57-B911-F0180ED539B2}"/>
              </a:ext>
              <a:ext uri="{C183D7F6-B498-43B3-948B-1728B52AA6E4}">
                <adec:decorative xmlns:adec="http://schemas.microsoft.com/office/drawing/2017/decorative" val="1"/>
              </a:ext>
            </a:extLst>
          </p:cNvPr>
          <p:cNvGrpSpPr/>
          <p:nvPr/>
        </p:nvGrpSpPr>
        <p:grpSpPr>
          <a:xfrm>
            <a:off x="2555462" y="4607445"/>
            <a:ext cx="229609" cy="268321"/>
            <a:chOff x="2588000" y="4393482"/>
            <a:chExt cx="245540" cy="286938"/>
          </a:xfrm>
        </p:grpSpPr>
        <p:sp>
          <p:nvSpPr>
            <p:cNvPr id="35" name="Database_EFC7">
              <a:extLst>
                <a:ext uri="{FF2B5EF4-FFF2-40B4-BE49-F238E27FC236}">
                  <a16:creationId xmlns:a16="http://schemas.microsoft.com/office/drawing/2014/main" id="{48FE5DB2-6A22-F6A0-0EFB-B1500D7AE621}"/>
                </a:ext>
              </a:extLst>
            </p:cNvPr>
            <p:cNvSpPr>
              <a:spLocks noChangeAspect="1" noEditPoints="1"/>
            </p:cNvSpPr>
            <p:nvPr/>
          </p:nvSpPr>
          <p:spPr bwMode="auto">
            <a:xfrm>
              <a:off x="2588000" y="4393482"/>
              <a:ext cx="187784" cy="2440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Database_EFC7">
              <a:extLst>
                <a:ext uri="{FF2B5EF4-FFF2-40B4-BE49-F238E27FC236}">
                  <a16:creationId xmlns:a16="http://schemas.microsoft.com/office/drawing/2014/main" id="{D56D6007-E1D8-F353-0A34-113E7BF61433}"/>
                </a:ext>
              </a:extLst>
            </p:cNvPr>
            <p:cNvSpPr>
              <a:spLocks noChangeAspect="1" noEditPoints="1"/>
            </p:cNvSpPr>
            <p:nvPr/>
          </p:nvSpPr>
          <p:spPr bwMode="auto">
            <a:xfrm>
              <a:off x="2718027" y="4530272"/>
              <a:ext cx="115513" cy="15014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accent1"/>
            </a:solid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2E21A874-FA95-65E4-4C6A-10434E27DD7F}"/>
              </a:ext>
              <a:ext uri="{C183D7F6-B498-43B3-948B-1728B52AA6E4}">
                <adec:decorative xmlns:adec="http://schemas.microsoft.com/office/drawing/2017/decorative" val="1"/>
              </a:ext>
            </a:extLst>
          </p:cNvPr>
          <p:cNvSpPr/>
          <p:nvPr/>
        </p:nvSpPr>
        <p:spPr bwMode="auto">
          <a:xfrm>
            <a:off x="3731224" y="4507209"/>
            <a:ext cx="468788" cy="468787"/>
          </a:xfrm>
          <a:prstGeom prst="ellipse">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GB" sz="1800" b="1" i="0" u="none" strike="noStrike" kern="1200" cap="none" spc="0" normalizeH="0" baseline="0" noProof="0" err="1">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grpSp>
        <p:nvGrpSpPr>
          <p:cNvPr id="30" name="Group 29">
            <a:extLst>
              <a:ext uri="{FF2B5EF4-FFF2-40B4-BE49-F238E27FC236}">
                <a16:creationId xmlns:a16="http://schemas.microsoft.com/office/drawing/2014/main" id="{41224606-9FF4-A4C8-E826-4862DB43286F}"/>
              </a:ext>
              <a:ext uri="{C183D7F6-B498-43B3-948B-1728B52AA6E4}">
                <adec:decorative xmlns:adec="http://schemas.microsoft.com/office/drawing/2017/decorative" val="1"/>
              </a:ext>
            </a:extLst>
          </p:cNvPr>
          <p:cNvGrpSpPr/>
          <p:nvPr/>
        </p:nvGrpSpPr>
        <p:grpSpPr>
          <a:xfrm>
            <a:off x="3857041" y="4635601"/>
            <a:ext cx="217154" cy="212002"/>
            <a:chOff x="3883664" y="4526747"/>
            <a:chExt cx="217154" cy="212002"/>
          </a:xfrm>
        </p:grpSpPr>
        <p:sp>
          <p:nvSpPr>
            <p:cNvPr id="31" name="Freeform: Shape 31">
              <a:extLst>
                <a:ext uri="{FF2B5EF4-FFF2-40B4-BE49-F238E27FC236}">
                  <a16:creationId xmlns:a16="http://schemas.microsoft.com/office/drawing/2014/main" id="{C26A5EE2-EE9B-B4F1-C183-78716FD62789}"/>
                </a:ext>
              </a:extLst>
            </p:cNvPr>
            <p:cNvSpPr/>
            <p:nvPr/>
          </p:nvSpPr>
          <p:spPr>
            <a:xfrm>
              <a:off x="3888105" y="4565352"/>
              <a:ext cx="212713" cy="168291"/>
            </a:xfrm>
            <a:custGeom>
              <a:avLst/>
              <a:gdLst>
                <a:gd name="connsiteX0" fmla="*/ 531 w 130481"/>
                <a:gd name="connsiteY0" fmla="*/ 5329 h 103232"/>
                <a:gd name="connsiteX1" fmla="*/ 11030 w 130481"/>
                <a:gd name="connsiteY1" fmla="*/ 606 h 103232"/>
                <a:gd name="connsiteX2" fmla="*/ 65145 w 130481"/>
                <a:gd name="connsiteY2" fmla="*/ 21127 h 103232"/>
                <a:gd name="connsiteX3" fmla="*/ 119260 w 130481"/>
                <a:gd name="connsiteY3" fmla="*/ 606 h 103232"/>
                <a:gd name="connsiteX4" fmla="*/ 129876 w 130481"/>
                <a:gd name="connsiteY4" fmla="*/ 5069 h 103232"/>
                <a:gd name="connsiteX5" fmla="*/ 125412 w 130481"/>
                <a:gd name="connsiteY5" fmla="*/ 15685 h 103232"/>
                <a:gd name="connsiteX6" fmla="*/ 125036 w 130481"/>
                <a:gd name="connsiteY6" fmla="*/ 15828 h 103232"/>
                <a:gd name="connsiteX7" fmla="*/ 73289 w 130481"/>
                <a:gd name="connsiteY7" fmla="*/ 35470 h 103232"/>
                <a:gd name="connsiteX8" fmla="*/ 73289 w 130481"/>
                <a:gd name="connsiteY8" fmla="*/ 95089 h 103232"/>
                <a:gd name="connsiteX9" fmla="*/ 65145 w 130481"/>
                <a:gd name="connsiteY9" fmla="*/ 103233 h 103232"/>
                <a:gd name="connsiteX10" fmla="*/ 57002 w 130481"/>
                <a:gd name="connsiteY10" fmla="*/ 95089 h 103232"/>
                <a:gd name="connsiteX11" fmla="*/ 57002 w 130481"/>
                <a:gd name="connsiteY11" fmla="*/ 35480 h 103232"/>
                <a:gd name="connsiteX12" fmla="*/ 5254 w 130481"/>
                <a:gd name="connsiteY12" fmla="*/ 15817 h 103232"/>
                <a:gd name="connsiteX13" fmla="*/ 531 w 130481"/>
                <a:gd name="connsiteY13" fmla="*/ 5318 h 10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1" h="103232">
                  <a:moveTo>
                    <a:pt x="531" y="5329"/>
                  </a:moveTo>
                  <a:cubicBezTo>
                    <a:pt x="2127" y="1126"/>
                    <a:pt x="6827" y="-988"/>
                    <a:pt x="11030" y="606"/>
                  </a:cubicBezTo>
                  <a:lnTo>
                    <a:pt x="65145" y="21127"/>
                  </a:lnTo>
                  <a:lnTo>
                    <a:pt x="119260" y="606"/>
                  </a:lnTo>
                  <a:cubicBezTo>
                    <a:pt x="123424" y="-1093"/>
                    <a:pt x="128177" y="905"/>
                    <a:pt x="129876" y="5069"/>
                  </a:cubicBezTo>
                  <a:cubicBezTo>
                    <a:pt x="131575" y="9233"/>
                    <a:pt x="129577" y="13986"/>
                    <a:pt x="125412" y="15685"/>
                  </a:cubicBezTo>
                  <a:cubicBezTo>
                    <a:pt x="125288" y="15736"/>
                    <a:pt x="125162" y="15784"/>
                    <a:pt x="125036" y="15828"/>
                  </a:cubicBezTo>
                  <a:lnTo>
                    <a:pt x="73289" y="35470"/>
                  </a:lnTo>
                  <a:lnTo>
                    <a:pt x="73289" y="95089"/>
                  </a:lnTo>
                  <a:cubicBezTo>
                    <a:pt x="73289" y="99587"/>
                    <a:pt x="69643" y="103233"/>
                    <a:pt x="65145" y="103233"/>
                  </a:cubicBezTo>
                  <a:cubicBezTo>
                    <a:pt x="60648" y="103233"/>
                    <a:pt x="57002" y="99587"/>
                    <a:pt x="57002" y="95089"/>
                  </a:cubicBezTo>
                  <a:lnTo>
                    <a:pt x="57002" y="35480"/>
                  </a:lnTo>
                  <a:lnTo>
                    <a:pt x="5254" y="15817"/>
                  </a:lnTo>
                  <a:cubicBezTo>
                    <a:pt x="1052" y="14221"/>
                    <a:pt x="-1063" y="9521"/>
                    <a:pt x="531" y="5318"/>
                  </a:cubicBezTo>
                  <a:close/>
                </a:path>
              </a:pathLst>
            </a:custGeom>
            <a:solidFill>
              <a:schemeClr val="bg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32" name="Freeform: Shape 32">
              <a:extLst>
                <a:ext uri="{FF2B5EF4-FFF2-40B4-BE49-F238E27FC236}">
                  <a16:creationId xmlns:a16="http://schemas.microsoft.com/office/drawing/2014/main" id="{DAFE9351-7B5A-C639-7FD8-7B5554C19137}"/>
                </a:ext>
              </a:extLst>
            </p:cNvPr>
            <p:cNvSpPr/>
            <p:nvPr/>
          </p:nvSpPr>
          <p:spPr>
            <a:xfrm>
              <a:off x="3883664" y="4526747"/>
              <a:ext cx="217154" cy="212002"/>
            </a:xfrm>
            <a:custGeom>
              <a:avLst/>
              <a:gdLst>
                <a:gd name="connsiteX0" fmla="*/ 93279 w 217154"/>
                <a:gd name="connsiteY0" fmla="*/ 2983 h 212002"/>
                <a:gd name="connsiteX1" fmla="*/ 123876 w 217154"/>
                <a:gd name="connsiteY1" fmla="*/ 2983 h 212002"/>
                <a:gd name="connsiteX2" fmla="*/ 205287 w 217154"/>
                <a:gd name="connsiteY2" fmla="*/ 35991 h 212002"/>
                <a:gd name="connsiteX3" fmla="*/ 217154 w 217154"/>
                <a:gd name="connsiteY3" fmla="*/ 53602 h 212002"/>
                <a:gd name="connsiteX4" fmla="*/ 217154 w 217154"/>
                <a:gd name="connsiteY4" fmla="*/ 158401 h 212002"/>
                <a:gd name="connsiteX5" fmla="*/ 205287 w 217154"/>
                <a:gd name="connsiteY5" fmla="*/ 176012 h 212002"/>
                <a:gd name="connsiteX6" fmla="*/ 123876 w 217154"/>
                <a:gd name="connsiteY6" fmla="*/ 209019 h 212002"/>
                <a:gd name="connsiteX7" fmla="*/ 93279 w 217154"/>
                <a:gd name="connsiteY7" fmla="*/ 209019 h 212002"/>
                <a:gd name="connsiteX8" fmla="*/ 11867 w 217154"/>
                <a:gd name="connsiteY8" fmla="*/ 176012 h 212002"/>
                <a:gd name="connsiteX9" fmla="*/ 0 w 217154"/>
                <a:gd name="connsiteY9" fmla="*/ 158401 h 212002"/>
                <a:gd name="connsiteX10" fmla="*/ 0 w 217154"/>
                <a:gd name="connsiteY10" fmla="*/ 53613 h 212002"/>
                <a:gd name="connsiteX11" fmla="*/ 11867 w 217154"/>
                <a:gd name="connsiteY11" fmla="*/ 36002 h 212002"/>
                <a:gd name="connsiteX12" fmla="*/ 93279 w 217154"/>
                <a:gd name="connsiteY12" fmla="*/ 2994 h 212002"/>
                <a:gd name="connsiteX13" fmla="*/ 117752 w 217154"/>
                <a:gd name="connsiteY13" fmla="*/ 18076 h 212002"/>
                <a:gd name="connsiteX14" fmla="*/ 99402 w 217154"/>
                <a:gd name="connsiteY14" fmla="*/ 18076 h 212002"/>
                <a:gd name="connsiteX15" fmla="*/ 17980 w 217154"/>
                <a:gd name="connsiteY15" fmla="*/ 51083 h 212002"/>
                <a:gd name="connsiteX16" fmla="*/ 16287 w 217154"/>
                <a:gd name="connsiteY16" fmla="*/ 53602 h 212002"/>
                <a:gd name="connsiteX17" fmla="*/ 16287 w 217154"/>
                <a:gd name="connsiteY17" fmla="*/ 158401 h 212002"/>
                <a:gd name="connsiteX18" fmla="*/ 17980 w 217154"/>
                <a:gd name="connsiteY18" fmla="*/ 160920 h 212002"/>
                <a:gd name="connsiteX19" fmla="*/ 99402 w 217154"/>
                <a:gd name="connsiteY19" fmla="*/ 193927 h 212002"/>
                <a:gd name="connsiteX20" fmla="*/ 117752 w 217154"/>
                <a:gd name="connsiteY20" fmla="*/ 193927 h 212002"/>
                <a:gd name="connsiteX21" fmla="*/ 199174 w 217154"/>
                <a:gd name="connsiteY21" fmla="*/ 160920 h 212002"/>
                <a:gd name="connsiteX22" fmla="*/ 200868 w 217154"/>
                <a:gd name="connsiteY22" fmla="*/ 158401 h 212002"/>
                <a:gd name="connsiteX23" fmla="*/ 200868 w 217154"/>
                <a:gd name="connsiteY23" fmla="*/ 53613 h 212002"/>
                <a:gd name="connsiteX24" fmla="*/ 199174 w 217154"/>
                <a:gd name="connsiteY24" fmla="*/ 51094 h 212002"/>
                <a:gd name="connsiteX25" fmla="*/ 117752 w 217154"/>
                <a:gd name="connsiteY25" fmla="*/ 18086 h 2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7154" h="212002">
                  <a:moveTo>
                    <a:pt x="93279" y="2983"/>
                  </a:moveTo>
                  <a:cubicBezTo>
                    <a:pt x="103090" y="-994"/>
                    <a:pt x="114065" y="-994"/>
                    <a:pt x="123876" y="2983"/>
                  </a:cubicBezTo>
                  <a:lnTo>
                    <a:pt x="205287" y="35991"/>
                  </a:lnTo>
                  <a:cubicBezTo>
                    <a:pt x="212460" y="38896"/>
                    <a:pt x="217154" y="45863"/>
                    <a:pt x="217154" y="53602"/>
                  </a:cubicBezTo>
                  <a:lnTo>
                    <a:pt x="217154" y="158401"/>
                  </a:lnTo>
                  <a:cubicBezTo>
                    <a:pt x="217154" y="166140"/>
                    <a:pt x="212460" y="173106"/>
                    <a:pt x="205287" y="176012"/>
                  </a:cubicBezTo>
                  <a:lnTo>
                    <a:pt x="123876" y="209019"/>
                  </a:lnTo>
                  <a:cubicBezTo>
                    <a:pt x="114065" y="212998"/>
                    <a:pt x="103090" y="212998"/>
                    <a:pt x="93279" y="209019"/>
                  </a:cubicBezTo>
                  <a:lnTo>
                    <a:pt x="11867" y="176012"/>
                  </a:lnTo>
                  <a:cubicBezTo>
                    <a:pt x="4694" y="173106"/>
                    <a:pt x="0" y="166140"/>
                    <a:pt x="0" y="158401"/>
                  </a:cubicBezTo>
                  <a:lnTo>
                    <a:pt x="0" y="53613"/>
                  </a:lnTo>
                  <a:cubicBezTo>
                    <a:pt x="0" y="45873"/>
                    <a:pt x="4694" y="38907"/>
                    <a:pt x="11867" y="36002"/>
                  </a:cubicBezTo>
                  <a:lnTo>
                    <a:pt x="93279" y="2994"/>
                  </a:lnTo>
                  <a:close/>
                  <a:moveTo>
                    <a:pt x="117752" y="18076"/>
                  </a:moveTo>
                  <a:cubicBezTo>
                    <a:pt x="111868" y="15691"/>
                    <a:pt x="105286" y="15691"/>
                    <a:pt x="99402" y="18076"/>
                  </a:cubicBezTo>
                  <a:lnTo>
                    <a:pt x="17980" y="51083"/>
                  </a:lnTo>
                  <a:cubicBezTo>
                    <a:pt x="16955" y="51499"/>
                    <a:pt x="16285" y="52496"/>
                    <a:pt x="16287" y="53602"/>
                  </a:cubicBezTo>
                  <a:lnTo>
                    <a:pt x="16287" y="158401"/>
                  </a:lnTo>
                  <a:cubicBezTo>
                    <a:pt x="16285" y="159507"/>
                    <a:pt x="16955" y="160504"/>
                    <a:pt x="17980" y="160920"/>
                  </a:cubicBezTo>
                  <a:lnTo>
                    <a:pt x="99402" y="193927"/>
                  </a:lnTo>
                  <a:cubicBezTo>
                    <a:pt x="105286" y="196311"/>
                    <a:pt x="111868" y="196311"/>
                    <a:pt x="117752" y="193927"/>
                  </a:cubicBezTo>
                  <a:lnTo>
                    <a:pt x="199174" y="160920"/>
                  </a:lnTo>
                  <a:cubicBezTo>
                    <a:pt x="200199" y="160504"/>
                    <a:pt x="200869" y="159507"/>
                    <a:pt x="200868" y="158401"/>
                  </a:cubicBezTo>
                  <a:lnTo>
                    <a:pt x="200868" y="53613"/>
                  </a:lnTo>
                  <a:cubicBezTo>
                    <a:pt x="200869" y="52506"/>
                    <a:pt x="200199" y="51510"/>
                    <a:pt x="199174" y="51094"/>
                  </a:cubicBezTo>
                  <a:lnTo>
                    <a:pt x="117752" y="18086"/>
                  </a:lnTo>
                  <a:close/>
                </a:path>
              </a:pathLst>
            </a:custGeom>
            <a:solidFill>
              <a:schemeClr val="bg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27" name="Oval 26">
            <a:extLst>
              <a:ext uri="{FF2B5EF4-FFF2-40B4-BE49-F238E27FC236}">
                <a16:creationId xmlns:a16="http://schemas.microsoft.com/office/drawing/2014/main" id="{E189BC76-4BB1-830A-B72B-4C7B9FD95BA3}"/>
              </a:ext>
              <a:ext uri="{C183D7F6-B498-43B3-948B-1728B52AA6E4}">
                <adec:decorative xmlns:adec="http://schemas.microsoft.com/office/drawing/2017/decorative" val="1"/>
              </a:ext>
            </a:extLst>
          </p:cNvPr>
          <p:cNvSpPr>
            <a:spLocks/>
          </p:cNvSpPr>
          <p:nvPr/>
        </p:nvSpPr>
        <p:spPr bwMode="auto">
          <a:xfrm>
            <a:off x="2135428" y="3481543"/>
            <a:ext cx="468788" cy="468787"/>
          </a:xfrm>
          <a:prstGeom prst="ellipse">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GB"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pic>
        <p:nvPicPr>
          <p:cNvPr id="28" name="Graphic 27">
            <a:extLst>
              <a:ext uri="{FF2B5EF4-FFF2-40B4-BE49-F238E27FC236}">
                <a16:creationId xmlns:a16="http://schemas.microsoft.com/office/drawing/2014/main" id="{43715B08-7885-9BCF-A932-166C8C635DE7}"/>
              </a:ext>
              <a:ext uri="{C183D7F6-B498-43B3-948B-1728B52AA6E4}">
                <adec:decorative xmlns:adec="http://schemas.microsoft.com/office/drawing/2017/decorative" val="1"/>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2239530" y="3585644"/>
            <a:ext cx="260585" cy="260585"/>
          </a:xfrm>
          <a:prstGeom prst="rect">
            <a:avLst/>
          </a:prstGeom>
          <a:effectLst>
            <a:outerShdw blurRad="190500" algn="ctr" rotWithShape="0">
              <a:prstClr val="black">
                <a:alpha val="20000"/>
              </a:prstClr>
            </a:outerShdw>
          </a:effectLst>
        </p:spPr>
      </p:pic>
      <p:sp>
        <p:nvSpPr>
          <p:cNvPr id="19" name="Data &amp; AI">
            <a:extLst>
              <a:ext uri="{FF2B5EF4-FFF2-40B4-BE49-F238E27FC236}">
                <a16:creationId xmlns:a16="http://schemas.microsoft.com/office/drawing/2014/main" id="{5558436E-8EA5-E305-1400-58CEF3FF30B7}"/>
              </a:ext>
              <a:ext uri="{C183D7F6-B498-43B3-948B-1728B52AA6E4}">
                <adec:decorative xmlns:adec="http://schemas.microsoft.com/office/drawing/2017/decorative" val="1"/>
              </a:ext>
            </a:extLst>
          </p:cNvPr>
          <p:cNvSpPr>
            <a:spLocks noChangeAspect="1" noEditPoints="1"/>
          </p:cNvSpPr>
          <p:nvPr/>
        </p:nvSpPr>
        <p:spPr bwMode="auto">
          <a:xfrm>
            <a:off x="3063832" y="3845871"/>
            <a:ext cx="490203" cy="39197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Sans Display"/>
              <a:ea typeface="+mn-ea"/>
              <a:cs typeface="+mn-cs"/>
            </a:endParaRPr>
          </a:p>
        </p:txBody>
      </p:sp>
      <p:cxnSp>
        <p:nvCxnSpPr>
          <p:cNvPr id="44" name="Straight Arrow Connector 43">
            <a:extLst>
              <a:ext uri="{FF2B5EF4-FFF2-40B4-BE49-F238E27FC236}">
                <a16:creationId xmlns:a16="http://schemas.microsoft.com/office/drawing/2014/main" id="{FE2C3F12-0A78-0A5C-330A-B1072AF01953}"/>
              </a:ext>
              <a:ext uri="{C183D7F6-B498-43B3-948B-1728B52AA6E4}">
                <adec:decorative xmlns:adec="http://schemas.microsoft.com/office/drawing/2017/decorative" val="1"/>
              </a:ext>
            </a:extLst>
          </p:cNvPr>
          <p:cNvCxnSpPr>
            <a:cxnSpLocks/>
          </p:cNvCxnSpPr>
          <p:nvPr/>
        </p:nvCxnSpPr>
        <p:spPr>
          <a:xfrm>
            <a:off x="8132342" y="3895662"/>
            <a:ext cx="1266117" cy="0"/>
          </a:xfrm>
          <a:prstGeom prst="straightConnector1">
            <a:avLst/>
          </a:prstGeom>
          <a:ln w="19050" cap="rnd">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45" name="Freeform: Shape 84">
            <a:extLst>
              <a:ext uri="{FF2B5EF4-FFF2-40B4-BE49-F238E27FC236}">
                <a16:creationId xmlns:a16="http://schemas.microsoft.com/office/drawing/2014/main" id="{F3574222-A750-C256-73EA-2D47A5B233F0}"/>
              </a:ext>
              <a:ext uri="{C183D7F6-B498-43B3-948B-1728B52AA6E4}">
                <adec:decorative xmlns:adec="http://schemas.microsoft.com/office/drawing/2017/decorative" val="1"/>
              </a:ext>
            </a:extLst>
          </p:cNvPr>
          <p:cNvSpPr/>
          <p:nvPr/>
        </p:nvSpPr>
        <p:spPr>
          <a:xfrm>
            <a:off x="7634667" y="3834077"/>
            <a:ext cx="170549" cy="170549"/>
          </a:xfrm>
          <a:custGeom>
            <a:avLst/>
            <a:gdLst>
              <a:gd name="connsiteX0" fmla="*/ 139243 w 139243"/>
              <a:gd name="connsiteY0" fmla="*/ 69622 h 139243"/>
              <a:gd name="connsiteX1" fmla="*/ 69621 w 139243"/>
              <a:gd name="connsiteY1" fmla="*/ 139243 h 139243"/>
              <a:gd name="connsiteX2" fmla="*/ 0 w 139243"/>
              <a:gd name="connsiteY2" fmla="*/ 69622 h 139243"/>
              <a:gd name="connsiteX3" fmla="*/ 69621 w 139243"/>
              <a:gd name="connsiteY3" fmla="*/ 0 h 139243"/>
              <a:gd name="connsiteX4" fmla="*/ 139243 w 139243"/>
              <a:gd name="connsiteY4" fmla="*/ 69622 h 13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43" h="139243">
                <a:moveTo>
                  <a:pt x="139243" y="69622"/>
                </a:moveTo>
                <a:cubicBezTo>
                  <a:pt x="139243" y="108073"/>
                  <a:pt x="108073" y="139243"/>
                  <a:pt x="69621" y="139243"/>
                </a:cubicBezTo>
                <a:cubicBezTo>
                  <a:pt x="31170" y="139243"/>
                  <a:pt x="0" y="108073"/>
                  <a:pt x="0" y="69622"/>
                </a:cubicBezTo>
                <a:cubicBezTo>
                  <a:pt x="0" y="31171"/>
                  <a:pt x="31170" y="0"/>
                  <a:pt x="69621" y="0"/>
                </a:cubicBezTo>
                <a:cubicBezTo>
                  <a:pt x="108073" y="0"/>
                  <a:pt x="139243" y="31171"/>
                  <a:pt x="139243" y="69622"/>
                </a:cubicBezTo>
                <a:close/>
              </a:path>
            </a:pathLst>
          </a:custGeom>
          <a:solidFill>
            <a:srgbClr val="D83B01"/>
          </a:solidFill>
          <a:ln w="80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Oval 56">
            <a:extLst>
              <a:ext uri="{FF2B5EF4-FFF2-40B4-BE49-F238E27FC236}">
                <a16:creationId xmlns:a16="http://schemas.microsoft.com/office/drawing/2014/main" id="{FEA50E18-B6C5-C8A6-7F55-B1D167B483DE}"/>
              </a:ext>
              <a:ext uri="{C183D7F6-B498-43B3-948B-1728B52AA6E4}">
                <adec:decorative xmlns:adec="http://schemas.microsoft.com/office/drawing/2017/decorative" val="1"/>
              </a:ext>
            </a:extLst>
          </p:cNvPr>
          <p:cNvSpPr/>
          <p:nvPr/>
        </p:nvSpPr>
        <p:spPr bwMode="auto">
          <a:xfrm>
            <a:off x="7139944" y="3464556"/>
            <a:ext cx="909593" cy="909593"/>
          </a:xfrm>
          <a:prstGeom prst="ellipse">
            <a:avLst/>
          </a:prstGeom>
          <a:gradFill>
            <a:gsLst>
              <a:gs pos="0">
                <a:srgbClr val="D83B01"/>
              </a:gs>
              <a:gs pos="100000">
                <a:srgbClr val="9D3117"/>
              </a:gs>
            </a:gsLst>
            <a:lin ang="5400000" scaled="1"/>
          </a:gradFill>
          <a:ln w="38100">
            <a:no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grpSp>
        <p:nvGrpSpPr>
          <p:cNvPr id="58" name="Group 57">
            <a:extLst>
              <a:ext uri="{FF2B5EF4-FFF2-40B4-BE49-F238E27FC236}">
                <a16:creationId xmlns:a16="http://schemas.microsoft.com/office/drawing/2014/main" id="{47C6BC2C-D33F-49D6-76C5-414F54A80463}"/>
              </a:ext>
              <a:ext uri="{C183D7F6-B498-43B3-948B-1728B52AA6E4}">
                <adec:decorative xmlns:adec="http://schemas.microsoft.com/office/drawing/2017/decorative" val="1"/>
              </a:ext>
            </a:extLst>
          </p:cNvPr>
          <p:cNvGrpSpPr/>
          <p:nvPr/>
        </p:nvGrpSpPr>
        <p:grpSpPr>
          <a:xfrm>
            <a:off x="7345785" y="3670209"/>
            <a:ext cx="497911" cy="498286"/>
            <a:chOff x="7582011" y="4513415"/>
            <a:chExt cx="504634" cy="505015"/>
          </a:xfrm>
        </p:grpSpPr>
        <p:sp>
          <p:nvSpPr>
            <p:cNvPr id="59" name="Freeform: Shape 90">
              <a:extLst>
                <a:ext uri="{FF2B5EF4-FFF2-40B4-BE49-F238E27FC236}">
                  <a16:creationId xmlns:a16="http://schemas.microsoft.com/office/drawing/2014/main" id="{BCA868F8-2FE8-4E99-EFED-2F643EC06A2D}"/>
                </a:ext>
              </a:extLst>
            </p:cNvPr>
            <p:cNvSpPr/>
            <p:nvPr/>
          </p:nvSpPr>
          <p:spPr>
            <a:xfrm>
              <a:off x="7582011" y="4513415"/>
              <a:ext cx="504634" cy="505015"/>
            </a:xfrm>
            <a:custGeom>
              <a:avLst/>
              <a:gdLst>
                <a:gd name="connsiteX0" fmla="*/ 117348 w 504634"/>
                <a:gd name="connsiteY0" fmla="*/ 504825 h 505015"/>
                <a:gd name="connsiteX1" fmla="*/ 36290 w 504634"/>
                <a:gd name="connsiteY1" fmla="*/ 475583 h 505015"/>
                <a:gd name="connsiteX2" fmla="*/ 30290 w 504634"/>
                <a:gd name="connsiteY2" fmla="*/ 472440 h 505015"/>
                <a:gd name="connsiteX3" fmla="*/ 24289 w 504634"/>
                <a:gd name="connsiteY3" fmla="*/ 469583 h 505015"/>
                <a:gd name="connsiteX4" fmla="*/ 18955 w 504634"/>
                <a:gd name="connsiteY4" fmla="*/ 465582 h 505015"/>
                <a:gd name="connsiteX5" fmla="*/ 14764 w 504634"/>
                <a:gd name="connsiteY5" fmla="*/ 461201 h 505015"/>
                <a:gd name="connsiteX6" fmla="*/ 10478 w 504634"/>
                <a:gd name="connsiteY6" fmla="*/ 456152 h 505015"/>
                <a:gd name="connsiteX7" fmla="*/ 6953 w 504634"/>
                <a:gd name="connsiteY7" fmla="*/ 450628 h 505015"/>
                <a:gd name="connsiteX8" fmla="*/ 4096 w 504634"/>
                <a:gd name="connsiteY8" fmla="*/ 444722 h 505015"/>
                <a:gd name="connsiteX9" fmla="*/ 1905 w 504634"/>
                <a:gd name="connsiteY9" fmla="*/ 438531 h 505015"/>
                <a:gd name="connsiteX10" fmla="*/ 667 w 504634"/>
                <a:gd name="connsiteY10" fmla="*/ 432245 h 505015"/>
                <a:gd name="connsiteX11" fmla="*/ 0 w 504634"/>
                <a:gd name="connsiteY11" fmla="*/ 425768 h 505015"/>
                <a:gd name="connsiteX12" fmla="*/ 0 w 504634"/>
                <a:gd name="connsiteY12" fmla="*/ 419481 h 505015"/>
                <a:gd name="connsiteX13" fmla="*/ 952 w 504634"/>
                <a:gd name="connsiteY13" fmla="*/ 413099 h 505015"/>
                <a:gd name="connsiteX14" fmla="*/ 2857 w 504634"/>
                <a:gd name="connsiteY14" fmla="*/ 406813 h 505015"/>
                <a:gd name="connsiteX15" fmla="*/ 5239 w 504634"/>
                <a:gd name="connsiteY15" fmla="*/ 400907 h 505015"/>
                <a:gd name="connsiteX16" fmla="*/ 74009 w 504634"/>
                <a:gd name="connsiteY16" fmla="*/ 264414 h 505015"/>
                <a:gd name="connsiteX17" fmla="*/ 77438 w 504634"/>
                <a:gd name="connsiteY17" fmla="*/ 258604 h 505015"/>
                <a:gd name="connsiteX18" fmla="*/ 81439 w 504634"/>
                <a:gd name="connsiteY18" fmla="*/ 253365 h 505015"/>
                <a:gd name="connsiteX19" fmla="*/ 85820 w 504634"/>
                <a:gd name="connsiteY19" fmla="*/ 248698 h 505015"/>
                <a:gd name="connsiteX20" fmla="*/ 90964 w 504634"/>
                <a:gd name="connsiteY20" fmla="*/ 244793 h 505015"/>
                <a:gd name="connsiteX21" fmla="*/ 96393 w 504634"/>
                <a:gd name="connsiteY21" fmla="*/ 241268 h 505015"/>
                <a:gd name="connsiteX22" fmla="*/ 102013 w 504634"/>
                <a:gd name="connsiteY22" fmla="*/ 238411 h 505015"/>
                <a:gd name="connsiteX23" fmla="*/ 108109 w 504634"/>
                <a:gd name="connsiteY23" fmla="*/ 236220 h 505015"/>
                <a:gd name="connsiteX24" fmla="*/ 114586 w 504634"/>
                <a:gd name="connsiteY24" fmla="*/ 234791 h 505015"/>
                <a:gd name="connsiteX25" fmla="*/ 121158 w 504634"/>
                <a:gd name="connsiteY25" fmla="*/ 233934 h 505015"/>
                <a:gd name="connsiteX26" fmla="*/ 121825 w 504634"/>
                <a:gd name="connsiteY26" fmla="*/ 233934 h 505015"/>
                <a:gd name="connsiteX27" fmla="*/ 127730 w 504634"/>
                <a:gd name="connsiteY27" fmla="*/ 230219 h 505015"/>
                <a:gd name="connsiteX28" fmla="*/ 133541 w 504634"/>
                <a:gd name="connsiteY28" fmla="*/ 226790 h 505015"/>
                <a:gd name="connsiteX29" fmla="*/ 133541 w 504634"/>
                <a:gd name="connsiteY29" fmla="*/ 180689 h 505015"/>
                <a:gd name="connsiteX30" fmla="*/ 164973 w 504634"/>
                <a:gd name="connsiteY30" fmla="*/ 180689 h 505015"/>
                <a:gd name="connsiteX31" fmla="*/ 167164 w 504634"/>
                <a:gd name="connsiteY31" fmla="*/ 180023 h 505015"/>
                <a:gd name="connsiteX32" fmla="*/ 167164 w 504634"/>
                <a:gd name="connsiteY32" fmla="*/ 174308 h 505015"/>
                <a:gd name="connsiteX33" fmla="*/ 165735 w 504634"/>
                <a:gd name="connsiteY33" fmla="*/ 169450 h 505015"/>
                <a:gd name="connsiteX34" fmla="*/ 163735 w 504634"/>
                <a:gd name="connsiteY34" fmla="*/ 165164 h 505015"/>
                <a:gd name="connsiteX35" fmla="*/ 161258 w 504634"/>
                <a:gd name="connsiteY35" fmla="*/ 161449 h 505015"/>
                <a:gd name="connsiteX36" fmla="*/ 157639 w 504634"/>
                <a:gd name="connsiteY36" fmla="*/ 158115 h 505015"/>
                <a:gd name="connsiteX37" fmla="*/ 153448 w 504634"/>
                <a:gd name="connsiteY37" fmla="*/ 155353 h 505015"/>
                <a:gd name="connsiteX38" fmla="*/ 148114 w 504634"/>
                <a:gd name="connsiteY38" fmla="*/ 153067 h 505015"/>
                <a:gd name="connsiteX39" fmla="*/ 142208 w 504634"/>
                <a:gd name="connsiteY39" fmla="*/ 151162 h 505015"/>
                <a:gd name="connsiteX40" fmla="*/ 132017 w 504634"/>
                <a:gd name="connsiteY40" fmla="*/ 147733 h 505015"/>
                <a:gd name="connsiteX41" fmla="*/ 122491 w 504634"/>
                <a:gd name="connsiteY41" fmla="*/ 143542 h 505015"/>
                <a:gd name="connsiteX42" fmla="*/ 112967 w 504634"/>
                <a:gd name="connsiteY42" fmla="*/ 138494 h 505015"/>
                <a:gd name="connsiteX43" fmla="*/ 103442 w 504634"/>
                <a:gd name="connsiteY43" fmla="*/ 132874 h 505015"/>
                <a:gd name="connsiteX44" fmla="*/ 94869 w 504634"/>
                <a:gd name="connsiteY44" fmla="*/ 126683 h 505015"/>
                <a:gd name="connsiteX45" fmla="*/ 90964 w 504634"/>
                <a:gd name="connsiteY45" fmla="*/ 123254 h 505015"/>
                <a:gd name="connsiteX46" fmla="*/ 87725 w 504634"/>
                <a:gd name="connsiteY46" fmla="*/ 120015 h 505015"/>
                <a:gd name="connsiteX47" fmla="*/ 85535 w 504634"/>
                <a:gd name="connsiteY47" fmla="*/ 116015 h 505015"/>
                <a:gd name="connsiteX48" fmla="*/ 84201 w 504634"/>
                <a:gd name="connsiteY48" fmla="*/ 112014 h 505015"/>
                <a:gd name="connsiteX49" fmla="*/ 84201 w 504634"/>
                <a:gd name="connsiteY49" fmla="*/ 108014 h 505015"/>
                <a:gd name="connsiteX50" fmla="*/ 84201 w 504634"/>
                <a:gd name="connsiteY50" fmla="*/ 104013 h 505015"/>
                <a:gd name="connsiteX51" fmla="*/ 85249 w 504634"/>
                <a:gd name="connsiteY51" fmla="*/ 100013 h 505015"/>
                <a:gd name="connsiteX52" fmla="*/ 87059 w 504634"/>
                <a:gd name="connsiteY52" fmla="*/ 96298 h 505015"/>
                <a:gd name="connsiteX53" fmla="*/ 89630 w 504634"/>
                <a:gd name="connsiteY53" fmla="*/ 92869 h 505015"/>
                <a:gd name="connsiteX54" fmla="*/ 93059 w 504634"/>
                <a:gd name="connsiteY54" fmla="*/ 89630 h 505015"/>
                <a:gd name="connsiteX55" fmla="*/ 96869 w 504634"/>
                <a:gd name="connsiteY55" fmla="*/ 86963 h 505015"/>
                <a:gd name="connsiteX56" fmla="*/ 101727 w 504634"/>
                <a:gd name="connsiteY56" fmla="*/ 84677 h 505015"/>
                <a:gd name="connsiteX57" fmla="*/ 111919 w 504634"/>
                <a:gd name="connsiteY57" fmla="*/ 81344 h 505015"/>
                <a:gd name="connsiteX58" fmla="*/ 122396 w 504634"/>
                <a:gd name="connsiteY58" fmla="*/ 78391 h 505015"/>
                <a:gd name="connsiteX59" fmla="*/ 132969 w 504634"/>
                <a:gd name="connsiteY59" fmla="*/ 76105 h 505015"/>
                <a:gd name="connsiteX60" fmla="*/ 143732 w 504634"/>
                <a:gd name="connsiteY60" fmla="*/ 73914 h 505015"/>
                <a:gd name="connsiteX61" fmla="*/ 154591 w 504634"/>
                <a:gd name="connsiteY61" fmla="*/ 72009 h 505015"/>
                <a:gd name="connsiteX62" fmla="*/ 157639 w 504634"/>
                <a:gd name="connsiteY62" fmla="*/ 70676 h 505015"/>
                <a:gd name="connsiteX63" fmla="*/ 160115 w 504634"/>
                <a:gd name="connsiteY63" fmla="*/ 69723 h 505015"/>
                <a:gd name="connsiteX64" fmla="*/ 162306 w 504634"/>
                <a:gd name="connsiteY64" fmla="*/ 68294 h 505015"/>
                <a:gd name="connsiteX65" fmla="*/ 163925 w 504634"/>
                <a:gd name="connsiteY65" fmla="*/ 66485 h 505015"/>
                <a:gd name="connsiteX66" fmla="*/ 165259 w 504634"/>
                <a:gd name="connsiteY66" fmla="*/ 64008 h 505015"/>
                <a:gd name="connsiteX67" fmla="*/ 166307 w 504634"/>
                <a:gd name="connsiteY67" fmla="*/ 61055 h 505015"/>
                <a:gd name="connsiteX68" fmla="*/ 168974 w 504634"/>
                <a:gd name="connsiteY68" fmla="*/ 52292 h 505015"/>
                <a:gd name="connsiteX69" fmla="*/ 171926 w 504634"/>
                <a:gd name="connsiteY69" fmla="*/ 43815 h 505015"/>
                <a:gd name="connsiteX70" fmla="*/ 174974 w 504634"/>
                <a:gd name="connsiteY70" fmla="*/ 34957 h 505015"/>
                <a:gd name="connsiteX71" fmla="*/ 177451 w 504634"/>
                <a:gd name="connsiteY71" fmla="*/ 26289 h 505015"/>
                <a:gd name="connsiteX72" fmla="*/ 178689 w 504634"/>
                <a:gd name="connsiteY72" fmla="*/ 22098 h 505015"/>
                <a:gd name="connsiteX73" fmla="*/ 180499 w 504634"/>
                <a:gd name="connsiteY73" fmla="*/ 18288 h 505015"/>
                <a:gd name="connsiteX74" fmla="*/ 182880 w 504634"/>
                <a:gd name="connsiteY74" fmla="*/ 15240 h 505015"/>
                <a:gd name="connsiteX75" fmla="*/ 185738 w 504634"/>
                <a:gd name="connsiteY75" fmla="*/ 12668 h 505015"/>
                <a:gd name="connsiteX76" fmla="*/ 189357 w 504634"/>
                <a:gd name="connsiteY76" fmla="*/ 10478 h 505015"/>
                <a:gd name="connsiteX77" fmla="*/ 193358 w 504634"/>
                <a:gd name="connsiteY77" fmla="*/ 8858 h 505015"/>
                <a:gd name="connsiteX78" fmla="*/ 206502 w 504634"/>
                <a:gd name="connsiteY78" fmla="*/ 5239 h 505015"/>
                <a:gd name="connsiteX79" fmla="*/ 219647 w 504634"/>
                <a:gd name="connsiteY79" fmla="*/ 2572 h 505015"/>
                <a:gd name="connsiteX80" fmla="*/ 232791 w 504634"/>
                <a:gd name="connsiteY80" fmla="*/ 857 h 505015"/>
                <a:gd name="connsiteX81" fmla="*/ 245936 w 504634"/>
                <a:gd name="connsiteY81" fmla="*/ 0 h 505015"/>
                <a:gd name="connsiteX82" fmla="*/ 262414 w 504634"/>
                <a:gd name="connsiteY82" fmla="*/ 0 h 505015"/>
                <a:gd name="connsiteX83" fmla="*/ 275368 w 504634"/>
                <a:gd name="connsiteY83" fmla="*/ 3143 h 505015"/>
                <a:gd name="connsiteX84" fmla="*/ 288512 w 504634"/>
                <a:gd name="connsiteY84" fmla="*/ 5048 h 505015"/>
                <a:gd name="connsiteX85" fmla="*/ 301371 w 504634"/>
                <a:gd name="connsiteY85" fmla="*/ 8192 h 505015"/>
                <a:gd name="connsiteX86" fmla="*/ 314325 w 504634"/>
                <a:gd name="connsiteY86" fmla="*/ 12097 h 505015"/>
                <a:gd name="connsiteX87" fmla="*/ 317183 w 504634"/>
                <a:gd name="connsiteY87" fmla="*/ 13526 h 505015"/>
                <a:gd name="connsiteX88" fmla="*/ 319564 w 504634"/>
                <a:gd name="connsiteY88" fmla="*/ 15240 h 505015"/>
                <a:gd name="connsiteX89" fmla="*/ 322040 w 504634"/>
                <a:gd name="connsiteY89" fmla="*/ 17717 h 505015"/>
                <a:gd name="connsiteX90" fmla="*/ 324231 w 504634"/>
                <a:gd name="connsiteY90" fmla="*/ 20669 h 505015"/>
                <a:gd name="connsiteX91" fmla="*/ 326136 w 504634"/>
                <a:gd name="connsiteY91" fmla="*/ 23813 h 505015"/>
                <a:gd name="connsiteX92" fmla="*/ 327660 w 504634"/>
                <a:gd name="connsiteY92" fmla="*/ 26670 h 505015"/>
                <a:gd name="connsiteX93" fmla="*/ 330899 w 504634"/>
                <a:gd name="connsiteY93" fmla="*/ 35433 h 505015"/>
                <a:gd name="connsiteX94" fmla="*/ 334137 w 504634"/>
                <a:gd name="connsiteY94" fmla="*/ 44482 h 505015"/>
                <a:gd name="connsiteX95" fmla="*/ 336804 w 504634"/>
                <a:gd name="connsiteY95" fmla="*/ 53435 h 505015"/>
                <a:gd name="connsiteX96" fmla="*/ 339090 w 504634"/>
                <a:gd name="connsiteY96" fmla="*/ 62960 h 505015"/>
                <a:gd name="connsiteX97" fmla="*/ 340328 w 504634"/>
                <a:gd name="connsiteY97" fmla="*/ 66199 h 505015"/>
                <a:gd name="connsiteX98" fmla="*/ 341852 w 504634"/>
                <a:gd name="connsiteY98" fmla="*/ 68866 h 505015"/>
                <a:gd name="connsiteX99" fmla="*/ 343662 w 504634"/>
                <a:gd name="connsiteY99" fmla="*/ 70580 h 505015"/>
                <a:gd name="connsiteX100" fmla="*/ 346043 w 504634"/>
                <a:gd name="connsiteY100" fmla="*/ 71914 h 505015"/>
                <a:gd name="connsiteX101" fmla="*/ 348806 w 504634"/>
                <a:gd name="connsiteY101" fmla="*/ 73057 h 505015"/>
                <a:gd name="connsiteX102" fmla="*/ 352235 w 504634"/>
                <a:gd name="connsiteY102" fmla="*/ 73724 h 505015"/>
                <a:gd name="connsiteX103" fmla="*/ 363093 w 504634"/>
                <a:gd name="connsiteY103" fmla="*/ 76010 h 505015"/>
                <a:gd name="connsiteX104" fmla="*/ 373856 w 504634"/>
                <a:gd name="connsiteY104" fmla="*/ 78296 h 505015"/>
                <a:gd name="connsiteX105" fmla="*/ 384715 w 504634"/>
                <a:gd name="connsiteY105" fmla="*/ 80677 h 505015"/>
                <a:gd name="connsiteX106" fmla="*/ 395192 w 504634"/>
                <a:gd name="connsiteY106" fmla="*/ 83820 h 505015"/>
                <a:gd name="connsiteX107" fmla="*/ 405479 w 504634"/>
                <a:gd name="connsiteY107" fmla="*/ 87440 h 505015"/>
                <a:gd name="connsiteX108" fmla="*/ 409861 w 504634"/>
                <a:gd name="connsiteY108" fmla="*/ 89535 h 505015"/>
                <a:gd name="connsiteX109" fmla="*/ 413576 w 504634"/>
                <a:gd name="connsiteY109" fmla="*/ 92202 h 505015"/>
                <a:gd name="connsiteX110" fmla="*/ 416338 w 504634"/>
                <a:gd name="connsiteY110" fmla="*/ 95155 h 505015"/>
                <a:gd name="connsiteX111" fmla="*/ 418719 w 504634"/>
                <a:gd name="connsiteY111" fmla="*/ 98489 h 505015"/>
                <a:gd name="connsiteX112" fmla="*/ 420434 w 504634"/>
                <a:gd name="connsiteY112" fmla="*/ 102108 h 505015"/>
                <a:gd name="connsiteX113" fmla="*/ 421386 w 504634"/>
                <a:gd name="connsiteY113" fmla="*/ 105632 h 505015"/>
                <a:gd name="connsiteX114" fmla="*/ 421386 w 504634"/>
                <a:gd name="connsiteY114" fmla="*/ 109538 h 505015"/>
                <a:gd name="connsiteX115" fmla="*/ 420910 w 504634"/>
                <a:gd name="connsiteY115" fmla="*/ 113252 h 505015"/>
                <a:gd name="connsiteX116" fmla="*/ 419671 w 504634"/>
                <a:gd name="connsiteY116" fmla="*/ 117253 h 505015"/>
                <a:gd name="connsiteX117" fmla="*/ 417671 w 504634"/>
                <a:gd name="connsiteY117" fmla="*/ 120872 h 505015"/>
                <a:gd name="connsiteX118" fmla="*/ 415004 w 504634"/>
                <a:gd name="connsiteY118" fmla="*/ 124397 h 505015"/>
                <a:gd name="connsiteX119" fmla="*/ 411480 w 504634"/>
                <a:gd name="connsiteY119" fmla="*/ 127540 h 505015"/>
                <a:gd name="connsiteX120" fmla="*/ 404146 w 504634"/>
                <a:gd name="connsiteY120" fmla="*/ 133064 h 505015"/>
                <a:gd name="connsiteX121" fmla="*/ 396526 w 504634"/>
                <a:gd name="connsiteY121" fmla="*/ 138113 h 505015"/>
                <a:gd name="connsiteX122" fmla="*/ 388525 w 504634"/>
                <a:gd name="connsiteY122" fmla="*/ 142685 h 505015"/>
                <a:gd name="connsiteX123" fmla="*/ 380333 w 504634"/>
                <a:gd name="connsiteY123" fmla="*/ 146876 h 505015"/>
                <a:gd name="connsiteX124" fmla="*/ 371951 w 504634"/>
                <a:gd name="connsiteY124" fmla="*/ 150305 h 505015"/>
                <a:gd name="connsiteX125" fmla="*/ 363474 w 504634"/>
                <a:gd name="connsiteY125" fmla="*/ 153067 h 505015"/>
                <a:gd name="connsiteX126" fmla="*/ 358045 w 504634"/>
                <a:gd name="connsiteY126" fmla="*/ 154686 h 505015"/>
                <a:gd name="connsiteX127" fmla="*/ 353568 w 504634"/>
                <a:gd name="connsiteY127" fmla="*/ 156877 h 505015"/>
                <a:gd name="connsiteX128" fmla="*/ 349663 w 504634"/>
                <a:gd name="connsiteY128" fmla="*/ 159163 h 505015"/>
                <a:gd name="connsiteX129" fmla="*/ 346329 w 504634"/>
                <a:gd name="connsiteY129" fmla="*/ 161925 h 505015"/>
                <a:gd name="connsiteX130" fmla="*/ 343662 w 504634"/>
                <a:gd name="connsiteY130" fmla="*/ 164973 h 505015"/>
                <a:gd name="connsiteX131" fmla="*/ 341471 w 504634"/>
                <a:gd name="connsiteY131" fmla="*/ 168593 h 505015"/>
                <a:gd name="connsiteX132" fmla="*/ 339757 w 504634"/>
                <a:gd name="connsiteY132" fmla="*/ 172498 h 505015"/>
                <a:gd name="connsiteX133" fmla="*/ 338614 w 504634"/>
                <a:gd name="connsiteY133" fmla="*/ 177165 h 505015"/>
                <a:gd name="connsiteX134" fmla="*/ 337852 w 504634"/>
                <a:gd name="connsiteY134" fmla="*/ 182213 h 505015"/>
                <a:gd name="connsiteX135" fmla="*/ 340614 w 504634"/>
                <a:gd name="connsiteY135" fmla="*/ 181070 h 505015"/>
                <a:gd name="connsiteX136" fmla="*/ 359664 w 504634"/>
                <a:gd name="connsiteY136" fmla="*/ 181070 h 505015"/>
                <a:gd name="connsiteX137" fmla="*/ 359664 w 504634"/>
                <a:gd name="connsiteY137" fmla="*/ 224790 h 505015"/>
                <a:gd name="connsiteX138" fmla="*/ 382238 w 504634"/>
                <a:gd name="connsiteY138" fmla="*/ 235553 h 505015"/>
                <a:gd name="connsiteX139" fmla="*/ 389001 w 504634"/>
                <a:gd name="connsiteY139" fmla="*/ 236220 h 505015"/>
                <a:gd name="connsiteX140" fmla="*/ 395764 w 504634"/>
                <a:gd name="connsiteY140" fmla="*/ 237458 h 505015"/>
                <a:gd name="connsiteX141" fmla="*/ 402145 w 504634"/>
                <a:gd name="connsiteY141" fmla="*/ 239649 h 505015"/>
                <a:gd name="connsiteX142" fmla="*/ 408146 w 504634"/>
                <a:gd name="connsiteY142" fmla="*/ 242507 h 505015"/>
                <a:gd name="connsiteX143" fmla="*/ 413766 w 504634"/>
                <a:gd name="connsiteY143" fmla="*/ 245936 h 505015"/>
                <a:gd name="connsiteX144" fmla="*/ 418910 w 504634"/>
                <a:gd name="connsiteY144" fmla="*/ 250127 h 505015"/>
                <a:gd name="connsiteX145" fmla="*/ 423482 w 504634"/>
                <a:gd name="connsiteY145" fmla="*/ 254984 h 505015"/>
                <a:gd name="connsiteX146" fmla="*/ 427577 w 504634"/>
                <a:gd name="connsiteY146" fmla="*/ 260223 h 505015"/>
                <a:gd name="connsiteX147" fmla="*/ 431006 w 504634"/>
                <a:gd name="connsiteY147" fmla="*/ 266033 h 505015"/>
                <a:gd name="connsiteX148" fmla="*/ 499205 w 504634"/>
                <a:gd name="connsiteY148" fmla="*/ 402527 h 505015"/>
                <a:gd name="connsiteX149" fmla="*/ 501777 w 504634"/>
                <a:gd name="connsiteY149" fmla="*/ 408432 h 505015"/>
                <a:gd name="connsiteX150" fmla="*/ 503587 w 504634"/>
                <a:gd name="connsiteY150" fmla="*/ 414719 h 505015"/>
                <a:gd name="connsiteX151" fmla="*/ 504635 w 504634"/>
                <a:gd name="connsiteY151" fmla="*/ 421005 h 505015"/>
                <a:gd name="connsiteX152" fmla="*/ 504635 w 504634"/>
                <a:gd name="connsiteY152" fmla="*/ 427387 h 505015"/>
                <a:gd name="connsiteX153" fmla="*/ 503873 w 504634"/>
                <a:gd name="connsiteY153" fmla="*/ 433769 h 505015"/>
                <a:gd name="connsiteX154" fmla="*/ 502730 w 504634"/>
                <a:gd name="connsiteY154" fmla="*/ 440150 h 505015"/>
                <a:gd name="connsiteX155" fmla="*/ 500539 w 504634"/>
                <a:gd name="connsiteY155" fmla="*/ 446341 h 505015"/>
                <a:gd name="connsiteX156" fmla="*/ 497777 w 504634"/>
                <a:gd name="connsiteY156" fmla="*/ 452152 h 505015"/>
                <a:gd name="connsiteX157" fmla="*/ 494157 w 504634"/>
                <a:gd name="connsiteY157" fmla="*/ 457676 h 505015"/>
                <a:gd name="connsiteX158" fmla="*/ 489966 w 504634"/>
                <a:gd name="connsiteY158" fmla="*/ 462725 h 505015"/>
                <a:gd name="connsiteX159" fmla="*/ 485299 w 504634"/>
                <a:gd name="connsiteY159" fmla="*/ 467201 h 505015"/>
                <a:gd name="connsiteX160" fmla="*/ 479870 w 504634"/>
                <a:gd name="connsiteY160" fmla="*/ 471107 h 505015"/>
                <a:gd name="connsiteX161" fmla="*/ 474250 w 504634"/>
                <a:gd name="connsiteY161" fmla="*/ 474345 h 505015"/>
                <a:gd name="connsiteX162" fmla="*/ 468249 w 504634"/>
                <a:gd name="connsiteY162" fmla="*/ 477203 h 505015"/>
                <a:gd name="connsiteX163" fmla="*/ 388811 w 504634"/>
                <a:gd name="connsiteY163" fmla="*/ 505015 h 50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04634" h="505015">
                  <a:moveTo>
                    <a:pt x="117348" y="504825"/>
                  </a:moveTo>
                  <a:lnTo>
                    <a:pt x="36290" y="475583"/>
                  </a:lnTo>
                  <a:lnTo>
                    <a:pt x="30290" y="472440"/>
                  </a:lnTo>
                  <a:lnTo>
                    <a:pt x="24289" y="469583"/>
                  </a:lnTo>
                  <a:lnTo>
                    <a:pt x="18955" y="465582"/>
                  </a:lnTo>
                  <a:lnTo>
                    <a:pt x="14764" y="461201"/>
                  </a:lnTo>
                  <a:lnTo>
                    <a:pt x="10478" y="456152"/>
                  </a:lnTo>
                  <a:lnTo>
                    <a:pt x="6953" y="450628"/>
                  </a:lnTo>
                  <a:lnTo>
                    <a:pt x="4096" y="444722"/>
                  </a:lnTo>
                  <a:lnTo>
                    <a:pt x="1905" y="438531"/>
                  </a:lnTo>
                  <a:lnTo>
                    <a:pt x="667" y="432245"/>
                  </a:lnTo>
                  <a:lnTo>
                    <a:pt x="0" y="425768"/>
                  </a:lnTo>
                  <a:lnTo>
                    <a:pt x="0" y="419481"/>
                  </a:lnTo>
                  <a:lnTo>
                    <a:pt x="952" y="413099"/>
                  </a:lnTo>
                  <a:lnTo>
                    <a:pt x="2857" y="406813"/>
                  </a:lnTo>
                  <a:lnTo>
                    <a:pt x="5239" y="400907"/>
                  </a:lnTo>
                  <a:lnTo>
                    <a:pt x="74009" y="264414"/>
                  </a:lnTo>
                  <a:lnTo>
                    <a:pt x="77438" y="258604"/>
                  </a:lnTo>
                  <a:lnTo>
                    <a:pt x="81439" y="253365"/>
                  </a:lnTo>
                  <a:lnTo>
                    <a:pt x="85820" y="248698"/>
                  </a:lnTo>
                  <a:lnTo>
                    <a:pt x="90964" y="244793"/>
                  </a:lnTo>
                  <a:lnTo>
                    <a:pt x="96393" y="241268"/>
                  </a:lnTo>
                  <a:lnTo>
                    <a:pt x="102013" y="238411"/>
                  </a:lnTo>
                  <a:lnTo>
                    <a:pt x="108109" y="236220"/>
                  </a:lnTo>
                  <a:lnTo>
                    <a:pt x="114586" y="234791"/>
                  </a:lnTo>
                  <a:lnTo>
                    <a:pt x="121158" y="233934"/>
                  </a:lnTo>
                  <a:lnTo>
                    <a:pt x="121825" y="233934"/>
                  </a:lnTo>
                  <a:lnTo>
                    <a:pt x="127730" y="230219"/>
                  </a:lnTo>
                  <a:lnTo>
                    <a:pt x="133541" y="226790"/>
                  </a:lnTo>
                  <a:lnTo>
                    <a:pt x="133541" y="180689"/>
                  </a:lnTo>
                  <a:lnTo>
                    <a:pt x="164973" y="180689"/>
                  </a:lnTo>
                  <a:lnTo>
                    <a:pt x="167164" y="180023"/>
                  </a:lnTo>
                  <a:lnTo>
                    <a:pt x="167164" y="174308"/>
                  </a:lnTo>
                  <a:lnTo>
                    <a:pt x="165735" y="169450"/>
                  </a:lnTo>
                  <a:lnTo>
                    <a:pt x="163735" y="165164"/>
                  </a:lnTo>
                  <a:lnTo>
                    <a:pt x="161258" y="161449"/>
                  </a:lnTo>
                  <a:lnTo>
                    <a:pt x="157639" y="158115"/>
                  </a:lnTo>
                  <a:lnTo>
                    <a:pt x="153448" y="155353"/>
                  </a:lnTo>
                  <a:lnTo>
                    <a:pt x="148114" y="153067"/>
                  </a:lnTo>
                  <a:lnTo>
                    <a:pt x="142208" y="151162"/>
                  </a:lnTo>
                  <a:lnTo>
                    <a:pt x="132017" y="147733"/>
                  </a:lnTo>
                  <a:lnTo>
                    <a:pt x="122491" y="143542"/>
                  </a:lnTo>
                  <a:lnTo>
                    <a:pt x="112967" y="138494"/>
                  </a:lnTo>
                  <a:lnTo>
                    <a:pt x="103442" y="132874"/>
                  </a:lnTo>
                  <a:lnTo>
                    <a:pt x="94869" y="126683"/>
                  </a:lnTo>
                  <a:lnTo>
                    <a:pt x="90964" y="123254"/>
                  </a:lnTo>
                  <a:lnTo>
                    <a:pt x="87725" y="120015"/>
                  </a:lnTo>
                  <a:lnTo>
                    <a:pt x="85535" y="116015"/>
                  </a:lnTo>
                  <a:lnTo>
                    <a:pt x="84201" y="112014"/>
                  </a:lnTo>
                  <a:lnTo>
                    <a:pt x="84201" y="108014"/>
                  </a:lnTo>
                  <a:lnTo>
                    <a:pt x="84201" y="104013"/>
                  </a:lnTo>
                  <a:lnTo>
                    <a:pt x="85249" y="100013"/>
                  </a:lnTo>
                  <a:lnTo>
                    <a:pt x="87059" y="96298"/>
                  </a:lnTo>
                  <a:lnTo>
                    <a:pt x="89630" y="92869"/>
                  </a:lnTo>
                  <a:lnTo>
                    <a:pt x="93059" y="89630"/>
                  </a:lnTo>
                  <a:lnTo>
                    <a:pt x="96869" y="86963"/>
                  </a:lnTo>
                  <a:lnTo>
                    <a:pt x="101727" y="84677"/>
                  </a:lnTo>
                  <a:lnTo>
                    <a:pt x="111919" y="81344"/>
                  </a:lnTo>
                  <a:lnTo>
                    <a:pt x="122396" y="78391"/>
                  </a:lnTo>
                  <a:lnTo>
                    <a:pt x="132969" y="76105"/>
                  </a:lnTo>
                  <a:lnTo>
                    <a:pt x="143732" y="73914"/>
                  </a:lnTo>
                  <a:lnTo>
                    <a:pt x="154591" y="72009"/>
                  </a:lnTo>
                  <a:lnTo>
                    <a:pt x="157639" y="70676"/>
                  </a:lnTo>
                  <a:lnTo>
                    <a:pt x="160115" y="69723"/>
                  </a:lnTo>
                  <a:lnTo>
                    <a:pt x="162306" y="68294"/>
                  </a:lnTo>
                  <a:lnTo>
                    <a:pt x="163925" y="66485"/>
                  </a:lnTo>
                  <a:lnTo>
                    <a:pt x="165259" y="64008"/>
                  </a:lnTo>
                  <a:lnTo>
                    <a:pt x="166307" y="61055"/>
                  </a:lnTo>
                  <a:lnTo>
                    <a:pt x="168974" y="52292"/>
                  </a:lnTo>
                  <a:lnTo>
                    <a:pt x="171926" y="43815"/>
                  </a:lnTo>
                  <a:lnTo>
                    <a:pt x="174974" y="34957"/>
                  </a:lnTo>
                  <a:lnTo>
                    <a:pt x="177451" y="26289"/>
                  </a:lnTo>
                  <a:lnTo>
                    <a:pt x="178689" y="22098"/>
                  </a:lnTo>
                  <a:lnTo>
                    <a:pt x="180499" y="18288"/>
                  </a:lnTo>
                  <a:lnTo>
                    <a:pt x="182880" y="15240"/>
                  </a:lnTo>
                  <a:lnTo>
                    <a:pt x="185738" y="12668"/>
                  </a:lnTo>
                  <a:lnTo>
                    <a:pt x="189357" y="10478"/>
                  </a:lnTo>
                  <a:lnTo>
                    <a:pt x="193358" y="8858"/>
                  </a:lnTo>
                  <a:lnTo>
                    <a:pt x="206502" y="5239"/>
                  </a:lnTo>
                  <a:lnTo>
                    <a:pt x="219647" y="2572"/>
                  </a:lnTo>
                  <a:lnTo>
                    <a:pt x="232791" y="857"/>
                  </a:lnTo>
                  <a:lnTo>
                    <a:pt x="245936" y="0"/>
                  </a:lnTo>
                  <a:lnTo>
                    <a:pt x="262414" y="0"/>
                  </a:lnTo>
                  <a:lnTo>
                    <a:pt x="275368" y="3143"/>
                  </a:lnTo>
                  <a:lnTo>
                    <a:pt x="288512" y="5048"/>
                  </a:lnTo>
                  <a:lnTo>
                    <a:pt x="301371" y="8192"/>
                  </a:lnTo>
                  <a:lnTo>
                    <a:pt x="314325" y="12097"/>
                  </a:lnTo>
                  <a:lnTo>
                    <a:pt x="317183" y="13526"/>
                  </a:lnTo>
                  <a:lnTo>
                    <a:pt x="319564" y="15240"/>
                  </a:lnTo>
                  <a:lnTo>
                    <a:pt x="322040" y="17717"/>
                  </a:lnTo>
                  <a:lnTo>
                    <a:pt x="324231" y="20669"/>
                  </a:lnTo>
                  <a:lnTo>
                    <a:pt x="326136" y="23813"/>
                  </a:lnTo>
                  <a:lnTo>
                    <a:pt x="327660" y="26670"/>
                  </a:lnTo>
                  <a:lnTo>
                    <a:pt x="330899" y="35433"/>
                  </a:lnTo>
                  <a:lnTo>
                    <a:pt x="334137" y="44482"/>
                  </a:lnTo>
                  <a:lnTo>
                    <a:pt x="336804" y="53435"/>
                  </a:lnTo>
                  <a:lnTo>
                    <a:pt x="339090" y="62960"/>
                  </a:lnTo>
                  <a:lnTo>
                    <a:pt x="340328" y="66199"/>
                  </a:lnTo>
                  <a:lnTo>
                    <a:pt x="341852" y="68866"/>
                  </a:lnTo>
                  <a:lnTo>
                    <a:pt x="343662" y="70580"/>
                  </a:lnTo>
                  <a:lnTo>
                    <a:pt x="346043" y="71914"/>
                  </a:lnTo>
                  <a:lnTo>
                    <a:pt x="348806" y="73057"/>
                  </a:lnTo>
                  <a:lnTo>
                    <a:pt x="352235" y="73724"/>
                  </a:lnTo>
                  <a:lnTo>
                    <a:pt x="363093" y="76010"/>
                  </a:lnTo>
                  <a:lnTo>
                    <a:pt x="373856" y="78296"/>
                  </a:lnTo>
                  <a:lnTo>
                    <a:pt x="384715" y="80677"/>
                  </a:lnTo>
                  <a:lnTo>
                    <a:pt x="395192" y="83820"/>
                  </a:lnTo>
                  <a:lnTo>
                    <a:pt x="405479" y="87440"/>
                  </a:lnTo>
                  <a:lnTo>
                    <a:pt x="409861" y="89535"/>
                  </a:lnTo>
                  <a:lnTo>
                    <a:pt x="413576" y="92202"/>
                  </a:lnTo>
                  <a:lnTo>
                    <a:pt x="416338" y="95155"/>
                  </a:lnTo>
                  <a:lnTo>
                    <a:pt x="418719" y="98489"/>
                  </a:lnTo>
                  <a:lnTo>
                    <a:pt x="420434" y="102108"/>
                  </a:lnTo>
                  <a:lnTo>
                    <a:pt x="421386" y="105632"/>
                  </a:lnTo>
                  <a:lnTo>
                    <a:pt x="421386" y="109538"/>
                  </a:lnTo>
                  <a:lnTo>
                    <a:pt x="420910" y="113252"/>
                  </a:lnTo>
                  <a:lnTo>
                    <a:pt x="419671" y="117253"/>
                  </a:lnTo>
                  <a:lnTo>
                    <a:pt x="417671" y="120872"/>
                  </a:lnTo>
                  <a:lnTo>
                    <a:pt x="415004" y="124397"/>
                  </a:lnTo>
                  <a:lnTo>
                    <a:pt x="411480" y="127540"/>
                  </a:lnTo>
                  <a:lnTo>
                    <a:pt x="404146" y="133064"/>
                  </a:lnTo>
                  <a:lnTo>
                    <a:pt x="396526" y="138113"/>
                  </a:lnTo>
                  <a:lnTo>
                    <a:pt x="388525" y="142685"/>
                  </a:lnTo>
                  <a:lnTo>
                    <a:pt x="380333" y="146876"/>
                  </a:lnTo>
                  <a:lnTo>
                    <a:pt x="371951" y="150305"/>
                  </a:lnTo>
                  <a:lnTo>
                    <a:pt x="363474" y="153067"/>
                  </a:lnTo>
                  <a:lnTo>
                    <a:pt x="358045" y="154686"/>
                  </a:lnTo>
                  <a:lnTo>
                    <a:pt x="353568" y="156877"/>
                  </a:lnTo>
                  <a:lnTo>
                    <a:pt x="349663" y="159163"/>
                  </a:lnTo>
                  <a:lnTo>
                    <a:pt x="346329" y="161925"/>
                  </a:lnTo>
                  <a:lnTo>
                    <a:pt x="343662" y="164973"/>
                  </a:lnTo>
                  <a:lnTo>
                    <a:pt x="341471" y="168593"/>
                  </a:lnTo>
                  <a:lnTo>
                    <a:pt x="339757" y="172498"/>
                  </a:lnTo>
                  <a:lnTo>
                    <a:pt x="338614" y="177165"/>
                  </a:lnTo>
                  <a:lnTo>
                    <a:pt x="337852" y="182213"/>
                  </a:lnTo>
                  <a:lnTo>
                    <a:pt x="340614" y="181070"/>
                  </a:lnTo>
                  <a:lnTo>
                    <a:pt x="359664" y="181070"/>
                  </a:lnTo>
                  <a:lnTo>
                    <a:pt x="359664" y="224790"/>
                  </a:lnTo>
                  <a:lnTo>
                    <a:pt x="382238" y="235553"/>
                  </a:lnTo>
                  <a:lnTo>
                    <a:pt x="389001" y="236220"/>
                  </a:lnTo>
                  <a:lnTo>
                    <a:pt x="395764" y="237458"/>
                  </a:lnTo>
                  <a:lnTo>
                    <a:pt x="402145" y="239649"/>
                  </a:lnTo>
                  <a:lnTo>
                    <a:pt x="408146" y="242507"/>
                  </a:lnTo>
                  <a:lnTo>
                    <a:pt x="413766" y="245936"/>
                  </a:lnTo>
                  <a:lnTo>
                    <a:pt x="418910" y="250127"/>
                  </a:lnTo>
                  <a:lnTo>
                    <a:pt x="423482" y="254984"/>
                  </a:lnTo>
                  <a:lnTo>
                    <a:pt x="427577" y="260223"/>
                  </a:lnTo>
                  <a:lnTo>
                    <a:pt x="431006" y="266033"/>
                  </a:lnTo>
                  <a:lnTo>
                    <a:pt x="499205" y="402527"/>
                  </a:lnTo>
                  <a:lnTo>
                    <a:pt x="501777" y="408432"/>
                  </a:lnTo>
                  <a:lnTo>
                    <a:pt x="503587" y="414719"/>
                  </a:lnTo>
                  <a:lnTo>
                    <a:pt x="504635" y="421005"/>
                  </a:lnTo>
                  <a:lnTo>
                    <a:pt x="504635" y="427387"/>
                  </a:lnTo>
                  <a:lnTo>
                    <a:pt x="503873" y="433769"/>
                  </a:lnTo>
                  <a:lnTo>
                    <a:pt x="502730" y="440150"/>
                  </a:lnTo>
                  <a:lnTo>
                    <a:pt x="500539" y="446341"/>
                  </a:lnTo>
                  <a:lnTo>
                    <a:pt x="497777" y="452152"/>
                  </a:lnTo>
                  <a:lnTo>
                    <a:pt x="494157" y="457676"/>
                  </a:lnTo>
                  <a:lnTo>
                    <a:pt x="489966" y="462725"/>
                  </a:lnTo>
                  <a:lnTo>
                    <a:pt x="485299" y="467201"/>
                  </a:lnTo>
                  <a:lnTo>
                    <a:pt x="479870" y="471107"/>
                  </a:lnTo>
                  <a:lnTo>
                    <a:pt x="474250" y="474345"/>
                  </a:lnTo>
                  <a:lnTo>
                    <a:pt x="468249" y="477203"/>
                  </a:lnTo>
                  <a:lnTo>
                    <a:pt x="388811" y="505015"/>
                  </a:lnTo>
                </a:path>
              </a:pathLst>
            </a:custGeom>
            <a:no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0" name="Freeform: Shape 91">
              <a:extLst>
                <a:ext uri="{FF2B5EF4-FFF2-40B4-BE49-F238E27FC236}">
                  <a16:creationId xmlns:a16="http://schemas.microsoft.com/office/drawing/2014/main" id="{DA5C5674-96ED-5D5B-7F03-AD15271F8DC4}"/>
                </a:ext>
              </a:extLst>
            </p:cNvPr>
            <p:cNvSpPr/>
            <p:nvPr/>
          </p:nvSpPr>
          <p:spPr>
            <a:xfrm>
              <a:off x="7770034" y="4631716"/>
              <a:ext cx="128587" cy="32004"/>
            </a:xfrm>
            <a:custGeom>
              <a:avLst/>
              <a:gdLst>
                <a:gd name="connsiteX0" fmla="*/ 1333 w 128587"/>
                <a:gd name="connsiteY0" fmla="*/ 0 h 32004"/>
                <a:gd name="connsiteX1" fmla="*/ 286 w 128587"/>
                <a:gd name="connsiteY1" fmla="*/ 4382 h 32004"/>
                <a:gd name="connsiteX2" fmla="*/ 0 w 128587"/>
                <a:gd name="connsiteY2" fmla="*/ 9239 h 32004"/>
                <a:gd name="connsiteX3" fmla="*/ 286 w 128587"/>
                <a:gd name="connsiteY3" fmla="*/ 13907 h 32004"/>
                <a:gd name="connsiteX4" fmla="*/ 1143 w 128587"/>
                <a:gd name="connsiteY4" fmla="*/ 18098 h 32004"/>
                <a:gd name="connsiteX5" fmla="*/ 2667 w 128587"/>
                <a:gd name="connsiteY5" fmla="*/ 21812 h 32004"/>
                <a:gd name="connsiteX6" fmla="*/ 4477 w 128587"/>
                <a:gd name="connsiteY6" fmla="*/ 25241 h 32004"/>
                <a:gd name="connsiteX7" fmla="*/ 6858 w 128587"/>
                <a:gd name="connsiteY7" fmla="*/ 28004 h 32004"/>
                <a:gd name="connsiteX8" fmla="*/ 9525 w 128587"/>
                <a:gd name="connsiteY8" fmla="*/ 30099 h 32004"/>
                <a:gd name="connsiteX9" fmla="*/ 12382 w 128587"/>
                <a:gd name="connsiteY9" fmla="*/ 31433 h 32004"/>
                <a:gd name="connsiteX10" fmla="*/ 15526 w 128587"/>
                <a:gd name="connsiteY10" fmla="*/ 32004 h 32004"/>
                <a:gd name="connsiteX11" fmla="*/ 40577 w 128587"/>
                <a:gd name="connsiteY11" fmla="*/ 32004 h 32004"/>
                <a:gd name="connsiteX12" fmla="*/ 43625 w 128587"/>
                <a:gd name="connsiteY12" fmla="*/ 31433 h 32004"/>
                <a:gd name="connsiteX13" fmla="*/ 46577 w 128587"/>
                <a:gd name="connsiteY13" fmla="*/ 30099 h 32004"/>
                <a:gd name="connsiteX14" fmla="*/ 49244 w 128587"/>
                <a:gd name="connsiteY14" fmla="*/ 28004 h 32004"/>
                <a:gd name="connsiteX15" fmla="*/ 51626 w 128587"/>
                <a:gd name="connsiteY15" fmla="*/ 25241 h 32004"/>
                <a:gd name="connsiteX16" fmla="*/ 53340 w 128587"/>
                <a:gd name="connsiteY16" fmla="*/ 21812 h 32004"/>
                <a:gd name="connsiteX17" fmla="*/ 54864 w 128587"/>
                <a:gd name="connsiteY17" fmla="*/ 18098 h 32004"/>
                <a:gd name="connsiteX18" fmla="*/ 55721 w 128587"/>
                <a:gd name="connsiteY18" fmla="*/ 13907 h 32004"/>
                <a:gd name="connsiteX19" fmla="*/ 56102 w 128587"/>
                <a:gd name="connsiteY19" fmla="*/ 9239 h 32004"/>
                <a:gd name="connsiteX20" fmla="*/ 72485 w 128587"/>
                <a:gd name="connsiteY20" fmla="*/ 9239 h 32004"/>
                <a:gd name="connsiteX21" fmla="*/ 72771 w 128587"/>
                <a:gd name="connsiteY21" fmla="*/ 13907 h 32004"/>
                <a:gd name="connsiteX22" fmla="*/ 73628 w 128587"/>
                <a:gd name="connsiteY22" fmla="*/ 18098 h 32004"/>
                <a:gd name="connsiteX23" fmla="*/ 75152 w 128587"/>
                <a:gd name="connsiteY23" fmla="*/ 21812 h 32004"/>
                <a:gd name="connsiteX24" fmla="*/ 77057 w 128587"/>
                <a:gd name="connsiteY24" fmla="*/ 25241 h 32004"/>
                <a:gd name="connsiteX25" fmla="*/ 79439 w 128587"/>
                <a:gd name="connsiteY25" fmla="*/ 28004 h 32004"/>
                <a:gd name="connsiteX26" fmla="*/ 82010 w 128587"/>
                <a:gd name="connsiteY26" fmla="*/ 30099 h 32004"/>
                <a:gd name="connsiteX27" fmla="*/ 84868 w 128587"/>
                <a:gd name="connsiteY27" fmla="*/ 31433 h 32004"/>
                <a:gd name="connsiteX28" fmla="*/ 88106 w 128587"/>
                <a:gd name="connsiteY28" fmla="*/ 32004 h 32004"/>
                <a:gd name="connsiteX29" fmla="*/ 113062 w 128587"/>
                <a:gd name="connsiteY29" fmla="*/ 32004 h 32004"/>
                <a:gd name="connsiteX30" fmla="*/ 116205 w 128587"/>
                <a:gd name="connsiteY30" fmla="*/ 31433 h 32004"/>
                <a:gd name="connsiteX31" fmla="*/ 119158 w 128587"/>
                <a:gd name="connsiteY31" fmla="*/ 30099 h 32004"/>
                <a:gd name="connsiteX32" fmla="*/ 121730 w 128587"/>
                <a:gd name="connsiteY32" fmla="*/ 28004 h 32004"/>
                <a:gd name="connsiteX33" fmla="*/ 124111 w 128587"/>
                <a:gd name="connsiteY33" fmla="*/ 25241 h 32004"/>
                <a:gd name="connsiteX34" fmla="*/ 125920 w 128587"/>
                <a:gd name="connsiteY34" fmla="*/ 21812 h 32004"/>
                <a:gd name="connsiteX35" fmla="*/ 127349 w 128587"/>
                <a:gd name="connsiteY35" fmla="*/ 18098 h 32004"/>
                <a:gd name="connsiteX36" fmla="*/ 128207 w 128587"/>
                <a:gd name="connsiteY36" fmla="*/ 13907 h 32004"/>
                <a:gd name="connsiteX37" fmla="*/ 128587 w 128587"/>
                <a:gd name="connsiteY37" fmla="*/ 9239 h 32004"/>
                <a:gd name="connsiteX38" fmla="*/ 128207 w 128587"/>
                <a:gd name="connsiteY38" fmla="*/ 4382 h 32004"/>
                <a:gd name="connsiteX39" fmla="*/ 127254 w 128587"/>
                <a:gd name="connsiteY39" fmla="*/ 0 h 32004"/>
                <a:gd name="connsiteX40" fmla="*/ 1333 w 128587"/>
                <a:gd name="connsiteY40" fmla="*/ 0 h 32004"/>
                <a:gd name="connsiteX41" fmla="*/ 1333 w 128587"/>
                <a:gd name="connsiteY41" fmla="*/ 0 h 32004"/>
                <a:gd name="connsiteX42" fmla="*/ 1333 w 128587"/>
                <a:gd name="connsiteY42" fmla="*/ 0 h 3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8587" h="32004">
                  <a:moveTo>
                    <a:pt x="1333" y="0"/>
                  </a:moveTo>
                  <a:lnTo>
                    <a:pt x="286" y="4382"/>
                  </a:lnTo>
                  <a:lnTo>
                    <a:pt x="0" y="9239"/>
                  </a:lnTo>
                  <a:lnTo>
                    <a:pt x="286" y="13907"/>
                  </a:lnTo>
                  <a:lnTo>
                    <a:pt x="1143" y="18098"/>
                  </a:lnTo>
                  <a:lnTo>
                    <a:pt x="2667" y="21812"/>
                  </a:lnTo>
                  <a:lnTo>
                    <a:pt x="4477" y="25241"/>
                  </a:lnTo>
                  <a:lnTo>
                    <a:pt x="6858" y="28004"/>
                  </a:lnTo>
                  <a:lnTo>
                    <a:pt x="9525" y="30099"/>
                  </a:lnTo>
                  <a:lnTo>
                    <a:pt x="12382" y="31433"/>
                  </a:lnTo>
                  <a:lnTo>
                    <a:pt x="15526" y="32004"/>
                  </a:lnTo>
                  <a:lnTo>
                    <a:pt x="40577" y="32004"/>
                  </a:lnTo>
                  <a:lnTo>
                    <a:pt x="43625" y="31433"/>
                  </a:lnTo>
                  <a:lnTo>
                    <a:pt x="46577" y="30099"/>
                  </a:lnTo>
                  <a:lnTo>
                    <a:pt x="49244" y="28004"/>
                  </a:lnTo>
                  <a:lnTo>
                    <a:pt x="51626" y="25241"/>
                  </a:lnTo>
                  <a:lnTo>
                    <a:pt x="53340" y="21812"/>
                  </a:lnTo>
                  <a:lnTo>
                    <a:pt x="54864" y="18098"/>
                  </a:lnTo>
                  <a:lnTo>
                    <a:pt x="55721" y="13907"/>
                  </a:lnTo>
                  <a:lnTo>
                    <a:pt x="56102" y="9239"/>
                  </a:lnTo>
                  <a:lnTo>
                    <a:pt x="72485" y="9239"/>
                  </a:lnTo>
                  <a:lnTo>
                    <a:pt x="72771" y="13907"/>
                  </a:lnTo>
                  <a:lnTo>
                    <a:pt x="73628" y="18098"/>
                  </a:lnTo>
                  <a:lnTo>
                    <a:pt x="75152" y="21812"/>
                  </a:lnTo>
                  <a:lnTo>
                    <a:pt x="77057" y="25241"/>
                  </a:lnTo>
                  <a:lnTo>
                    <a:pt x="79439" y="28004"/>
                  </a:lnTo>
                  <a:lnTo>
                    <a:pt x="82010" y="30099"/>
                  </a:lnTo>
                  <a:lnTo>
                    <a:pt x="84868" y="31433"/>
                  </a:lnTo>
                  <a:lnTo>
                    <a:pt x="88106" y="32004"/>
                  </a:lnTo>
                  <a:lnTo>
                    <a:pt x="113062" y="32004"/>
                  </a:lnTo>
                  <a:lnTo>
                    <a:pt x="116205" y="31433"/>
                  </a:lnTo>
                  <a:lnTo>
                    <a:pt x="119158" y="30099"/>
                  </a:lnTo>
                  <a:lnTo>
                    <a:pt x="121730" y="28004"/>
                  </a:lnTo>
                  <a:lnTo>
                    <a:pt x="124111" y="25241"/>
                  </a:lnTo>
                  <a:lnTo>
                    <a:pt x="125920" y="21812"/>
                  </a:lnTo>
                  <a:lnTo>
                    <a:pt x="127349" y="18098"/>
                  </a:lnTo>
                  <a:lnTo>
                    <a:pt x="128207" y="13907"/>
                  </a:lnTo>
                  <a:lnTo>
                    <a:pt x="128587" y="9239"/>
                  </a:lnTo>
                  <a:lnTo>
                    <a:pt x="128207" y="4382"/>
                  </a:lnTo>
                  <a:lnTo>
                    <a:pt x="127254" y="0"/>
                  </a:lnTo>
                  <a:lnTo>
                    <a:pt x="1333" y="0"/>
                  </a:lnTo>
                  <a:lnTo>
                    <a:pt x="1333" y="0"/>
                  </a:lnTo>
                  <a:lnTo>
                    <a:pt x="1333" y="0"/>
                  </a:lnTo>
                  <a:close/>
                </a:path>
              </a:pathLst>
            </a:custGeom>
            <a:solidFill>
              <a:schemeClr val="bg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1" name="Freeform: Shape 92">
              <a:extLst>
                <a:ext uri="{FF2B5EF4-FFF2-40B4-BE49-F238E27FC236}">
                  <a16:creationId xmlns:a16="http://schemas.microsoft.com/office/drawing/2014/main" id="{EF48DAD5-BA0A-63A0-793B-D6CB4DA33483}"/>
                </a:ext>
              </a:extLst>
            </p:cNvPr>
            <p:cNvSpPr/>
            <p:nvPr/>
          </p:nvSpPr>
          <p:spPr>
            <a:xfrm>
              <a:off x="7696596" y="4874794"/>
              <a:ext cx="276510" cy="143446"/>
            </a:xfrm>
            <a:custGeom>
              <a:avLst/>
              <a:gdLst>
                <a:gd name="connsiteX0" fmla="*/ 276225 w 276510"/>
                <a:gd name="connsiteY0" fmla="*/ 11811 h 143446"/>
                <a:gd name="connsiteX1" fmla="*/ 274796 w 276510"/>
                <a:gd name="connsiteY1" fmla="*/ 8573 h 143446"/>
                <a:gd name="connsiteX2" fmla="*/ 272987 w 276510"/>
                <a:gd name="connsiteY2" fmla="*/ 5810 h 143446"/>
                <a:gd name="connsiteX3" fmla="*/ 270605 w 276510"/>
                <a:gd name="connsiteY3" fmla="*/ 3334 h 143446"/>
                <a:gd name="connsiteX4" fmla="*/ 267557 w 276510"/>
                <a:gd name="connsiteY4" fmla="*/ 1429 h 143446"/>
                <a:gd name="connsiteX5" fmla="*/ 264128 w 276510"/>
                <a:gd name="connsiteY5" fmla="*/ 381 h 143446"/>
                <a:gd name="connsiteX6" fmla="*/ 260604 w 276510"/>
                <a:gd name="connsiteY6" fmla="*/ 0 h 143446"/>
                <a:gd name="connsiteX7" fmla="*/ 16193 w 276510"/>
                <a:gd name="connsiteY7" fmla="*/ 0 h 143446"/>
                <a:gd name="connsiteX8" fmla="*/ 12573 w 276510"/>
                <a:gd name="connsiteY8" fmla="*/ 381 h 143446"/>
                <a:gd name="connsiteX9" fmla="*/ 9239 w 276510"/>
                <a:gd name="connsiteY9" fmla="*/ 1429 h 143446"/>
                <a:gd name="connsiteX10" fmla="*/ 6191 w 276510"/>
                <a:gd name="connsiteY10" fmla="*/ 3334 h 143446"/>
                <a:gd name="connsiteX11" fmla="*/ 3810 w 276510"/>
                <a:gd name="connsiteY11" fmla="*/ 5810 h 143446"/>
                <a:gd name="connsiteX12" fmla="*/ 1905 w 276510"/>
                <a:gd name="connsiteY12" fmla="*/ 8573 h 143446"/>
                <a:gd name="connsiteX13" fmla="*/ 572 w 276510"/>
                <a:gd name="connsiteY13" fmla="*/ 11811 h 143446"/>
                <a:gd name="connsiteX14" fmla="*/ 286 w 276510"/>
                <a:gd name="connsiteY14" fmla="*/ 15430 h 143446"/>
                <a:gd name="connsiteX15" fmla="*/ 286 w 276510"/>
                <a:gd name="connsiteY15" fmla="*/ 142875 h 143446"/>
                <a:gd name="connsiteX16" fmla="*/ 0 w 276510"/>
                <a:gd name="connsiteY16" fmla="*/ 142780 h 143446"/>
                <a:gd name="connsiteX17" fmla="*/ 286 w 276510"/>
                <a:gd name="connsiteY17" fmla="*/ 143447 h 143446"/>
                <a:gd name="connsiteX18" fmla="*/ 276511 w 276510"/>
                <a:gd name="connsiteY18" fmla="*/ 143447 h 143446"/>
                <a:gd name="connsiteX19" fmla="*/ 276511 w 276510"/>
                <a:gd name="connsiteY19" fmla="*/ 15430 h 143446"/>
                <a:gd name="connsiteX20" fmla="*/ 276225 w 276510"/>
                <a:gd name="connsiteY20" fmla="*/ 11811 h 14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510" h="143446">
                  <a:moveTo>
                    <a:pt x="276225" y="11811"/>
                  </a:moveTo>
                  <a:lnTo>
                    <a:pt x="274796" y="8573"/>
                  </a:lnTo>
                  <a:lnTo>
                    <a:pt x="272987" y="5810"/>
                  </a:lnTo>
                  <a:lnTo>
                    <a:pt x="270605" y="3334"/>
                  </a:lnTo>
                  <a:lnTo>
                    <a:pt x="267557" y="1429"/>
                  </a:lnTo>
                  <a:lnTo>
                    <a:pt x="264128" y="381"/>
                  </a:lnTo>
                  <a:lnTo>
                    <a:pt x="260604" y="0"/>
                  </a:lnTo>
                  <a:lnTo>
                    <a:pt x="16193" y="0"/>
                  </a:lnTo>
                  <a:lnTo>
                    <a:pt x="12573" y="381"/>
                  </a:lnTo>
                  <a:lnTo>
                    <a:pt x="9239" y="1429"/>
                  </a:lnTo>
                  <a:lnTo>
                    <a:pt x="6191" y="3334"/>
                  </a:lnTo>
                  <a:lnTo>
                    <a:pt x="3810" y="5810"/>
                  </a:lnTo>
                  <a:lnTo>
                    <a:pt x="1905" y="8573"/>
                  </a:lnTo>
                  <a:lnTo>
                    <a:pt x="572" y="11811"/>
                  </a:lnTo>
                  <a:lnTo>
                    <a:pt x="286" y="15430"/>
                  </a:lnTo>
                  <a:lnTo>
                    <a:pt x="286" y="142875"/>
                  </a:lnTo>
                  <a:lnTo>
                    <a:pt x="0" y="142780"/>
                  </a:lnTo>
                  <a:lnTo>
                    <a:pt x="286" y="143447"/>
                  </a:lnTo>
                  <a:lnTo>
                    <a:pt x="276511" y="143447"/>
                  </a:lnTo>
                  <a:lnTo>
                    <a:pt x="276511" y="15430"/>
                  </a:lnTo>
                  <a:lnTo>
                    <a:pt x="276225" y="11811"/>
                  </a:lnTo>
                  <a:close/>
                </a:path>
              </a:pathLst>
            </a:custGeom>
            <a:no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55" name="Oval 54">
            <a:extLst>
              <a:ext uri="{FF2B5EF4-FFF2-40B4-BE49-F238E27FC236}">
                <a16:creationId xmlns:a16="http://schemas.microsoft.com/office/drawing/2014/main" id="{DE1FCC84-3539-889B-AE7B-9A867523D64C}"/>
              </a:ext>
              <a:ext uri="{C183D7F6-B498-43B3-948B-1728B52AA6E4}">
                <adec:decorative xmlns:adec="http://schemas.microsoft.com/office/drawing/2017/decorative" val="1"/>
              </a:ext>
            </a:extLst>
          </p:cNvPr>
          <p:cNvSpPr>
            <a:spLocks/>
          </p:cNvSpPr>
          <p:nvPr/>
        </p:nvSpPr>
        <p:spPr bwMode="auto">
          <a:xfrm>
            <a:off x="9481265" y="3350856"/>
            <a:ext cx="1136991" cy="1136991"/>
          </a:xfrm>
          <a:prstGeom prst="ellipse">
            <a:avLst/>
          </a:prstGeom>
          <a:solidFill>
            <a:srgbClr val="F2F2F2"/>
          </a:solidFill>
          <a:ln w="25400" cap="rnd">
            <a:solidFill>
              <a:srgbClr val="7656AD"/>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2C637447-F086-38FA-2995-C7C0B57EB3E3}"/>
              </a:ext>
              <a:ext uri="{C183D7F6-B498-43B3-948B-1728B52AA6E4}">
                <adec:decorative xmlns:adec="http://schemas.microsoft.com/office/drawing/2017/decorative" val="1"/>
              </a:ext>
            </a:extLst>
          </p:cNvPr>
          <p:cNvSpPr>
            <a:spLocks/>
          </p:cNvSpPr>
          <p:nvPr/>
        </p:nvSpPr>
        <p:spPr bwMode="auto">
          <a:xfrm>
            <a:off x="9594965" y="3464556"/>
            <a:ext cx="909593" cy="909593"/>
          </a:xfrm>
          <a:prstGeom prst="ellipse">
            <a:avLst/>
          </a:prstGeom>
          <a:solidFill>
            <a:srgbClr val="7656AD"/>
          </a:solidFill>
          <a:ln w="38100">
            <a:no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sp>
        <p:nvSpPr>
          <p:cNvPr id="49" name="Oval 48">
            <a:extLst>
              <a:ext uri="{FF2B5EF4-FFF2-40B4-BE49-F238E27FC236}">
                <a16:creationId xmlns:a16="http://schemas.microsoft.com/office/drawing/2014/main" id="{18E3F7D5-D4AD-8E36-86E8-B6018DFEC741}"/>
              </a:ext>
              <a:ext uri="{C183D7F6-B498-43B3-948B-1728B52AA6E4}">
                <adec:decorative xmlns:adec="http://schemas.microsoft.com/office/drawing/2017/decorative" val="1"/>
              </a:ext>
            </a:extLst>
          </p:cNvPr>
          <p:cNvSpPr/>
          <p:nvPr/>
        </p:nvSpPr>
        <p:spPr bwMode="auto">
          <a:xfrm>
            <a:off x="8495557" y="3625819"/>
            <a:ext cx="539687" cy="539687"/>
          </a:xfrm>
          <a:prstGeom prst="ellipse">
            <a:avLst/>
          </a:prstGeom>
          <a:gradFill>
            <a:gsLst>
              <a:gs pos="0">
                <a:srgbClr val="D83B01"/>
              </a:gs>
              <a:gs pos="100000">
                <a:srgbClr val="9D3117"/>
              </a:gs>
            </a:gsLst>
            <a:lin ang="5400000" scaled="1"/>
          </a:gradFill>
          <a:ln w="38100">
            <a:no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grpSp>
        <p:nvGrpSpPr>
          <p:cNvPr id="50" name="Group 49">
            <a:extLst>
              <a:ext uri="{FF2B5EF4-FFF2-40B4-BE49-F238E27FC236}">
                <a16:creationId xmlns:a16="http://schemas.microsoft.com/office/drawing/2014/main" id="{2F85E99E-177B-E440-43B5-8DABA4EFDC70}"/>
              </a:ext>
              <a:ext uri="{C183D7F6-B498-43B3-948B-1728B52AA6E4}">
                <adec:decorative xmlns:adec="http://schemas.microsoft.com/office/drawing/2017/decorative" val="1"/>
              </a:ext>
            </a:extLst>
          </p:cNvPr>
          <p:cNvGrpSpPr/>
          <p:nvPr/>
        </p:nvGrpSpPr>
        <p:grpSpPr>
          <a:xfrm>
            <a:off x="8647728" y="3774381"/>
            <a:ext cx="263922" cy="213984"/>
            <a:chOff x="8642798" y="4270647"/>
            <a:chExt cx="240276" cy="194812"/>
          </a:xfrm>
        </p:grpSpPr>
        <p:sp>
          <p:nvSpPr>
            <p:cNvPr id="51" name="Freeform: Shape 95">
              <a:extLst>
                <a:ext uri="{FF2B5EF4-FFF2-40B4-BE49-F238E27FC236}">
                  <a16:creationId xmlns:a16="http://schemas.microsoft.com/office/drawing/2014/main" id="{A3FA032D-63DA-8BC4-99B0-03A2A445996E}"/>
                </a:ext>
              </a:extLst>
            </p:cNvPr>
            <p:cNvSpPr/>
            <p:nvPr/>
          </p:nvSpPr>
          <p:spPr>
            <a:xfrm>
              <a:off x="8642798" y="4270647"/>
              <a:ext cx="240276" cy="194812"/>
            </a:xfrm>
            <a:custGeom>
              <a:avLst/>
              <a:gdLst>
                <a:gd name="connsiteX0" fmla="*/ 112801 w 240276"/>
                <a:gd name="connsiteY0" fmla="*/ 4052 h 194812"/>
                <a:gd name="connsiteX1" fmla="*/ 1324 w 240276"/>
                <a:gd name="connsiteY1" fmla="*/ 181672 h 194812"/>
                <a:gd name="connsiteX2" fmla="*/ 8624 w 240276"/>
                <a:gd name="connsiteY2" fmla="*/ 194813 h 194812"/>
                <a:gd name="connsiteX3" fmla="*/ 231653 w 240276"/>
                <a:gd name="connsiteY3" fmla="*/ 194813 h 194812"/>
                <a:gd name="connsiteX4" fmla="*/ 238953 w 240276"/>
                <a:gd name="connsiteY4" fmla="*/ 181672 h 194812"/>
                <a:gd name="connsiteX5" fmla="*/ 127402 w 240276"/>
                <a:gd name="connsiteY5" fmla="*/ 4052 h 194812"/>
                <a:gd name="connsiteX6" fmla="*/ 112801 w 240276"/>
                <a:gd name="connsiteY6" fmla="*/ 4052 h 19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276" h="194812">
                  <a:moveTo>
                    <a:pt x="112801" y="4052"/>
                  </a:moveTo>
                  <a:lnTo>
                    <a:pt x="1324" y="181672"/>
                  </a:lnTo>
                  <a:cubicBezTo>
                    <a:pt x="-2254" y="187366"/>
                    <a:pt x="1835" y="194813"/>
                    <a:pt x="8624" y="194813"/>
                  </a:cubicBezTo>
                  <a:lnTo>
                    <a:pt x="231653" y="194813"/>
                  </a:lnTo>
                  <a:cubicBezTo>
                    <a:pt x="238442" y="194813"/>
                    <a:pt x="242531" y="187366"/>
                    <a:pt x="238953" y="181672"/>
                  </a:cubicBezTo>
                  <a:lnTo>
                    <a:pt x="127402" y="4052"/>
                  </a:lnTo>
                  <a:cubicBezTo>
                    <a:pt x="123971" y="-1351"/>
                    <a:pt x="116160" y="-1351"/>
                    <a:pt x="112801" y="4052"/>
                  </a:cubicBezTo>
                  <a:close/>
                </a:path>
              </a:pathLst>
            </a:custGeom>
            <a:solidFill>
              <a:schemeClr val="bg1"/>
            </a:solidFill>
            <a:ln w="72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nvGrpSpPr>
            <p:cNvPr id="52" name="Graphic 17">
              <a:extLst>
                <a:ext uri="{FF2B5EF4-FFF2-40B4-BE49-F238E27FC236}">
                  <a16:creationId xmlns:a16="http://schemas.microsoft.com/office/drawing/2014/main" id="{4F0D53FA-CCD2-D700-A5E7-4C1E5990F399}"/>
                </a:ext>
              </a:extLst>
            </p:cNvPr>
            <p:cNvGrpSpPr/>
            <p:nvPr/>
          </p:nvGrpSpPr>
          <p:grpSpPr>
            <a:xfrm>
              <a:off x="8749759" y="4342958"/>
              <a:ext cx="22777" cy="98702"/>
              <a:chOff x="3822747" y="1693304"/>
              <a:chExt cx="22777" cy="98702"/>
            </a:xfrm>
            <a:solidFill>
              <a:schemeClr val="bg1"/>
            </a:solidFill>
          </p:grpSpPr>
          <p:sp>
            <p:nvSpPr>
              <p:cNvPr id="53" name="Freeform: Shape 97">
                <a:extLst>
                  <a:ext uri="{FF2B5EF4-FFF2-40B4-BE49-F238E27FC236}">
                    <a16:creationId xmlns:a16="http://schemas.microsoft.com/office/drawing/2014/main" id="{9A261226-53A2-8D31-5301-D9978C57BDF4}"/>
                  </a:ext>
                </a:extLst>
              </p:cNvPr>
              <p:cNvSpPr/>
              <p:nvPr/>
            </p:nvSpPr>
            <p:spPr>
              <a:xfrm>
                <a:off x="3834136" y="1693304"/>
                <a:ext cx="7300" cy="51249"/>
              </a:xfrm>
              <a:custGeom>
                <a:avLst/>
                <a:gdLst>
                  <a:gd name="connsiteX0" fmla="*/ 0 w 7300"/>
                  <a:gd name="connsiteY0" fmla="*/ 0 h 51249"/>
                  <a:gd name="connsiteX1" fmla="*/ 0 w 7300"/>
                  <a:gd name="connsiteY1" fmla="*/ 51249 h 51249"/>
                </a:gdLst>
                <a:ahLst/>
                <a:cxnLst>
                  <a:cxn ang="0">
                    <a:pos x="connsiteX0" y="connsiteY0"/>
                  </a:cxn>
                  <a:cxn ang="0">
                    <a:pos x="connsiteX1" y="connsiteY1"/>
                  </a:cxn>
                </a:cxnLst>
                <a:rect l="l" t="t" r="r" b="b"/>
                <a:pathLst>
                  <a:path w="7300" h="51249">
                    <a:moveTo>
                      <a:pt x="0" y="0"/>
                    </a:moveTo>
                    <a:lnTo>
                      <a:pt x="0" y="51249"/>
                    </a:lnTo>
                  </a:path>
                </a:pathLst>
              </a:custGeom>
              <a:solidFill>
                <a:srgbClr val="D83B01"/>
              </a:solidFill>
              <a:ln w="21821" cap="rnd">
                <a:solidFill>
                  <a:srgbClr val="D83B0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4" name="Freeform: Shape 98">
                <a:extLst>
                  <a:ext uri="{FF2B5EF4-FFF2-40B4-BE49-F238E27FC236}">
                    <a16:creationId xmlns:a16="http://schemas.microsoft.com/office/drawing/2014/main" id="{ADEEF940-B0CB-D144-82B5-FB79D7CCCAA7}"/>
                  </a:ext>
                </a:extLst>
              </p:cNvPr>
              <p:cNvSpPr/>
              <p:nvPr/>
            </p:nvSpPr>
            <p:spPr>
              <a:xfrm>
                <a:off x="3822747" y="1769228"/>
                <a:ext cx="22777" cy="22777"/>
              </a:xfrm>
              <a:custGeom>
                <a:avLst/>
                <a:gdLst>
                  <a:gd name="connsiteX0" fmla="*/ 22777 w 22777"/>
                  <a:gd name="connsiteY0" fmla="*/ 11389 h 22777"/>
                  <a:gd name="connsiteX1" fmla="*/ 11389 w 22777"/>
                  <a:gd name="connsiteY1" fmla="*/ 22777 h 22777"/>
                  <a:gd name="connsiteX2" fmla="*/ 0 w 22777"/>
                  <a:gd name="connsiteY2" fmla="*/ 11389 h 22777"/>
                  <a:gd name="connsiteX3" fmla="*/ 11389 w 22777"/>
                  <a:gd name="connsiteY3" fmla="*/ 0 h 22777"/>
                  <a:gd name="connsiteX4" fmla="*/ 22777 w 22777"/>
                  <a:gd name="connsiteY4" fmla="*/ 11389 h 2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 h="22777">
                    <a:moveTo>
                      <a:pt x="22777" y="11389"/>
                    </a:moveTo>
                    <a:cubicBezTo>
                      <a:pt x="22777" y="17679"/>
                      <a:pt x="17679" y="22777"/>
                      <a:pt x="11389" y="22777"/>
                    </a:cubicBezTo>
                    <a:cubicBezTo>
                      <a:pt x="5099" y="22777"/>
                      <a:pt x="0" y="17679"/>
                      <a:pt x="0" y="11389"/>
                    </a:cubicBezTo>
                    <a:cubicBezTo>
                      <a:pt x="0" y="5099"/>
                      <a:pt x="5099" y="0"/>
                      <a:pt x="11389" y="0"/>
                    </a:cubicBezTo>
                    <a:cubicBezTo>
                      <a:pt x="17679" y="0"/>
                      <a:pt x="22777" y="5099"/>
                      <a:pt x="22777" y="11389"/>
                    </a:cubicBezTo>
                    <a:close/>
                  </a:path>
                </a:pathLst>
              </a:custGeom>
              <a:solidFill>
                <a:srgbClr val="D83B01"/>
              </a:solidFill>
              <a:ln w="72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sp>
        <p:nvSpPr>
          <p:cNvPr id="43" name="Data &amp; AI">
            <a:extLst>
              <a:ext uri="{FF2B5EF4-FFF2-40B4-BE49-F238E27FC236}">
                <a16:creationId xmlns:a16="http://schemas.microsoft.com/office/drawing/2014/main" id="{D2FBAF9F-AE38-73A5-2793-A5FA36243BC4}"/>
              </a:ext>
              <a:ext uri="{C183D7F6-B498-43B3-948B-1728B52AA6E4}">
                <adec:decorative xmlns:adec="http://schemas.microsoft.com/office/drawing/2017/decorative" val="1"/>
              </a:ext>
            </a:extLst>
          </p:cNvPr>
          <p:cNvSpPr>
            <a:spLocks noChangeAspect="1" noEditPoints="1"/>
          </p:cNvSpPr>
          <p:nvPr/>
        </p:nvSpPr>
        <p:spPr bwMode="auto">
          <a:xfrm>
            <a:off x="9804660" y="3723366"/>
            <a:ext cx="490203" cy="39197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Sans Display"/>
              <a:ea typeface="+mn-ea"/>
              <a:cs typeface="+mn-cs"/>
            </a:endParaRPr>
          </a:p>
        </p:txBody>
      </p:sp>
      <p:sp>
        <p:nvSpPr>
          <p:cNvPr id="67" name="TextBox 66">
            <a:extLst>
              <a:ext uri="{FF2B5EF4-FFF2-40B4-BE49-F238E27FC236}">
                <a16:creationId xmlns:a16="http://schemas.microsoft.com/office/drawing/2014/main" id="{CDFD6095-E6B4-5C31-799F-AA2B3AFF112A}"/>
              </a:ext>
            </a:extLst>
          </p:cNvPr>
          <p:cNvSpPr txBox="1"/>
          <p:nvPr/>
        </p:nvSpPr>
        <p:spPr>
          <a:xfrm>
            <a:off x="4642885" y="5755791"/>
            <a:ext cx="3276859" cy="369332"/>
          </a:xfrm>
          <a:prstGeom prst="rect">
            <a:avLst/>
          </a:prstGeom>
          <a:noFill/>
        </p:spPr>
        <p:txBody>
          <a:bodyPr wrap="none">
            <a:spAutoFit/>
          </a:bodyPr>
          <a:lstStyle/>
          <a:p>
            <a:pPr marL="0" marR="0" lvl="0" indent="0" algn="ctr" defTabSz="932114"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0" scaled="1"/>
                </a:gradFill>
                <a:effectLst/>
                <a:uLnTx/>
                <a:uFillTx/>
                <a:latin typeface="Segoe UI Semibold"/>
                <a:ea typeface="+mn-ea"/>
                <a:cs typeface="+mn-cs"/>
              </a:rPr>
              <a:t>Microsoft Defender for Cloud</a:t>
            </a:r>
          </a:p>
        </p:txBody>
      </p:sp>
    </p:spTree>
    <p:extLst>
      <p:ext uri="{BB962C8B-B14F-4D97-AF65-F5344CB8AC3E}">
        <p14:creationId xmlns:p14="http://schemas.microsoft.com/office/powerpoint/2010/main" val="2986962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
                                        <p:tgtEl>
                                          <p:spTgt spid="3"/>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
                                        <p:tgtEl>
                                          <p:spTgt spid="5"/>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
                                        <p:tgtEl>
                                          <p:spTgt spid="9"/>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200"/>
                                        <p:tgtEl>
                                          <p:spTgt spid="8"/>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200"/>
                                        <p:tgtEl>
                                          <p:spTgt spid="10"/>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200"/>
                                        <p:tgtEl>
                                          <p:spTgt spid="4"/>
                                        </p:tgtEl>
                                      </p:cBhvr>
                                    </p:animEffect>
                                  </p:childTnLst>
                                </p:cTn>
                              </p:par>
                              <p:par>
                                <p:cTn id="29" presetID="10" presetClass="entr" presetSubtype="0" fill="hold" grpId="0" nodeType="withEffect">
                                  <p:stCondLst>
                                    <p:cond delay="0"/>
                                  </p:stCondLst>
                                  <p:iterate type="wd">
                                    <p:tmPct val="10000"/>
                                  </p:iterate>
                                  <p:childTnLst>
                                    <p:set>
                                      <p:cBhvr>
                                        <p:cTn id="30" dur="1" fill="hold">
                                          <p:stCondLst>
                                            <p:cond delay="0"/>
                                          </p:stCondLst>
                                        </p:cTn>
                                        <p:tgtEl>
                                          <p:spTgt spid="2"/>
                                        </p:tgtEl>
                                        <p:attrNameLst>
                                          <p:attrName>style.visibility</p:attrName>
                                        </p:attrNameLst>
                                      </p:cBhvr>
                                      <p:to>
                                        <p:strVal val="visible"/>
                                      </p:to>
                                    </p:set>
                                    <p:animEffect transition="in" filter="fade">
                                      <p:cBhvr>
                                        <p:cTn id="31" dur="200"/>
                                        <p:tgtEl>
                                          <p:spTgt spid="2"/>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200"/>
                                        <p:tgtEl>
                                          <p:spTgt spid="20"/>
                                        </p:tgtEl>
                                      </p:cBhvr>
                                    </p:animEffect>
                                  </p:childTnLst>
                                </p:cTn>
                              </p:par>
                              <p:par>
                                <p:cTn id="35" presetID="10" presetClass="entr" presetSubtype="0" fill="hold" grpId="0" nodeType="withEffect">
                                  <p:stCondLst>
                                    <p:cond delay="1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200"/>
                                        <p:tgtEl>
                                          <p:spTgt spid="39"/>
                                        </p:tgtEl>
                                      </p:cBhvr>
                                    </p:animEffect>
                                  </p:childTnLst>
                                </p:cTn>
                              </p:par>
                              <p:par>
                                <p:cTn id="38" presetID="10" presetClass="entr" presetSubtype="0" fill="hold" nodeType="withEffect">
                                  <p:stCondLst>
                                    <p:cond delay="1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200"/>
                                        <p:tgtEl>
                                          <p:spTgt spid="40"/>
                                        </p:tgtEl>
                                      </p:cBhvr>
                                    </p:animEffect>
                                  </p:childTnLst>
                                </p:cTn>
                              </p:par>
                              <p:par>
                                <p:cTn id="41" presetID="10" presetClass="entr" presetSubtype="0" fill="hold" grpId="0" nodeType="withEffect">
                                  <p:stCondLst>
                                    <p:cond delay="10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200"/>
                                        <p:tgtEl>
                                          <p:spTgt spid="22"/>
                                        </p:tgtEl>
                                      </p:cBhvr>
                                    </p:animEffect>
                                  </p:childTnLst>
                                </p:cTn>
                              </p:par>
                              <p:par>
                                <p:cTn id="44" presetID="10" presetClass="entr" presetSubtype="0" fill="hold" grpId="0" nodeType="withEffect">
                                  <p:stCondLst>
                                    <p:cond delay="1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200"/>
                                        <p:tgtEl>
                                          <p:spTgt spid="37"/>
                                        </p:tgtEl>
                                      </p:cBhvr>
                                    </p:animEffect>
                                  </p:childTnLst>
                                </p:cTn>
                              </p:par>
                              <p:par>
                                <p:cTn id="47" presetID="10" presetClass="entr" presetSubtype="0" fill="hold" nodeType="withEffect">
                                  <p:stCondLst>
                                    <p:cond delay="10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2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200"/>
                                        <p:tgtEl>
                                          <p:spTgt spid="33"/>
                                        </p:tgtEl>
                                      </p:cBhvr>
                                    </p:animEffect>
                                  </p:childTnLst>
                                </p:cTn>
                              </p:par>
                              <p:par>
                                <p:cTn id="53" presetID="10" presetClass="entr" presetSubtype="0" fill="hold" nodeType="withEffect">
                                  <p:stCondLst>
                                    <p:cond delay="10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200"/>
                                        <p:tgtEl>
                                          <p:spTgt spid="34"/>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200"/>
                                        <p:tgtEl>
                                          <p:spTgt spid="29"/>
                                        </p:tgtEl>
                                      </p:cBhvr>
                                    </p:animEffect>
                                  </p:childTnLst>
                                </p:cTn>
                              </p:par>
                              <p:par>
                                <p:cTn id="59" presetID="10" presetClass="entr" presetSubtype="0" fill="hold" nodeType="withEffect">
                                  <p:stCondLst>
                                    <p:cond delay="10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200"/>
                                        <p:tgtEl>
                                          <p:spTgt spid="30"/>
                                        </p:tgtEl>
                                      </p:cBhvr>
                                    </p:animEffect>
                                  </p:childTnLst>
                                </p:cTn>
                              </p:par>
                              <p:par>
                                <p:cTn id="62" presetID="10" presetClass="entr" presetSubtype="0" fill="hold" grpId="0" nodeType="withEffect">
                                  <p:stCondLst>
                                    <p:cond delay="10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200"/>
                                        <p:tgtEl>
                                          <p:spTgt spid="27"/>
                                        </p:tgtEl>
                                      </p:cBhvr>
                                    </p:animEffect>
                                  </p:childTnLst>
                                </p:cTn>
                              </p:par>
                              <p:par>
                                <p:cTn id="65" presetID="10" presetClass="entr" presetSubtype="0" fill="hold" nodeType="withEffect">
                                  <p:stCondLst>
                                    <p:cond delay="10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par>
                                <p:cTn id="68" presetID="10" presetClass="entr" presetSubtype="0" fill="hold" grpId="0" nodeType="withEffect">
                                  <p:stCondLst>
                                    <p:cond delay="10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200"/>
                                        <p:tgtEl>
                                          <p:spTgt spid="19"/>
                                        </p:tgtEl>
                                      </p:cBhvr>
                                    </p:animEffect>
                                  </p:childTnLst>
                                </p:cTn>
                              </p:par>
                              <p:par>
                                <p:cTn id="71" presetID="10" presetClass="entr" presetSubtype="0" fill="hold" nodeType="withEffect">
                                  <p:stCondLst>
                                    <p:cond delay="20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200"/>
                                        <p:tgtEl>
                                          <p:spTgt spid="44"/>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200"/>
                                        <p:tgtEl>
                                          <p:spTgt spid="45"/>
                                        </p:tgtEl>
                                      </p:cBhvr>
                                    </p:animEffect>
                                  </p:childTnLst>
                                </p:cTn>
                              </p:par>
                              <p:par>
                                <p:cTn id="77" presetID="10" presetClass="entr" presetSubtype="0" fill="hold" grpId="0" nodeType="withEffect">
                                  <p:stCondLst>
                                    <p:cond delay="20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200"/>
                                        <p:tgtEl>
                                          <p:spTgt spid="57"/>
                                        </p:tgtEl>
                                      </p:cBhvr>
                                    </p:animEffect>
                                  </p:childTnLst>
                                </p:cTn>
                              </p:par>
                              <p:par>
                                <p:cTn id="80" presetID="10" presetClass="entr" presetSubtype="0" fill="hold" nodeType="withEffect">
                                  <p:stCondLst>
                                    <p:cond delay="20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200"/>
                                        <p:tgtEl>
                                          <p:spTgt spid="58"/>
                                        </p:tgtEl>
                                      </p:cBhvr>
                                    </p:animEffect>
                                  </p:childTnLst>
                                </p:cTn>
                              </p:par>
                              <p:par>
                                <p:cTn id="83" presetID="10" presetClass="entr" presetSubtype="0" fill="hold" grpId="0" nodeType="withEffect">
                                  <p:stCondLst>
                                    <p:cond delay="20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200"/>
                                        <p:tgtEl>
                                          <p:spTgt spid="55"/>
                                        </p:tgtEl>
                                      </p:cBhvr>
                                    </p:animEffect>
                                  </p:childTnLst>
                                </p:cTn>
                              </p:par>
                              <p:par>
                                <p:cTn id="86" presetID="10" presetClass="entr" presetSubtype="0" fill="hold" grpId="0" nodeType="withEffect">
                                  <p:stCondLst>
                                    <p:cond delay="200"/>
                                  </p:stCondLst>
                                  <p:childTnLst>
                                    <p:set>
                                      <p:cBhvr>
                                        <p:cTn id="87" dur="1" fill="hold">
                                          <p:stCondLst>
                                            <p:cond delay="0"/>
                                          </p:stCondLst>
                                        </p:cTn>
                                        <p:tgtEl>
                                          <p:spTgt spid="56"/>
                                        </p:tgtEl>
                                        <p:attrNameLst>
                                          <p:attrName>style.visibility</p:attrName>
                                        </p:attrNameLst>
                                      </p:cBhvr>
                                      <p:to>
                                        <p:strVal val="visible"/>
                                      </p:to>
                                    </p:set>
                                    <p:animEffect transition="in" filter="fade">
                                      <p:cBhvr>
                                        <p:cTn id="88" dur="200"/>
                                        <p:tgtEl>
                                          <p:spTgt spid="56"/>
                                        </p:tgtEl>
                                      </p:cBhvr>
                                    </p:animEffect>
                                  </p:childTnLst>
                                </p:cTn>
                              </p:par>
                              <p:par>
                                <p:cTn id="89" presetID="10" presetClass="entr" presetSubtype="0" fill="hold" grpId="0" nodeType="withEffect">
                                  <p:stCondLst>
                                    <p:cond delay="20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200"/>
                                        <p:tgtEl>
                                          <p:spTgt spid="49"/>
                                        </p:tgtEl>
                                      </p:cBhvr>
                                    </p:animEffect>
                                  </p:childTnLst>
                                </p:cTn>
                              </p:par>
                              <p:par>
                                <p:cTn id="92" presetID="10" presetClass="entr" presetSubtype="0" fill="hold" nodeType="withEffect">
                                  <p:stCondLst>
                                    <p:cond delay="20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200"/>
                                        <p:tgtEl>
                                          <p:spTgt spid="50"/>
                                        </p:tgtEl>
                                      </p:cBhvr>
                                    </p:animEffect>
                                  </p:childTnLst>
                                </p:cTn>
                              </p:par>
                              <p:par>
                                <p:cTn id="95" presetID="10" presetClass="entr" presetSubtype="0" fill="hold" grpId="0" nodeType="withEffect">
                                  <p:stCondLst>
                                    <p:cond delay="20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200"/>
                                        <p:tgtEl>
                                          <p:spTgt spid="4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fade">
                                      <p:cBhvr>
                                        <p:cTn id="102" dur="200"/>
                                        <p:tgtEl>
                                          <p:spTgt spid="11"/>
                                        </p:tgtEl>
                                      </p:cBhvr>
                                    </p:animEffect>
                                  </p:childTnLst>
                                </p:cTn>
                              </p:par>
                              <p:par>
                                <p:cTn id="103" presetID="42" presetClass="path" presetSubtype="0" decel="100000" fill="hold" grpId="1" nodeType="withEffect">
                                  <p:stCondLst>
                                    <p:cond delay="0"/>
                                  </p:stCondLst>
                                  <p:childTnLst>
                                    <p:animMotion origin="layout" path="M -2.08333E-6 0.03889 L -2.08333E-6 2.59259E-6 " pathEditMode="relative" rAng="0" ptsTypes="AA">
                                      <p:cBhvr>
                                        <p:cTn id="104" dur="500" fill="hold"/>
                                        <p:tgtEl>
                                          <p:spTgt spid="11"/>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fade">
                                      <p:cBhvr>
                                        <p:cTn id="107" dur="200"/>
                                        <p:tgtEl>
                                          <p:spTgt spid="12"/>
                                        </p:tgtEl>
                                      </p:cBhvr>
                                    </p:animEffect>
                                  </p:childTnLst>
                                </p:cTn>
                              </p:par>
                              <p:par>
                                <p:cTn id="108" presetID="42" presetClass="path" presetSubtype="0" decel="100000" fill="hold" nodeType="withEffect">
                                  <p:stCondLst>
                                    <p:cond delay="0"/>
                                  </p:stCondLst>
                                  <p:childTnLst>
                                    <p:animMotion origin="layout" path="M -2.08333E-6 0.03889 L -2.08333E-6 2.59259E-6 " pathEditMode="relative" rAng="0" ptsTypes="AA">
                                      <p:cBhvr>
                                        <p:cTn id="109" dur="500" fill="hold"/>
                                        <p:tgtEl>
                                          <p:spTgt spid="12"/>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67"/>
                                        </p:tgtEl>
                                        <p:attrNameLst>
                                          <p:attrName>style.visibility</p:attrName>
                                        </p:attrNameLst>
                                      </p:cBhvr>
                                      <p:to>
                                        <p:strVal val="visible"/>
                                      </p:to>
                                    </p:set>
                                    <p:animEffect transition="in" filter="fade">
                                      <p:cBhvr>
                                        <p:cTn id="112" dur="200"/>
                                        <p:tgtEl>
                                          <p:spTgt spid="67"/>
                                        </p:tgtEl>
                                      </p:cBhvr>
                                    </p:animEffect>
                                  </p:childTnLst>
                                </p:cTn>
                              </p:par>
                              <p:par>
                                <p:cTn id="113" presetID="42" presetClass="path" presetSubtype="0" decel="100000" fill="hold" grpId="1" nodeType="withEffect">
                                  <p:stCondLst>
                                    <p:cond delay="0"/>
                                  </p:stCondLst>
                                  <p:childTnLst>
                                    <p:animMotion origin="layout" path="M -2.08333E-6 0.03889 L -2.08333E-6 2.59259E-6 " pathEditMode="relative" rAng="0" ptsTypes="AA">
                                      <p:cBhvr>
                                        <p:cTn id="114" dur="500" fill="hold"/>
                                        <p:tgtEl>
                                          <p:spTgt spid="6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 grpId="0"/>
      <p:bldP spid="3" grpId="0" animBg="1"/>
      <p:bldP spid="4" grpId="0" animBg="1"/>
      <p:bldP spid="5" grpId="0" animBg="1"/>
      <p:bldP spid="6" grpId="0"/>
      <p:bldP spid="7" grpId="0"/>
      <p:bldP spid="8" grpId="0" animBg="1"/>
      <p:bldP spid="9" grpId="0"/>
      <p:bldP spid="10" grpId="0"/>
      <p:bldP spid="20" grpId="0" animBg="1"/>
      <p:bldP spid="39" grpId="0" animBg="1"/>
      <p:bldP spid="22" grpId="0" animBg="1"/>
      <p:bldP spid="37" grpId="0" animBg="1"/>
      <p:bldP spid="33" grpId="0" animBg="1"/>
      <p:bldP spid="29" grpId="0" animBg="1"/>
      <p:bldP spid="27" grpId="0" animBg="1"/>
      <p:bldP spid="19" grpId="0" animBg="1"/>
      <p:bldP spid="45" grpId="0" animBg="1"/>
      <p:bldP spid="57" grpId="0" animBg="1"/>
      <p:bldP spid="55" grpId="0" animBg="1"/>
      <p:bldP spid="56" grpId="0" animBg="1"/>
      <p:bldP spid="49" grpId="0" animBg="1"/>
      <p:bldP spid="43" grpId="0" animBg="1"/>
      <p:bldP spid="67" grpId="0"/>
      <p:bldP spid="67"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C59F9-C67E-27C8-9C74-AA752B7CC50D}"/>
            </a:ext>
          </a:extLst>
        </p:cNvPr>
        <p:cNvGrpSpPr/>
        <p:nvPr/>
      </p:nvGrpSpPr>
      <p:grpSpPr>
        <a:xfrm>
          <a:off x="0" y="0"/>
          <a:ext cx="0" cy="0"/>
          <a:chOff x="0" y="0"/>
          <a:chExt cx="0" cy="0"/>
        </a:xfrm>
      </p:grpSpPr>
      <p:sp>
        <p:nvSpPr>
          <p:cNvPr id="12" name="Rounded Rectangle 64">
            <a:extLst>
              <a:ext uri="{FF2B5EF4-FFF2-40B4-BE49-F238E27FC236}">
                <a16:creationId xmlns:a16="http://schemas.microsoft.com/office/drawing/2014/main" id="{8C6C3A4F-2AF8-9EA9-1051-68760CD6E7A5}"/>
              </a:ext>
              <a:ext uri="{C183D7F6-B498-43B3-948B-1728B52AA6E4}">
                <adec:decorative xmlns:adec="http://schemas.microsoft.com/office/drawing/2017/decorative" val="1"/>
              </a:ext>
            </a:extLst>
          </p:cNvPr>
          <p:cNvSpPr>
            <a:spLocks/>
          </p:cNvSpPr>
          <p:nvPr/>
        </p:nvSpPr>
        <p:spPr bwMode="auto">
          <a:xfrm>
            <a:off x="584200" y="2315135"/>
            <a:ext cx="5376333" cy="3953903"/>
          </a:xfrm>
          <a:prstGeom prst="roundRect">
            <a:avLst>
              <a:gd name="adj" fmla="val 8504"/>
            </a:avLst>
          </a:prstGeom>
          <a:solidFill>
            <a:srgbClr val="E6E9E8"/>
          </a:solidFill>
          <a:ln w="15875">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2" name="Title 1">
            <a:extLst>
              <a:ext uri="{FF2B5EF4-FFF2-40B4-BE49-F238E27FC236}">
                <a16:creationId xmlns:a16="http://schemas.microsoft.com/office/drawing/2014/main" id="{CE6310F9-BBE9-A4D0-D6C3-89D94DDAF198}"/>
              </a:ext>
            </a:extLst>
          </p:cNvPr>
          <p:cNvSpPr>
            <a:spLocks noGrp="1"/>
          </p:cNvSpPr>
          <p:nvPr>
            <p:ph type="title"/>
          </p:nvPr>
        </p:nvSpPr>
        <p:spPr>
          <a:xfrm>
            <a:off x="588263" y="457200"/>
            <a:ext cx="11018520" cy="553998"/>
          </a:xfrm>
        </p:spPr>
        <p:txBody>
          <a:bodyPr/>
          <a:lstStyle/>
          <a:p>
            <a:r>
              <a:rPr lang="en-US"/>
              <a:t>Built-in Security in Azure AI Foundry</a:t>
            </a:r>
          </a:p>
        </p:txBody>
      </p:sp>
      <p:sp>
        <p:nvSpPr>
          <p:cNvPr id="3" name="Content Placeholder 2">
            <a:extLst>
              <a:ext uri="{FF2B5EF4-FFF2-40B4-BE49-F238E27FC236}">
                <a16:creationId xmlns:a16="http://schemas.microsoft.com/office/drawing/2014/main" id="{CC08E0F1-C912-3CE4-F960-4A8ADE27F0BB}"/>
              </a:ext>
            </a:extLst>
          </p:cNvPr>
          <p:cNvSpPr>
            <a:spLocks noGrp="1"/>
          </p:cNvSpPr>
          <p:nvPr>
            <p:ph sz="quarter" idx="4294967295"/>
          </p:nvPr>
        </p:nvSpPr>
        <p:spPr>
          <a:xfrm>
            <a:off x="588262" y="1247618"/>
            <a:ext cx="10341675" cy="677108"/>
          </a:xfrm>
        </p:spPr>
        <p:txBody>
          <a:bodyPr/>
          <a:lstStyle/>
          <a:p>
            <a:pPr marL="0" indent="0">
              <a:buNone/>
            </a:pPr>
            <a:r>
              <a:rPr lang="en-US" sz="2200"/>
              <a:t>Microsoft Defender integrates directly into Azure AI Foundry </a:t>
            </a:r>
            <a:br>
              <a:rPr lang="en-US" sz="2200"/>
            </a:br>
            <a:r>
              <a:rPr lang="en-US" sz="2200"/>
              <a:t>with </a:t>
            </a:r>
            <a:r>
              <a:rPr lang="en-US" sz="2200">
                <a:gradFill>
                  <a:gsLst>
                    <a:gs pos="80000">
                      <a:srgbClr val="0A6BBA"/>
                    </a:gs>
                    <a:gs pos="0">
                      <a:srgbClr val="7656AD"/>
                    </a:gs>
                  </a:gsLst>
                  <a:path path="circle">
                    <a:fillToRect l="100000" t="100000"/>
                  </a:path>
                </a:gradFill>
                <a:latin typeface="Segoe UI Semibold"/>
                <a:cs typeface="+mn-cs"/>
              </a:rPr>
              <a:t>security alerts and recommendations</a:t>
            </a:r>
          </a:p>
        </p:txBody>
      </p:sp>
      <p:sp>
        <p:nvSpPr>
          <p:cNvPr id="11" name="Rectangle: Rounded Corners 10">
            <a:extLst>
              <a:ext uri="{FF2B5EF4-FFF2-40B4-BE49-F238E27FC236}">
                <a16:creationId xmlns:a16="http://schemas.microsoft.com/office/drawing/2014/main" id="{A3E4B041-99F7-400A-CA97-9771F58E1F52}"/>
              </a:ext>
              <a:ext uri="{C183D7F6-B498-43B3-948B-1728B52AA6E4}">
                <adec:decorative xmlns:adec="http://schemas.microsoft.com/office/drawing/2017/decorative" val="0"/>
              </a:ext>
            </a:extLst>
          </p:cNvPr>
          <p:cNvSpPr/>
          <p:nvPr/>
        </p:nvSpPr>
        <p:spPr bwMode="auto">
          <a:xfrm>
            <a:off x="742335" y="2546566"/>
            <a:ext cx="1653203" cy="438483"/>
          </a:xfrm>
          <a:prstGeom prst="roundRect">
            <a:avLst>
              <a:gd name="adj" fmla="val 42392"/>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Threat Alerts</a:t>
            </a:r>
          </a:p>
        </p:txBody>
      </p:sp>
      <p:pic>
        <p:nvPicPr>
          <p:cNvPr id="14" name="Content Placeholder 13" descr="Screenshot of Azure AI Foundry: Risk + Alerts">
            <a:extLst>
              <a:ext uri="{FF2B5EF4-FFF2-40B4-BE49-F238E27FC236}">
                <a16:creationId xmlns:a16="http://schemas.microsoft.com/office/drawing/2014/main" id="{EC3D3843-65EF-0613-9B82-CF458BAF1526}"/>
              </a:ext>
            </a:extLst>
          </p:cNvPr>
          <p:cNvPicPr>
            <a:picLocks noChangeAspect="1"/>
          </p:cNvPicPr>
          <p:nvPr/>
        </p:nvPicPr>
        <p:blipFill>
          <a:blip r:embed="rId3"/>
          <a:stretch>
            <a:fillRect/>
          </a:stretch>
        </p:blipFill>
        <p:spPr>
          <a:xfrm>
            <a:off x="742335" y="3218503"/>
            <a:ext cx="5060062" cy="2830383"/>
          </a:xfrm>
          <a:prstGeom prst="roundRect">
            <a:avLst>
              <a:gd name="adj" fmla="val 3206"/>
            </a:avLst>
          </a:prstGeom>
        </p:spPr>
      </p:pic>
      <p:sp>
        <p:nvSpPr>
          <p:cNvPr id="15" name="Rounded Rectangle 64">
            <a:extLst>
              <a:ext uri="{FF2B5EF4-FFF2-40B4-BE49-F238E27FC236}">
                <a16:creationId xmlns:a16="http://schemas.microsoft.com/office/drawing/2014/main" id="{7D0BC5CD-8C24-342E-5BC0-CEAEB3854B0E}"/>
              </a:ext>
              <a:ext uri="{C183D7F6-B498-43B3-948B-1728B52AA6E4}">
                <adec:decorative xmlns:adec="http://schemas.microsoft.com/office/drawing/2017/decorative" val="1"/>
              </a:ext>
            </a:extLst>
          </p:cNvPr>
          <p:cNvSpPr>
            <a:spLocks/>
          </p:cNvSpPr>
          <p:nvPr/>
        </p:nvSpPr>
        <p:spPr bwMode="auto">
          <a:xfrm>
            <a:off x="6230450" y="2315135"/>
            <a:ext cx="5376333" cy="3953903"/>
          </a:xfrm>
          <a:prstGeom prst="roundRect">
            <a:avLst>
              <a:gd name="adj" fmla="val 8504"/>
            </a:avLst>
          </a:prstGeom>
          <a:solidFill>
            <a:srgbClr val="E6E9E8"/>
          </a:solidFill>
          <a:ln w="15875">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16" name="Rectangle: Rounded Corners 15">
            <a:extLst>
              <a:ext uri="{FF2B5EF4-FFF2-40B4-BE49-F238E27FC236}">
                <a16:creationId xmlns:a16="http://schemas.microsoft.com/office/drawing/2014/main" id="{00BDE978-F11F-47E1-DEB9-BD8A048A4CC8}"/>
              </a:ext>
              <a:ext uri="{C183D7F6-B498-43B3-948B-1728B52AA6E4}">
                <adec:decorative xmlns:adec="http://schemas.microsoft.com/office/drawing/2017/decorative" val="0"/>
              </a:ext>
            </a:extLst>
          </p:cNvPr>
          <p:cNvSpPr/>
          <p:nvPr/>
        </p:nvSpPr>
        <p:spPr bwMode="auto">
          <a:xfrm>
            <a:off x="6388586" y="2546566"/>
            <a:ext cx="4384190" cy="438483"/>
          </a:xfrm>
          <a:prstGeom prst="roundRect">
            <a:avLst>
              <a:gd name="adj" fmla="val 42392"/>
            </a:avLst>
          </a:prstGeom>
          <a:gradFill flip="none" rotWithShape="1">
            <a:gsLst>
              <a:gs pos="80000">
                <a:srgbClr val="0A6BBA"/>
              </a:gs>
              <a:gs pos="0">
                <a:srgbClr val="7656AD"/>
              </a:gs>
            </a:gsLst>
            <a:path path="circle">
              <a:fillToRect l="100000" t="100000"/>
            </a:path>
            <a:tileRect r="-100000" b="-100000"/>
          </a:gradFill>
        </p:spPr>
        <p:txBody>
          <a:bodyPr wrap="square" lIns="91440" tIns="18288" rIns="91440" bIns="36576" rtlCol="0" anchor="ctr" anchorCtr="0">
            <a:sp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18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rPr>
              <a:t>AI Security Posture Recommendations</a:t>
            </a:r>
          </a:p>
        </p:txBody>
      </p:sp>
      <p:pic>
        <p:nvPicPr>
          <p:cNvPr id="17" name="Content Placeholder 13" descr="Screenshot of Azure AI Foundry: Guardrails + Controls">
            <a:extLst>
              <a:ext uri="{FF2B5EF4-FFF2-40B4-BE49-F238E27FC236}">
                <a16:creationId xmlns:a16="http://schemas.microsoft.com/office/drawing/2014/main" id="{36C3B190-A30C-E80C-C5E1-B0F79EDFAB1B}"/>
              </a:ext>
            </a:extLst>
          </p:cNvPr>
          <p:cNvPicPr>
            <a:picLocks noChangeAspect="1"/>
          </p:cNvPicPr>
          <p:nvPr/>
        </p:nvPicPr>
        <p:blipFill>
          <a:blip r:embed="rId4"/>
          <a:srcRect l="69" r="69"/>
          <a:stretch/>
        </p:blipFill>
        <p:spPr>
          <a:xfrm>
            <a:off x="6388585" y="3218503"/>
            <a:ext cx="5060062" cy="2830383"/>
          </a:xfrm>
          <a:prstGeom prst="roundRect">
            <a:avLst>
              <a:gd name="adj" fmla="val 3206"/>
            </a:avLst>
          </a:prstGeom>
        </p:spPr>
      </p:pic>
    </p:spTree>
    <p:extLst>
      <p:ext uri="{BB962C8B-B14F-4D97-AF65-F5344CB8AC3E}">
        <p14:creationId xmlns:p14="http://schemas.microsoft.com/office/powerpoint/2010/main" val="634816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
                                        <p:tgtEl>
                                          <p:spTgt spid="1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
                                        <p:tgtEl>
                                          <p:spTgt spid="15"/>
                                        </p:tgtEl>
                                      </p:cBhvr>
                                    </p:animEffect>
                                  </p:childTnLst>
                                </p:cTn>
                              </p:par>
                              <p:par>
                                <p:cTn id="11" presetID="10" presetClass="entr" presetSubtype="0" fill="hold" grpId="0" nodeType="withEffect">
                                  <p:stCondLst>
                                    <p:cond delay="0"/>
                                  </p:stCondLst>
                                  <p:iterate type="wd">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200"/>
                                        <p:tgtEl>
                                          <p:spTgt spid="2"/>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200"/>
                                        <p:tgtEl>
                                          <p:spTgt spid="3">
                                            <p:txEl>
                                              <p:pRg st="0" end="0"/>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00"/>
                                        <p:tgtEl>
                                          <p:spTgt spid="11"/>
                                        </p:tgtEl>
                                      </p:cBhvr>
                                    </p:animEffect>
                                  </p:childTnLst>
                                </p:cTn>
                              </p:par>
                              <p:par>
                                <p:cTn id="20" presetID="10" presetClass="entr" presetSubtype="0" fill="hold"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00"/>
                                        <p:tgtEl>
                                          <p:spTgt spid="14"/>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00"/>
                                        <p:tgtEl>
                                          <p:spTgt spid="16"/>
                                        </p:tgtEl>
                                      </p:cBhvr>
                                    </p:animEffect>
                                  </p:childTnLst>
                                </p:cTn>
                              </p:par>
                              <p:par>
                                <p:cTn id="26" presetID="10" presetClass="entr" presetSubtype="0" fill="hold" nodeType="withEffect">
                                  <p:stCondLst>
                                    <p:cond delay="3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bldP spid="11" grpId="0" animBg="1"/>
      <p:bldP spid="15"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93EC8-1954-48B5-61B3-A975B8943170}"/>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93A5564-CB5C-BD8A-4E70-4DCFE8B5F15A}"/>
              </a:ext>
              <a:ext uri="{C183D7F6-B498-43B3-948B-1728B52AA6E4}">
                <adec:decorative xmlns:adec="http://schemas.microsoft.com/office/drawing/2017/decorative" val="1"/>
              </a:ext>
            </a:extLst>
          </p:cNvPr>
          <p:cNvSpPr/>
          <p:nvPr/>
        </p:nvSpPr>
        <p:spPr bwMode="auto">
          <a:xfrm>
            <a:off x="588963" y="1436688"/>
            <a:ext cx="5880417" cy="4832350"/>
          </a:xfrm>
          <a:prstGeom prst="roundRect">
            <a:avLst>
              <a:gd name="adj" fmla="val 7467"/>
            </a:avLst>
          </a:prstGeom>
          <a:noFill/>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6FEEC873-59F2-616D-4F8C-E66FDE3986E6}"/>
              </a:ext>
            </a:extLst>
          </p:cNvPr>
          <p:cNvSpPr>
            <a:spLocks noGrp="1"/>
          </p:cNvSpPr>
          <p:nvPr>
            <p:ph type="title"/>
          </p:nvPr>
        </p:nvSpPr>
        <p:spPr>
          <a:xfrm>
            <a:off x="588263" y="457200"/>
            <a:ext cx="11018520" cy="553998"/>
          </a:xfrm>
        </p:spPr>
        <p:txBody>
          <a:bodyPr/>
          <a:lstStyle/>
          <a:p>
            <a:r>
              <a:rPr lang="en-US"/>
              <a:t>Defender for Cloud</a:t>
            </a:r>
          </a:p>
        </p:txBody>
      </p:sp>
      <p:pic>
        <p:nvPicPr>
          <p:cNvPr id="3" name="Picture 2" descr="Screenshot: Defender for cloud">
            <a:extLst>
              <a:ext uri="{FF2B5EF4-FFF2-40B4-BE49-F238E27FC236}">
                <a16:creationId xmlns:a16="http://schemas.microsoft.com/office/drawing/2014/main" id="{90E5A28B-61E6-FD5B-EFFE-658B64F1A6A8}"/>
              </a:ext>
            </a:extLst>
          </p:cNvPr>
          <p:cNvPicPr>
            <a:picLocks noChangeAspect="1"/>
          </p:cNvPicPr>
          <p:nvPr/>
        </p:nvPicPr>
        <p:blipFill rotWithShape="1">
          <a:blip r:embed="rId3"/>
          <a:srcRect l="565"/>
          <a:stretch/>
        </p:blipFill>
        <p:spPr>
          <a:xfrm>
            <a:off x="822461" y="1670052"/>
            <a:ext cx="5413420" cy="4365622"/>
          </a:xfrm>
          <a:prstGeom prst="roundRect">
            <a:avLst>
              <a:gd name="adj" fmla="val 4085"/>
            </a:avLst>
          </a:prstGeom>
          <a:solidFill>
            <a:srgbClr val="F2F2F2"/>
          </a:solidFill>
          <a:ln w="15875">
            <a:noFill/>
            <a:headEnd type="none" w="lg" len="med"/>
            <a:tailEnd type="none" w="lg" len="med"/>
          </a:ln>
          <a:effectLst/>
        </p:spPr>
      </p:pic>
      <p:sp>
        <p:nvSpPr>
          <p:cNvPr id="4" name="TextBox 3">
            <a:extLst>
              <a:ext uri="{FF2B5EF4-FFF2-40B4-BE49-F238E27FC236}">
                <a16:creationId xmlns:a16="http://schemas.microsoft.com/office/drawing/2014/main" id="{2B575F14-5B2A-F3E5-04E8-D491E687971A}"/>
              </a:ext>
            </a:extLst>
          </p:cNvPr>
          <p:cNvSpPr txBox="1"/>
          <p:nvPr/>
        </p:nvSpPr>
        <p:spPr>
          <a:xfrm>
            <a:off x="7058025" y="1713594"/>
            <a:ext cx="4545012" cy="369331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Semibold"/>
                <a:ea typeface="+mn-ea"/>
                <a:cs typeface="+mn-cs"/>
              </a:rPr>
              <a:t>Security alerts: </a:t>
            </a:r>
            <a:r>
              <a:rPr kumimoji="0" lang="en-US" sz="1800" b="0" i="0" u="none" strike="noStrike" kern="1200" cap="none" spc="0" normalizeH="0" baseline="0" noProof="0" dirty="0">
                <a:ln>
                  <a:noFill/>
                </a:ln>
                <a:solidFill>
                  <a:srgbClr val="000000"/>
                </a:solidFill>
                <a:effectLst/>
                <a:uLnTx/>
                <a:uFillTx/>
                <a:latin typeface="Segoe UI"/>
                <a:ea typeface="+mn-ea"/>
                <a:cs typeface="+mn-cs"/>
              </a:rPr>
              <a:t>Detects DDOS, suspicious logins, etc.</a:t>
            </a:r>
            <a:endParaRPr kumimoji="0" lang="en-US" sz="18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Semibold"/>
                <a:ea typeface="+mn-ea"/>
                <a:cs typeface="+mn-cs"/>
              </a:rPr>
              <a:t>Security posture: </a:t>
            </a:r>
            <a:r>
              <a:rPr kumimoji="0" lang="en-US" sz="1800" b="0" i="0" u="none" strike="noStrike" kern="1200" cap="none" spc="0" normalizeH="0" baseline="0" noProof="0" dirty="0">
                <a:ln>
                  <a:noFill/>
                </a:ln>
                <a:solidFill>
                  <a:srgbClr val="000000"/>
                </a:solidFill>
                <a:effectLst/>
                <a:uLnTx/>
                <a:uFillTx/>
                <a:latin typeface="Segoe UI"/>
                <a:ea typeface="+mn-ea"/>
                <a:cs typeface="+mn-cs"/>
              </a:rPr>
              <a:t>Audits Azure resources </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and their settings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Semibold"/>
                <a:ea typeface="+mn-ea"/>
                <a:cs typeface="+mn-cs"/>
              </a:rPr>
              <a:t>Workload protections: </a:t>
            </a:r>
            <a:r>
              <a:rPr kumimoji="0" lang="en-US" sz="1800" b="0" i="0" u="none" strike="noStrike" kern="1200" cap="none" spc="0" normalizeH="0" baseline="0" noProof="0" dirty="0">
                <a:ln>
                  <a:noFill/>
                </a:ln>
                <a:solidFill>
                  <a:srgbClr val="000000"/>
                </a:solidFill>
                <a:effectLst/>
                <a:uLnTx/>
                <a:uFillTx/>
                <a:latin typeface="Segoe UI"/>
                <a:ea typeface="+mn-ea"/>
                <a:cs typeface="+mn-cs"/>
              </a:rPr>
              <a:t>Scans for known vulnerabilities in SQL, container images, etc.</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Semibold"/>
                <a:ea typeface="+mn-ea"/>
                <a:cs typeface="+mn-cs"/>
              </a:rPr>
              <a:t>Data security: </a:t>
            </a:r>
            <a:r>
              <a:rPr kumimoji="0" lang="en-US" sz="1800" b="0" i="0" u="none" strike="noStrike" kern="1200" cap="none" spc="0" normalizeH="0" baseline="0" noProof="0" dirty="0">
                <a:ln>
                  <a:noFill/>
                </a:ln>
                <a:solidFill>
                  <a:srgbClr val="000000"/>
                </a:solidFill>
                <a:effectLst/>
                <a:uLnTx/>
                <a:uFillTx/>
                <a:latin typeface="Segoe UI"/>
                <a:ea typeface="+mn-ea"/>
                <a:cs typeface="+mn-cs"/>
              </a:rPr>
              <a:t>Scans stored data for PII </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and sensitive data</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Semibold"/>
                <a:ea typeface="+mn-ea"/>
                <a:cs typeface="+mn-cs"/>
              </a:rPr>
              <a:t>Regulatory compliance: </a:t>
            </a:r>
            <a:r>
              <a:rPr kumimoji="0" lang="en-US" sz="1800" b="0" i="0" u="none" strike="noStrike" kern="1200" cap="none" spc="0" normalizeH="0" baseline="0" noProof="0" dirty="0">
                <a:ln>
                  <a:noFill/>
                </a:ln>
                <a:solidFill>
                  <a:srgbClr val="000000"/>
                </a:solidFill>
                <a:effectLst/>
                <a:uLnTx/>
                <a:uFillTx/>
                <a:latin typeface="Segoe UI"/>
                <a:ea typeface="+mn-ea"/>
                <a:cs typeface="+mn-cs"/>
              </a:rPr>
              <a:t>Ensure compliance with benchmarks</a:t>
            </a:r>
          </a:p>
        </p:txBody>
      </p:sp>
      <p:sp>
        <p:nvSpPr>
          <p:cNvPr id="5" name="TextBox 4">
            <a:extLst>
              <a:ext uri="{FF2B5EF4-FFF2-40B4-BE49-F238E27FC236}">
                <a16:creationId xmlns:a16="http://schemas.microsoft.com/office/drawing/2014/main" id="{EACB8E41-E59E-83CE-C57B-E85590FD4769}"/>
              </a:ext>
            </a:extLst>
          </p:cNvPr>
          <p:cNvSpPr txBox="1"/>
          <p:nvPr/>
        </p:nvSpPr>
        <p:spPr>
          <a:xfrm>
            <a:off x="7058025" y="5666342"/>
            <a:ext cx="3675380" cy="36933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gradFill>
                  <a:gsLst>
                    <a:gs pos="80000">
                      <a:srgbClr val="0A6BBA"/>
                    </a:gs>
                    <a:gs pos="0">
                      <a:srgbClr val="7656AD"/>
                    </a:gs>
                  </a:gsLst>
                  <a:path path="circle">
                    <a:fillToRect l="100000" t="100000"/>
                  </a:path>
                </a:gradFill>
                <a:effectLst/>
                <a:uLnTx/>
                <a:uFillTx/>
                <a:latin typeface="Segoe UI Semibold"/>
                <a:ea typeface="+mn-ea"/>
                <a:cs typeface="+mn-cs"/>
              </a:rPr>
              <a:t>aka.ms</a:t>
            </a:r>
            <a:r>
              <a:rPr kumimoji="0" lang="en-US" sz="2400" b="0" i="0" u="none" strike="noStrike" kern="1200" cap="none" spc="0" normalizeH="0" baseline="0" noProof="0" dirty="0">
                <a:ln>
                  <a:noFill/>
                </a:ln>
                <a:gradFill>
                  <a:gsLst>
                    <a:gs pos="80000">
                      <a:srgbClr val="0A6BBA"/>
                    </a:gs>
                    <a:gs pos="0">
                      <a:srgbClr val="7656AD"/>
                    </a:gs>
                  </a:gsLst>
                  <a:path path="circle">
                    <a:fillToRect l="100000" t="100000"/>
                  </a:path>
                </a:gradFill>
                <a:effectLst/>
                <a:uLnTx/>
                <a:uFillTx/>
                <a:latin typeface="Segoe UI Semibold"/>
                <a:ea typeface="+mn-ea"/>
                <a:cs typeface="+mn-cs"/>
              </a:rPr>
              <a:t>/enable-defender</a:t>
            </a:r>
          </a:p>
        </p:txBody>
      </p:sp>
      <p:cxnSp>
        <p:nvCxnSpPr>
          <p:cNvPr id="12" name="Straight Connector 11">
            <a:extLst>
              <a:ext uri="{FF2B5EF4-FFF2-40B4-BE49-F238E27FC236}">
                <a16:creationId xmlns:a16="http://schemas.microsoft.com/office/drawing/2014/main" id="{B2DBD1F9-AC6A-676B-56D9-7CBF16AA9A58}"/>
              </a:ext>
              <a:ext uri="{C183D7F6-B498-43B3-948B-1728B52AA6E4}">
                <adec:decorative xmlns:adec="http://schemas.microsoft.com/office/drawing/2017/decorative" val="1"/>
              </a:ext>
            </a:extLst>
          </p:cNvPr>
          <p:cNvCxnSpPr>
            <a:cxnSpLocks/>
          </p:cNvCxnSpPr>
          <p:nvPr/>
        </p:nvCxnSpPr>
        <p:spPr>
          <a:xfrm>
            <a:off x="7058025" y="2399392"/>
            <a:ext cx="4391025"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059CE1-1883-4922-CC67-577951DE5716}"/>
              </a:ext>
              <a:ext uri="{C183D7F6-B498-43B3-948B-1728B52AA6E4}">
                <adec:decorative xmlns:adec="http://schemas.microsoft.com/office/drawing/2017/decorative" val="1"/>
              </a:ext>
            </a:extLst>
          </p:cNvPr>
          <p:cNvCxnSpPr>
            <a:cxnSpLocks/>
          </p:cNvCxnSpPr>
          <p:nvPr/>
        </p:nvCxnSpPr>
        <p:spPr>
          <a:xfrm>
            <a:off x="7058025" y="3177267"/>
            <a:ext cx="4391025"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6E2EDAB-7295-2A0E-14CB-61D0D1C3D879}"/>
              </a:ext>
              <a:ext uri="{C183D7F6-B498-43B3-948B-1728B52AA6E4}">
                <adec:decorative xmlns:adec="http://schemas.microsoft.com/office/drawing/2017/decorative" val="1"/>
              </a:ext>
            </a:extLst>
          </p:cNvPr>
          <p:cNvCxnSpPr>
            <a:cxnSpLocks/>
          </p:cNvCxnSpPr>
          <p:nvPr/>
        </p:nvCxnSpPr>
        <p:spPr>
          <a:xfrm>
            <a:off x="7058025" y="3955142"/>
            <a:ext cx="4391025"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49CADC0-0E54-167C-1BEB-7301AFFC085F}"/>
              </a:ext>
              <a:ext uri="{C183D7F6-B498-43B3-948B-1728B52AA6E4}">
                <adec:decorative xmlns:adec="http://schemas.microsoft.com/office/drawing/2017/decorative" val="1"/>
              </a:ext>
            </a:extLst>
          </p:cNvPr>
          <p:cNvCxnSpPr>
            <a:cxnSpLocks/>
          </p:cNvCxnSpPr>
          <p:nvPr/>
        </p:nvCxnSpPr>
        <p:spPr>
          <a:xfrm>
            <a:off x="7058025" y="4733017"/>
            <a:ext cx="4391025" cy="0"/>
          </a:xfrm>
          <a:prstGeom prst="line">
            <a:avLst/>
          </a:prstGeom>
          <a:ln>
            <a:solidFill>
              <a:schemeClr val="tx1">
                <a:alpha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4821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10" presetClass="entr" presetSubtype="0" fill="hold"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
                                        <p:tgtEl>
                                          <p:spTgt spid="3"/>
                                        </p:tgtEl>
                                      </p:cBhvr>
                                    </p:animEffect>
                                  </p:childTnLst>
                                </p:cTn>
                              </p:par>
                              <p:par>
                                <p:cTn id="11" presetID="10" presetClass="entr" presetSubtype="0" fill="hold" grpId="0" nodeType="withEffect">
                                  <p:stCondLst>
                                    <p:cond delay="0"/>
                                  </p:stCondLst>
                                  <p:iterate type="wd">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200"/>
                                        <p:tgtEl>
                                          <p:spTgt spid="2"/>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
                                        <p:tgtEl>
                                          <p:spTgt spid="4"/>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00"/>
                                        <p:tgtEl>
                                          <p:spTgt spid="5"/>
                                        </p:tgtEl>
                                      </p:cBhvr>
                                    </p:animEffect>
                                  </p:childTnLst>
                                </p:cTn>
                              </p:par>
                              <p:par>
                                <p:cTn id="20" presetID="10" presetClass="entr" presetSubtype="0" fill="hold" nodeType="withEffect">
                                  <p:stCondLst>
                                    <p:cond delay="2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00"/>
                                        <p:tgtEl>
                                          <p:spTgt spid="12"/>
                                        </p:tgtEl>
                                      </p:cBhvr>
                                    </p:animEffect>
                                  </p:childTnLst>
                                </p:cTn>
                              </p:par>
                              <p:par>
                                <p:cTn id="23" presetID="10" presetClass="entr" presetSubtype="0" fill="hold" nodeType="withEffect">
                                  <p:stCondLst>
                                    <p:cond delay="2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200"/>
                                        <p:tgtEl>
                                          <p:spTgt spid="16"/>
                                        </p:tgtEl>
                                      </p:cBhvr>
                                    </p:animEffect>
                                  </p:childTnLst>
                                </p:cTn>
                              </p:par>
                              <p:par>
                                <p:cTn id="26" presetID="10" presetClass="entr" presetSubtype="0" fill="hold" nodeType="withEffect">
                                  <p:stCondLst>
                                    <p:cond delay="2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200"/>
                                        <p:tgtEl>
                                          <p:spTgt spid="17"/>
                                        </p:tgtEl>
                                      </p:cBhvr>
                                    </p:animEffect>
                                  </p:childTnLst>
                                </p:cTn>
                              </p:par>
                              <p:par>
                                <p:cTn id="29" presetID="10" presetClass="entr" presetSubtype="0" fill="hold" nodeType="withEffect">
                                  <p:stCondLst>
                                    <p:cond delay="20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2B5E0-0A4D-4E37-B998-A743BE984617}"/>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99D0A1C-279B-95FF-9960-08A36328EB45}"/>
              </a:ext>
              <a:ext uri="{C183D7F6-B498-43B3-948B-1728B52AA6E4}">
                <adec:decorative xmlns:adec="http://schemas.microsoft.com/office/drawing/2017/decorative" val="1"/>
              </a:ext>
            </a:extLst>
          </p:cNvPr>
          <p:cNvSpPr/>
          <p:nvPr/>
        </p:nvSpPr>
        <p:spPr bwMode="auto">
          <a:xfrm>
            <a:off x="586581" y="1665962"/>
            <a:ext cx="11018838" cy="4696738"/>
          </a:xfrm>
          <a:prstGeom prst="roundRect">
            <a:avLst>
              <a:gd name="adj" fmla="val 7467"/>
            </a:avLst>
          </a:prstGeom>
          <a:solidFill>
            <a:schemeClr val="bg1"/>
          </a:solidFill>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7B06882C-16DB-AE51-0C48-241162DC37EF}"/>
              </a:ext>
            </a:extLst>
          </p:cNvPr>
          <p:cNvSpPr>
            <a:spLocks noGrp="1"/>
          </p:cNvSpPr>
          <p:nvPr>
            <p:ph type="title"/>
          </p:nvPr>
        </p:nvSpPr>
        <p:spPr>
          <a:xfrm>
            <a:off x="588263" y="457200"/>
            <a:ext cx="11018520" cy="553998"/>
          </a:xfrm>
        </p:spPr>
        <p:txBody>
          <a:bodyPr/>
          <a:lstStyle/>
          <a:p>
            <a:pPr algn="ctr"/>
            <a:r>
              <a:rPr lang="en-US" err="1"/>
              <a:t>DfC</a:t>
            </a:r>
            <a:r>
              <a:rPr lang="en-US"/>
              <a:t> recommendations: RAG </a:t>
            </a:r>
            <a:r>
              <a:rPr lang="en-US" i="1"/>
              <a:t>without</a:t>
            </a:r>
            <a:r>
              <a:rPr lang="en-US"/>
              <a:t> </a:t>
            </a:r>
            <a:r>
              <a:rPr lang="en-US" err="1"/>
              <a:t>VNet</a:t>
            </a:r>
            <a:endParaRPr lang="en-US"/>
          </a:p>
        </p:txBody>
      </p:sp>
      <p:sp>
        <p:nvSpPr>
          <p:cNvPr id="3" name="Content Placeholder 3">
            <a:extLst>
              <a:ext uri="{FF2B5EF4-FFF2-40B4-BE49-F238E27FC236}">
                <a16:creationId xmlns:a16="http://schemas.microsoft.com/office/drawing/2014/main" id="{D7A9DB4C-1D48-0884-E536-C90BEE32F9AD}"/>
              </a:ext>
            </a:extLst>
          </p:cNvPr>
          <p:cNvSpPr txBox="1">
            <a:spLocks/>
          </p:cNvSpPr>
          <p:nvPr/>
        </p:nvSpPr>
        <p:spPr>
          <a:xfrm>
            <a:off x="586581" y="1096117"/>
            <a:ext cx="11018838" cy="307777"/>
          </a:xfrm>
          <a:prstGeom prst="rect">
            <a:avLst/>
          </a:prstGeom>
          <a:noFill/>
          <a:effectLst/>
        </p:spPr>
        <p:txBody>
          <a:bodyPr wrap="square" lIns="0" tIns="0" rIns="0" bIns="0" rtlCol="0" anchor="t" anchorCtr="0">
            <a:spAutoFit/>
          </a:bodyPr>
          <a:lstStyle>
            <a:defPPr>
              <a:defRPr lang="en-US"/>
            </a:defPPr>
            <a:lvl1pPr marR="0" indent="0" defTabSz="1371600" fontAlgn="auto">
              <a:lnSpc>
                <a:spcPct val="100000"/>
              </a:lnSpc>
              <a:spcBef>
                <a:spcPts val="0"/>
              </a:spcBef>
              <a:spcAft>
                <a:spcPts val="0"/>
              </a:spcAft>
              <a:buClrTx/>
              <a:buSzTx/>
              <a:buFont typeface="Wingdings" panose="05000000000000000000" pitchFamily="2" charset="2"/>
              <a:buNone/>
              <a:tabLst>
                <a:tab pos="1371600" algn="l"/>
              </a:tabLst>
              <a:defRPr sz="2000" spc="0" baseline="0">
                <a:gradFill>
                  <a:gsLst>
                    <a:gs pos="80000">
                      <a:srgbClr val="0A6BBA"/>
                    </a:gs>
                    <a:gs pos="0">
                      <a:srgbClr val="7656AD"/>
                    </a:gs>
                  </a:gsLst>
                  <a:path path="circle">
                    <a:fillToRect l="100000" t="100000"/>
                  </a:path>
                </a:gradFill>
                <a:latin typeface="Segoe UI Semibold"/>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10 recommendations for azure-search-</a:t>
            </a:r>
            <a:r>
              <a:rPr kumimoji="0" lang="en-US" sz="2000" b="0" i="0" u="none" strike="noStrike" kern="1200" cap="none" spc="0" normalizeH="0" baseline="0" noProof="0" err="1">
                <a:ln>
                  <a:noFill/>
                </a:ln>
                <a:gradFill>
                  <a:gsLst>
                    <a:gs pos="80000">
                      <a:srgbClr val="0A6BBA"/>
                    </a:gs>
                    <a:gs pos="0">
                      <a:srgbClr val="7656AD"/>
                    </a:gs>
                  </a:gsLst>
                  <a:path path="circle">
                    <a:fillToRect l="100000" t="100000"/>
                  </a:path>
                </a:gradFill>
                <a:effectLst/>
                <a:uLnTx/>
                <a:uFillTx/>
                <a:latin typeface="Segoe UI Semibold"/>
                <a:ea typeface="+mn-ea"/>
                <a:cs typeface="+mn-cs"/>
              </a:rPr>
              <a:t>openai</a:t>
            </a: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-demo, non-private deployment:  </a:t>
            </a:r>
          </a:p>
        </p:txBody>
      </p:sp>
      <p:pic>
        <p:nvPicPr>
          <p:cNvPr id="5" name="Picture 4" descr="Screenshot: list of security hygiene recommendations if you have created an app without a VNET.">
            <a:extLst>
              <a:ext uri="{FF2B5EF4-FFF2-40B4-BE49-F238E27FC236}">
                <a16:creationId xmlns:a16="http://schemas.microsoft.com/office/drawing/2014/main" id="{B0992223-A7AF-C6F8-79E6-915E650AF150}"/>
              </a:ext>
            </a:extLst>
          </p:cNvPr>
          <p:cNvPicPr>
            <a:picLocks noChangeAspect="1"/>
          </p:cNvPicPr>
          <p:nvPr/>
        </p:nvPicPr>
        <p:blipFill>
          <a:blip r:embed="rId3"/>
          <a:srcRect t="3625" b="3555"/>
          <a:stretch>
            <a:fillRect/>
          </a:stretch>
        </p:blipFill>
        <p:spPr>
          <a:xfrm>
            <a:off x="718785" y="1768971"/>
            <a:ext cx="10754431" cy="4429760"/>
          </a:xfrm>
          <a:prstGeom prst="rect">
            <a:avLst/>
          </a:prstGeom>
          <a:ln>
            <a:noFill/>
          </a:ln>
        </p:spPr>
      </p:pic>
    </p:spTree>
    <p:extLst>
      <p:ext uri="{BB962C8B-B14F-4D97-AF65-F5344CB8AC3E}">
        <p14:creationId xmlns:p14="http://schemas.microsoft.com/office/powerpoint/2010/main" val="2528919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
                                        <p:tgtEl>
                                          <p:spTgt spid="3"/>
                                        </p:tgtEl>
                                      </p:cBhvr>
                                    </p:animEffect>
                                  </p:childTnLst>
                                </p:cTn>
                              </p:par>
                              <p:par>
                                <p:cTn id="11" presetID="10" presetClass="entr" presetSubtype="0" fill="hold" nodeType="withEffect">
                                  <p:stCondLst>
                                    <p:cond delay="2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
                                        <p:tgtEl>
                                          <p:spTgt spid="5"/>
                                        </p:tgtEl>
                                      </p:cBhvr>
                                    </p:animEffect>
                                  </p:childTnLst>
                                </p:cTn>
                              </p:par>
                              <p:par>
                                <p:cTn id="14" presetID="10" presetClass="entr" presetSubtype="0" fill="hold" grpId="0" nodeType="with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CB479-C0FC-124A-A207-3E63ABFFFE62}"/>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82A5A36-D022-0C00-1AA6-CFD608D85026}"/>
              </a:ext>
              <a:ext uri="{C183D7F6-B498-43B3-948B-1728B52AA6E4}">
                <adec:decorative xmlns:adec="http://schemas.microsoft.com/office/drawing/2017/decorative" val="1"/>
              </a:ext>
            </a:extLst>
          </p:cNvPr>
          <p:cNvSpPr/>
          <p:nvPr/>
        </p:nvSpPr>
        <p:spPr bwMode="auto">
          <a:xfrm>
            <a:off x="586581" y="1665962"/>
            <a:ext cx="11018838" cy="1694458"/>
          </a:xfrm>
          <a:prstGeom prst="roundRect">
            <a:avLst>
              <a:gd name="adj" fmla="val 20974"/>
            </a:avLst>
          </a:prstGeom>
          <a:solidFill>
            <a:schemeClr val="bg1"/>
          </a:solidFill>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1BF41286-228C-FEFA-1F9D-8520A6CD295D}"/>
              </a:ext>
            </a:extLst>
          </p:cNvPr>
          <p:cNvSpPr>
            <a:spLocks noGrp="1"/>
          </p:cNvSpPr>
          <p:nvPr>
            <p:ph type="title"/>
          </p:nvPr>
        </p:nvSpPr>
        <p:spPr>
          <a:xfrm>
            <a:off x="588263" y="457200"/>
            <a:ext cx="11018520" cy="553998"/>
          </a:xfrm>
        </p:spPr>
        <p:txBody>
          <a:bodyPr/>
          <a:lstStyle/>
          <a:p>
            <a:pPr algn="ctr"/>
            <a:r>
              <a:rPr lang="en-US" err="1"/>
              <a:t>DfC</a:t>
            </a:r>
            <a:r>
              <a:rPr lang="en-US"/>
              <a:t> recommendations: RAG </a:t>
            </a:r>
            <a:r>
              <a:rPr lang="en-US" i="1"/>
              <a:t>with</a:t>
            </a:r>
            <a:r>
              <a:rPr lang="en-US"/>
              <a:t> </a:t>
            </a:r>
            <a:r>
              <a:rPr lang="en-US" err="1"/>
              <a:t>VNet</a:t>
            </a:r>
            <a:endParaRPr lang="en-US"/>
          </a:p>
        </p:txBody>
      </p:sp>
      <p:sp>
        <p:nvSpPr>
          <p:cNvPr id="3" name="Content Placeholder 3">
            <a:extLst>
              <a:ext uri="{FF2B5EF4-FFF2-40B4-BE49-F238E27FC236}">
                <a16:creationId xmlns:a16="http://schemas.microsoft.com/office/drawing/2014/main" id="{C8C309F3-D2DF-DC1F-C92E-6714A922A80F}"/>
              </a:ext>
            </a:extLst>
          </p:cNvPr>
          <p:cNvSpPr txBox="1">
            <a:spLocks/>
          </p:cNvSpPr>
          <p:nvPr/>
        </p:nvSpPr>
        <p:spPr>
          <a:xfrm>
            <a:off x="586581" y="1096117"/>
            <a:ext cx="11018838" cy="307777"/>
          </a:xfrm>
          <a:prstGeom prst="rect">
            <a:avLst/>
          </a:prstGeom>
          <a:noFill/>
          <a:effectLst/>
        </p:spPr>
        <p:txBody>
          <a:bodyPr wrap="square" lIns="0" tIns="0" rIns="0" bIns="0" rtlCol="0" anchor="t" anchorCtr="0">
            <a:spAutoFit/>
          </a:bodyPr>
          <a:lstStyle>
            <a:defPPr>
              <a:defRPr lang="en-US"/>
            </a:defPPr>
            <a:lvl1pPr marR="0" indent="0" defTabSz="1371600" fontAlgn="auto">
              <a:lnSpc>
                <a:spcPct val="100000"/>
              </a:lnSpc>
              <a:spcBef>
                <a:spcPts val="0"/>
              </a:spcBef>
              <a:spcAft>
                <a:spcPts val="0"/>
              </a:spcAft>
              <a:buClrTx/>
              <a:buSzTx/>
              <a:buFont typeface="Wingdings" panose="05000000000000000000" pitchFamily="2" charset="2"/>
              <a:buNone/>
              <a:tabLst>
                <a:tab pos="1371600" algn="l"/>
              </a:tabLst>
              <a:defRPr sz="2000" spc="0" baseline="0">
                <a:gradFill>
                  <a:gsLst>
                    <a:gs pos="80000">
                      <a:srgbClr val="0A6BBA"/>
                    </a:gs>
                    <a:gs pos="0">
                      <a:srgbClr val="7656AD"/>
                    </a:gs>
                  </a:gsLst>
                  <a:path path="circle">
                    <a:fillToRect l="100000" t="100000"/>
                  </a:path>
                </a:gradFill>
                <a:latin typeface="Segoe UI Semibold"/>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2 recommendations for azure-search-</a:t>
            </a:r>
            <a:r>
              <a:rPr kumimoji="0" lang="en-US" sz="2000" b="0" i="0" u="none" strike="noStrike" kern="1200" cap="none" spc="0" normalizeH="0" baseline="0" noProof="0" err="1">
                <a:ln>
                  <a:noFill/>
                </a:ln>
                <a:gradFill>
                  <a:gsLst>
                    <a:gs pos="80000">
                      <a:srgbClr val="0A6BBA"/>
                    </a:gs>
                    <a:gs pos="0">
                      <a:srgbClr val="7656AD"/>
                    </a:gs>
                  </a:gsLst>
                  <a:path path="circle">
                    <a:fillToRect l="100000" t="100000"/>
                  </a:path>
                </a:gradFill>
                <a:effectLst/>
                <a:uLnTx/>
                <a:uFillTx/>
                <a:latin typeface="Segoe UI Semibold"/>
                <a:ea typeface="+mn-ea"/>
                <a:cs typeface="+mn-cs"/>
              </a:rPr>
              <a:t>openai</a:t>
            </a: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-demo, private deployment: </a:t>
            </a:r>
          </a:p>
        </p:txBody>
      </p:sp>
      <p:pic>
        <p:nvPicPr>
          <p:cNvPr id="4" name="Picture 3" descr="Screenshot: only two hygiene recommendations.">
            <a:extLst>
              <a:ext uri="{FF2B5EF4-FFF2-40B4-BE49-F238E27FC236}">
                <a16:creationId xmlns:a16="http://schemas.microsoft.com/office/drawing/2014/main" id="{108857E4-181C-3057-FD04-134FEFC8DC8F}"/>
              </a:ext>
            </a:extLst>
          </p:cNvPr>
          <p:cNvPicPr>
            <a:picLocks noChangeAspect="1"/>
          </p:cNvPicPr>
          <p:nvPr/>
        </p:nvPicPr>
        <p:blipFill>
          <a:blip r:embed="rId3"/>
          <a:srcRect t="12819" b="11180"/>
          <a:stretch>
            <a:fillRect/>
          </a:stretch>
        </p:blipFill>
        <p:spPr>
          <a:xfrm>
            <a:off x="718785" y="1857375"/>
            <a:ext cx="10660721" cy="1247775"/>
          </a:xfrm>
          <a:prstGeom prst="rect">
            <a:avLst/>
          </a:prstGeom>
          <a:ln>
            <a:noFill/>
          </a:ln>
        </p:spPr>
      </p:pic>
      <p:sp>
        <p:nvSpPr>
          <p:cNvPr id="7" name="Rounded Rectangle 18">
            <a:extLst>
              <a:ext uri="{FF2B5EF4-FFF2-40B4-BE49-F238E27FC236}">
                <a16:creationId xmlns:a16="http://schemas.microsoft.com/office/drawing/2014/main" id="{0716155C-E07A-7BE1-896D-BBC46F0C7FBB}"/>
              </a:ext>
              <a:ext uri="{C183D7F6-B498-43B3-948B-1728B52AA6E4}">
                <adec:decorative xmlns:adec="http://schemas.microsoft.com/office/drawing/2017/decorative" val="1"/>
              </a:ext>
            </a:extLst>
          </p:cNvPr>
          <p:cNvSpPr/>
          <p:nvPr/>
        </p:nvSpPr>
        <p:spPr bwMode="auto">
          <a:xfrm>
            <a:off x="3006150" y="3654238"/>
            <a:ext cx="6179701" cy="2397962"/>
          </a:xfrm>
          <a:prstGeom prst="roundRect">
            <a:avLst>
              <a:gd name="adj" fmla="val 6795"/>
            </a:avLst>
          </a:prstGeom>
          <a:solidFill>
            <a:srgbClr val="194449">
              <a:alpha val="10000"/>
            </a:srgbClr>
          </a:soli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Graphic 10" descr="Server Icon">
            <a:extLst>
              <a:ext uri="{FF2B5EF4-FFF2-40B4-BE49-F238E27FC236}">
                <a16:creationId xmlns:a16="http://schemas.microsoft.com/office/drawing/2014/main" id="{BF3232F0-DCDC-70C5-C2B1-19247A8F7962}"/>
              </a:ext>
            </a:extLst>
          </p:cNvPr>
          <p:cNvSpPr/>
          <p:nvPr/>
        </p:nvSpPr>
        <p:spPr>
          <a:xfrm>
            <a:off x="3817439" y="4052493"/>
            <a:ext cx="314120" cy="523530"/>
          </a:xfrm>
          <a:custGeom>
            <a:avLst/>
            <a:gdLst>
              <a:gd name="connsiteX0" fmla="*/ 61683 w 246733"/>
              <a:gd name="connsiteY0" fmla="*/ 0 h 411221"/>
              <a:gd name="connsiteX1" fmla="*/ 0 w 246733"/>
              <a:gd name="connsiteY1" fmla="*/ 61683 h 411221"/>
              <a:gd name="connsiteX2" fmla="*/ 0 w 246733"/>
              <a:gd name="connsiteY2" fmla="*/ 349538 h 411221"/>
              <a:gd name="connsiteX3" fmla="*/ 61683 w 246733"/>
              <a:gd name="connsiteY3" fmla="*/ 411222 h 411221"/>
              <a:gd name="connsiteX4" fmla="*/ 185050 w 246733"/>
              <a:gd name="connsiteY4" fmla="*/ 411222 h 411221"/>
              <a:gd name="connsiteX5" fmla="*/ 246733 w 246733"/>
              <a:gd name="connsiteY5" fmla="*/ 349538 h 411221"/>
              <a:gd name="connsiteX6" fmla="*/ 246733 w 246733"/>
              <a:gd name="connsiteY6" fmla="*/ 61683 h 411221"/>
              <a:gd name="connsiteX7" fmla="*/ 185050 w 246733"/>
              <a:gd name="connsiteY7" fmla="*/ 0 h 411221"/>
              <a:gd name="connsiteX8" fmla="*/ 61683 w 246733"/>
              <a:gd name="connsiteY8" fmla="*/ 0 h 411221"/>
              <a:gd name="connsiteX9" fmla="*/ 51403 w 246733"/>
              <a:gd name="connsiteY9" fmla="*/ 97665 h 411221"/>
              <a:gd name="connsiteX10" fmla="*/ 66824 w 246733"/>
              <a:gd name="connsiteY10" fmla="*/ 82244 h 411221"/>
              <a:gd name="connsiteX11" fmla="*/ 179909 w 246733"/>
              <a:gd name="connsiteY11" fmla="*/ 82244 h 411221"/>
              <a:gd name="connsiteX12" fmla="*/ 195330 w 246733"/>
              <a:gd name="connsiteY12" fmla="*/ 97665 h 411221"/>
              <a:gd name="connsiteX13" fmla="*/ 179909 w 246733"/>
              <a:gd name="connsiteY13" fmla="*/ 113086 h 411221"/>
              <a:gd name="connsiteX14" fmla="*/ 66824 w 246733"/>
              <a:gd name="connsiteY14" fmla="*/ 113086 h 411221"/>
              <a:gd name="connsiteX15" fmla="*/ 51403 w 246733"/>
              <a:gd name="connsiteY15" fmla="*/ 97665 h 411221"/>
              <a:gd name="connsiteX16" fmla="*/ 51403 w 246733"/>
              <a:gd name="connsiteY16" fmla="*/ 323837 h 411221"/>
              <a:gd name="connsiteX17" fmla="*/ 66824 w 246733"/>
              <a:gd name="connsiteY17" fmla="*/ 308416 h 411221"/>
              <a:gd name="connsiteX18" fmla="*/ 179909 w 246733"/>
              <a:gd name="connsiteY18" fmla="*/ 308416 h 411221"/>
              <a:gd name="connsiteX19" fmla="*/ 195330 w 246733"/>
              <a:gd name="connsiteY19" fmla="*/ 323837 h 411221"/>
              <a:gd name="connsiteX20" fmla="*/ 179909 w 246733"/>
              <a:gd name="connsiteY20" fmla="*/ 339258 h 411221"/>
              <a:gd name="connsiteX21" fmla="*/ 66824 w 246733"/>
              <a:gd name="connsiteY21" fmla="*/ 339258 h 411221"/>
              <a:gd name="connsiteX22" fmla="*/ 51403 w 246733"/>
              <a:gd name="connsiteY22" fmla="*/ 323837 h 411221"/>
              <a:gd name="connsiteX23" fmla="*/ 51403 w 246733"/>
              <a:gd name="connsiteY23" fmla="*/ 262154 h 411221"/>
              <a:gd name="connsiteX24" fmla="*/ 66824 w 246733"/>
              <a:gd name="connsiteY24" fmla="*/ 246733 h 411221"/>
              <a:gd name="connsiteX25" fmla="*/ 179909 w 246733"/>
              <a:gd name="connsiteY25" fmla="*/ 246733 h 411221"/>
              <a:gd name="connsiteX26" fmla="*/ 195330 w 246733"/>
              <a:gd name="connsiteY26" fmla="*/ 262154 h 411221"/>
              <a:gd name="connsiteX27" fmla="*/ 179909 w 246733"/>
              <a:gd name="connsiteY27" fmla="*/ 277575 h 411221"/>
              <a:gd name="connsiteX28" fmla="*/ 66824 w 246733"/>
              <a:gd name="connsiteY28" fmla="*/ 277575 h 411221"/>
              <a:gd name="connsiteX29" fmla="*/ 51403 w 246733"/>
              <a:gd name="connsiteY29" fmla="*/ 262154 h 4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733" h="411221">
                <a:moveTo>
                  <a:pt x="61683" y="0"/>
                </a:moveTo>
                <a:cubicBezTo>
                  <a:pt x="27617" y="0"/>
                  <a:pt x="0" y="27617"/>
                  <a:pt x="0" y="61683"/>
                </a:cubicBezTo>
                <a:lnTo>
                  <a:pt x="0" y="349538"/>
                </a:lnTo>
                <a:cubicBezTo>
                  <a:pt x="0" y="383606"/>
                  <a:pt x="27617" y="411222"/>
                  <a:pt x="61683" y="411222"/>
                </a:cubicBezTo>
                <a:lnTo>
                  <a:pt x="185050" y="411222"/>
                </a:lnTo>
                <a:cubicBezTo>
                  <a:pt x="219117" y="411222"/>
                  <a:pt x="246733" y="383606"/>
                  <a:pt x="246733" y="349538"/>
                </a:cubicBezTo>
                <a:lnTo>
                  <a:pt x="246733" y="61683"/>
                </a:lnTo>
                <a:cubicBezTo>
                  <a:pt x="246733" y="27617"/>
                  <a:pt x="219117" y="0"/>
                  <a:pt x="185050" y="0"/>
                </a:cubicBezTo>
                <a:lnTo>
                  <a:pt x="61683" y="0"/>
                </a:lnTo>
                <a:close/>
                <a:moveTo>
                  <a:pt x="51403" y="97665"/>
                </a:moveTo>
                <a:cubicBezTo>
                  <a:pt x="51403" y="89149"/>
                  <a:pt x="58307" y="82244"/>
                  <a:pt x="66824" y="82244"/>
                </a:cubicBezTo>
                <a:lnTo>
                  <a:pt x="179909" y="82244"/>
                </a:lnTo>
                <a:cubicBezTo>
                  <a:pt x="188426" y="82244"/>
                  <a:pt x="195330" y="89149"/>
                  <a:pt x="195330" y="97665"/>
                </a:cubicBezTo>
                <a:cubicBezTo>
                  <a:pt x="195330" y="106182"/>
                  <a:pt x="188426" y="113086"/>
                  <a:pt x="179909" y="113086"/>
                </a:cubicBezTo>
                <a:lnTo>
                  <a:pt x="66824" y="113086"/>
                </a:lnTo>
                <a:cubicBezTo>
                  <a:pt x="58307" y="113086"/>
                  <a:pt x="51403" y="106182"/>
                  <a:pt x="51403" y="97665"/>
                </a:cubicBezTo>
                <a:close/>
                <a:moveTo>
                  <a:pt x="51403" y="323837"/>
                </a:moveTo>
                <a:cubicBezTo>
                  <a:pt x="51403" y="315321"/>
                  <a:pt x="58307" y="308416"/>
                  <a:pt x="66824" y="308416"/>
                </a:cubicBezTo>
                <a:lnTo>
                  <a:pt x="179909" y="308416"/>
                </a:lnTo>
                <a:cubicBezTo>
                  <a:pt x="188426" y="308416"/>
                  <a:pt x="195330" y="315321"/>
                  <a:pt x="195330" y="323837"/>
                </a:cubicBezTo>
                <a:cubicBezTo>
                  <a:pt x="195330" y="332353"/>
                  <a:pt x="188426" y="339258"/>
                  <a:pt x="179909" y="339258"/>
                </a:cubicBezTo>
                <a:lnTo>
                  <a:pt x="66824" y="339258"/>
                </a:lnTo>
                <a:cubicBezTo>
                  <a:pt x="58307" y="339258"/>
                  <a:pt x="51403" y="332353"/>
                  <a:pt x="51403" y="323837"/>
                </a:cubicBezTo>
                <a:close/>
                <a:moveTo>
                  <a:pt x="51403" y="262154"/>
                </a:moveTo>
                <a:cubicBezTo>
                  <a:pt x="51403" y="253637"/>
                  <a:pt x="58307" y="246733"/>
                  <a:pt x="66824" y="246733"/>
                </a:cubicBezTo>
                <a:lnTo>
                  <a:pt x="179909" y="246733"/>
                </a:lnTo>
                <a:cubicBezTo>
                  <a:pt x="188426" y="246733"/>
                  <a:pt x="195330" y="253637"/>
                  <a:pt x="195330" y="262154"/>
                </a:cubicBezTo>
                <a:cubicBezTo>
                  <a:pt x="195330" y="270670"/>
                  <a:pt x="188426" y="277575"/>
                  <a:pt x="179909" y="277575"/>
                </a:cubicBezTo>
                <a:lnTo>
                  <a:pt x="66824" y="277575"/>
                </a:lnTo>
                <a:cubicBezTo>
                  <a:pt x="58307" y="277575"/>
                  <a:pt x="51403" y="270670"/>
                  <a:pt x="51403" y="262154"/>
                </a:cubicBezTo>
                <a:close/>
              </a:path>
            </a:pathLst>
          </a:custGeom>
          <a:gradFill>
            <a:gsLst>
              <a:gs pos="80000">
                <a:srgbClr val="0A6BBA"/>
              </a:gs>
              <a:gs pos="0">
                <a:srgbClr val="7656AD"/>
              </a:gs>
            </a:gsLst>
            <a:path path="circle">
              <a:fillToRect l="100000" t="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B60E59FE-23E7-DC5B-EE13-34B6D02090F6}"/>
              </a:ext>
              <a:ext uri="{C183D7F6-B498-43B3-948B-1728B52AA6E4}">
                <adec:decorative xmlns:adec="http://schemas.microsoft.com/office/drawing/2017/decorative" val="1"/>
              </a:ext>
            </a:extLst>
          </p:cNvPr>
          <p:cNvSpPr txBox="1"/>
          <p:nvPr/>
        </p:nvSpPr>
        <p:spPr>
          <a:xfrm>
            <a:off x="3428694" y="4689012"/>
            <a:ext cx="1103934" cy="476726"/>
          </a:xfrm>
          <a:prstGeom prst="round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 server, orchestrator</a:t>
            </a:r>
          </a:p>
        </p:txBody>
      </p:sp>
      <p:sp>
        <p:nvSpPr>
          <p:cNvPr id="11" name="TextBox 10">
            <a:extLst>
              <a:ext uri="{FF2B5EF4-FFF2-40B4-BE49-F238E27FC236}">
                <a16:creationId xmlns:a16="http://schemas.microsoft.com/office/drawing/2014/main" id="{E500D174-BD35-D478-47D6-0302F780E650}"/>
              </a:ext>
              <a:ext uri="{C183D7F6-B498-43B3-948B-1728B52AA6E4}">
                <adec:decorative xmlns:adec="http://schemas.microsoft.com/office/drawing/2017/decorative" val="1"/>
              </a:ext>
            </a:extLst>
          </p:cNvPr>
          <p:cNvSpPr txBox="1"/>
          <p:nvPr/>
        </p:nvSpPr>
        <p:spPr>
          <a:xfrm>
            <a:off x="5303271" y="3997004"/>
            <a:ext cx="1593976" cy="238363"/>
          </a:xfrm>
          <a:prstGeom prst="round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Query</a:t>
            </a:r>
          </a:p>
        </p:txBody>
      </p:sp>
      <p:cxnSp>
        <p:nvCxnSpPr>
          <p:cNvPr id="12" name="Straight Connector 11" descr="Bidirectional arrow between App server, orchestraor and Azure AI Search.">
            <a:extLst>
              <a:ext uri="{FF2B5EF4-FFF2-40B4-BE49-F238E27FC236}">
                <a16:creationId xmlns:a16="http://schemas.microsoft.com/office/drawing/2014/main" id="{EB445C1F-A7F5-063E-AD2D-FBCCA7E85476}"/>
              </a:ext>
            </a:extLst>
          </p:cNvPr>
          <p:cNvCxnSpPr/>
          <p:nvPr/>
        </p:nvCxnSpPr>
        <p:spPr>
          <a:xfrm flipH="1">
            <a:off x="4856114" y="4287979"/>
            <a:ext cx="1542896" cy="0"/>
          </a:xfrm>
          <a:prstGeom prst="line">
            <a:avLst/>
          </a:prstGeom>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D67A0B-FED6-F9CD-1688-E35480BFED6D}"/>
              </a:ext>
              <a:ext uri="{C183D7F6-B498-43B3-948B-1728B52AA6E4}">
                <adec:decorative xmlns:adec="http://schemas.microsoft.com/office/drawing/2017/decorative" val="1"/>
              </a:ext>
            </a:extLst>
          </p:cNvPr>
          <p:cNvSpPr txBox="1"/>
          <p:nvPr/>
        </p:nvSpPr>
        <p:spPr>
          <a:xfrm>
            <a:off x="5100686" y="4342066"/>
            <a:ext cx="1087172" cy="238363"/>
          </a:xfrm>
          <a:prstGeom prst="round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Knowledge</a:t>
            </a:r>
          </a:p>
        </p:txBody>
      </p:sp>
      <p:pic>
        <p:nvPicPr>
          <p:cNvPr id="14" name="Picture 2" descr="Azure AI Serach logo">
            <a:extLst>
              <a:ext uri="{FF2B5EF4-FFF2-40B4-BE49-F238E27FC236}">
                <a16:creationId xmlns:a16="http://schemas.microsoft.com/office/drawing/2014/main" id="{1C914253-BFD3-C7A5-0452-FE2EF941D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2111" y="4019724"/>
            <a:ext cx="944256" cy="49573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3C432FD-08AE-BA5F-AB8E-86CE04ABE1F8}"/>
              </a:ext>
              <a:ext uri="{C183D7F6-B498-43B3-948B-1728B52AA6E4}">
                <adec:decorative xmlns:adec="http://schemas.microsoft.com/office/drawing/2017/decorative" val="1"/>
              </a:ext>
            </a:extLst>
          </p:cNvPr>
          <p:cNvSpPr txBox="1"/>
          <p:nvPr/>
        </p:nvSpPr>
        <p:spPr>
          <a:xfrm>
            <a:off x="7350167" y="4148410"/>
            <a:ext cx="1593976" cy="238363"/>
          </a:xfrm>
          <a:prstGeom prst="round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Azure AI Search </a:t>
            </a:r>
          </a:p>
        </p:txBody>
      </p:sp>
      <p:sp>
        <p:nvSpPr>
          <p:cNvPr id="16" name="TextBox 15">
            <a:extLst>
              <a:ext uri="{FF2B5EF4-FFF2-40B4-BE49-F238E27FC236}">
                <a16:creationId xmlns:a16="http://schemas.microsoft.com/office/drawing/2014/main" id="{28B30AF0-723F-CE3E-A463-7893D1A7B25D}"/>
              </a:ext>
              <a:ext uri="{C183D7F6-B498-43B3-948B-1728B52AA6E4}">
                <adec:decorative xmlns:adec="http://schemas.microsoft.com/office/drawing/2017/decorative" val="1"/>
              </a:ext>
            </a:extLst>
          </p:cNvPr>
          <p:cNvSpPr txBox="1"/>
          <p:nvPr/>
        </p:nvSpPr>
        <p:spPr>
          <a:xfrm>
            <a:off x="4999196" y="4834850"/>
            <a:ext cx="1289757" cy="238363"/>
          </a:xfrm>
          <a:prstGeom prst="round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Response</a:t>
            </a:r>
          </a:p>
        </p:txBody>
      </p:sp>
      <p:cxnSp>
        <p:nvCxnSpPr>
          <p:cNvPr id="17" name="Straight Connector 16" descr="Bidirectional arrow between App server, orchestraor and Azure OpenAI.">
            <a:extLst>
              <a:ext uri="{FF2B5EF4-FFF2-40B4-BE49-F238E27FC236}">
                <a16:creationId xmlns:a16="http://schemas.microsoft.com/office/drawing/2014/main" id="{56DDF925-F95C-4EC3-BF64-0DA38C0905E5}"/>
              </a:ext>
            </a:extLst>
          </p:cNvPr>
          <p:cNvCxnSpPr/>
          <p:nvPr/>
        </p:nvCxnSpPr>
        <p:spPr>
          <a:xfrm flipH="1">
            <a:off x="4840824" y="5119842"/>
            <a:ext cx="1542896" cy="0"/>
          </a:xfrm>
          <a:prstGeom prst="line">
            <a:avLst/>
          </a:prstGeom>
          <a:ln w="1905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8" name="Picture 4" descr="Azure OpenAI">
            <a:extLst>
              <a:ext uri="{FF2B5EF4-FFF2-40B4-BE49-F238E27FC236}">
                <a16:creationId xmlns:a16="http://schemas.microsoft.com/office/drawing/2014/main" id="{8FE18995-018A-7A76-8C76-14CC5543DB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446" t="20246" r="41206" b="44613"/>
          <a:stretch/>
        </p:blipFill>
        <p:spPr bwMode="auto">
          <a:xfrm>
            <a:off x="6772492" y="4939910"/>
            <a:ext cx="383495" cy="383495"/>
          </a:xfrm>
          <a:prstGeom prst="roundRect">
            <a:avLst>
              <a:gd name="adj" fmla="val 16667"/>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0713AF3-ABF4-1E61-3BFE-FB279F231D2C}"/>
              </a:ext>
              <a:ext uri="{C183D7F6-B498-43B3-948B-1728B52AA6E4}">
                <adec:decorative xmlns:adec="http://schemas.microsoft.com/office/drawing/2017/decorative" val="1"/>
              </a:ext>
            </a:extLst>
          </p:cNvPr>
          <p:cNvSpPr txBox="1"/>
          <p:nvPr/>
        </p:nvSpPr>
        <p:spPr>
          <a:xfrm>
            <a:off x="7350167" y="5012476"/>
            <a:ext cx="1593976" cy="238363"/>
          </a:xfrm>
          <a:prstGeom prst="round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Azure OpenAI</a:t>
            </a:r>
          </a:p>
        </p:txBody>
      </p:sp>
      <p:sp>
        <p:nvSpPr>
          <p:cNvPr id="20" name="TextBox 19">
            <a:extLst>
              <a:ext uri="{FF2B5EF4-FFF2-40B4-BE49-F238E27FC236}">
                <a16:creationId xmlns:a16="http://schemas.microsoft.com/office/drawing/2014/main" id="{29A689B0-8DA6-FD8E-B1D9-E6182A56318C}"/>
              </a:ext>
              <a:ext uri="{C183D7F6-B498-43B3-948B-1728B52AA6E4}">
                <adec:decorative xmlns:adec="http://schemas.microsoft.com/office/drawing/2017/decorative" val="1"/>
              </a:ext>
            </a:extLst>
          </p:cNvPr>
          <p:cNvSpPr txBox="1"/>
          <p:nvPr/>
        </p:nvSpPr>
        <p:spPr>
          <a:xfrm>
            <a:off x="4977192" y="5170758"/>
            <a:ext cx="1289757" cy="476726"/>
          </a:xfrm>
          <a:prstGeom prst="round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Prompt + knowledge</a:t>
            </a:r>
          </a:p>
        </p:txBody>
      </p:sp>
      <p:sp>
        <p:nvSpPr>
          <p:cNvPr id="21" name="Rounded Rectangle 9">
            <a:extLst>
              <a:ext uri="{FF2B5EF4-FFF2-40B4-BE49-F238E27FC236}">
                <a16:creationId xmlns:a16="http://schemas.microsoft.com/office/drawing/2014/main" id="{37977ABE-827C-3A0D-A146-40D20445BB3A}"/>
              </a:ext>
              <a:ext uri="{C183D7F6-B498-43B3-948B-1728B52AA6E4}">
                <adec:decorative xmlns:adec="http://schemas.microsoft.com/office/drawing/2017/decorative" val="1"/>
              </a:ext>
            </a:extLst>
          </p:cNvPr>
          <p:cNvSpPr/>
          <p:nvPr/>
        </p:nvSpPr>
        <p:spPr bwMode="auto">
          <a:xfrm>
            <a:off x="4885656" y="5876287"/>
            <a:ext cx="2420688" cy="355614"/>
          </a:xfrm>
          <a:prstGeom prst="roundRect">
            <a:avLst>
              <a:gd name="adj" fmla="val 50000"/>
            </a:avLst>
          </a:prstGeom>
          <a:solidFill>
            <a:srgbClr val="DEE3E2"/>
          </a:solidFill>
          <a:ln w="12700">
            <a:solidFill>
              <a:schemeClr val="tx1">
                <a:alpha val="2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A"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2" name="Graphic 21" descr="Shield icon for Network security group">
            <a:extLst>
              <a:ext uri="{FF2B5EF4-FFF2-40B4-BE49-F238E27FC236}">
                <a16:creationId xmlns:a16="http://schemas.microsoft.com/office/drawing/2014/main" id="{25F2E794-C471-5EB3-DB0C-09781ED99E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0822" y="5948940"/>
            <a:ext cx="210308" cy="210308"/>
          </a:xfrm>
          <a:prstGeom prst="rect">
            <a:avLst/>
          </a:prstGeom>
        </p:spPr>
      </p:pic>
      <p:sp>
        <p:nvSpPr>
          <p:cNvPr id="23" name="TextBox 22">
            <a:extLst>
              <a:ext uri="{FF2B5EF4-FFF2-40B4-BE49-F238E27FC236}">
                <a16:creationId xmlns:a16="http://schemas.microsoft.com/office/drawing/2014/main" id="{54136E98-D081-C132-1B62-03CD72020137}"/>
              </a:ext>
              <a:ext uri="{C183D7F6-B498-43B3-948B-1728B52AA6E4}">
                <adec:decorative xmlns:adec="http://schemas.microsoft.com/office/drawing/2017/decorative" val="1"/>
              </a:ext>
            </a:extLst>
          </p:cNvPr>
          <p:cNvSpPr txBox="1"/>
          <p:nvPr/>
        </p:nvSpPr>
        <p:spPr>
          <a:xfrm>
            <a:off x="5211130" y="5934913"/>
            <a:ext cx="2023719" cy="238363"/>
          </a:xfrm>
          <a:prstGeom prst="round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Azure Virtual Network</a:t>
            </a:r>
          </a:p>
        </p:txBody>
      </p:sp>
    </p:spTree>
    <p:extLst>
      <p:ext uri="{BB962C8B-B14F-4D97-AF65-F5344CB8AC3E}">
        <p14:creationId xmlns:p14="http://schemas.microsoft.com/office/powerpoint/2010/main" val="1621139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
                                        <p:tgtEl>
                                          <p:spTgt spid="3"/>
                                        </p:tgtEl>
                                      </p:cBhvr>
                                    </p:animEffect>
                                  </p:childTnLst>
                                </p:cTn>
                              </p:par>
                              <p:par>
                                <p:cTn id="11" presetID="10" presetClass="entr" presetSubtype="0" fill="hold" grpId="0" nodeType="withEffect">
                                  <p:stCondLst>
                                    <p:cond delay="0"/>
                                  </p:stCondLst>
                                  <p:iterate type="wd">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200"/>
                                        <p:tgtEl>
                                          <p:spTgt spid="2"/>
                                        </p:tgtEl>
                                      </p:cBhvr>
                                    </p:animEffect>
                                  </p:childTnLst>
                                </p:cTn>
                              </p:par>
                              <p:par>
                                <p:cTn id="14" presetID="10" presetClass="entr" presetSubtype="0" fill="hold" nodeType="withEffect">
                                  <p:stCondLst>
                                    <p:cond delay="2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200"/>
                                        <p:tgtEl>
                                          <p:spTgt spid="4"/>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
                                        <p:tgtEl>
                                          <p:spTgt spid="7"/>
                                        </p:tgtEl>
                                      </p:cBhvr>
                                    </p:animEffect>
                                  </p:childTnLst>
                                </p:cTn>
                              </p:par>
                              <p:par>
                                <p:cTn id="20" presetID="42" presetClass="path" presetSubtype="0" decel="100000" fill="hold" grpId="1" nodeType="withEffect">
                                  <p:stCondLst>
                                    <p:cond delay="500"/>
                                  </p:stCondLst>
                                  <p:childTnLst>
                                    <p:animMotion origin="layout" path="M -2.08333E-6 0.03889 L -2.08333E-6 2.59259E-6 " pathEditMode="relative" rAng="0" ptsTypes="AA">
                                      <p:cBhvr>
                                        <p:cTn id="21" dur="500" fill="hold"/>
                                        <p:tgtEl>
                                          <p:spTgt spid="7"/>
                                        </p:tgtEl>
                                        <p:attrNameLst>
                                          <p:attrName>ppt_x</p:attrName>
                                          <p:attrName>ppt_y</p:attrName>
                                        </p:attrNameLst>
                                      </p:cBhvr>
                                      <p:rCtr x="0" y="-1944"/>
                                    </p:animMotion>
                                  </p:childTnLst>
                                </p:cTn>
                              </p:par>
                              <p:par>
                                <p:cTn id="22" presetID="10" presetClass="entr" presetSubtype="0"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
                                        <p:tgtEl>
                                          <p:spTgt spid="9"/>
                                        </p:tgtEl>
                                      </p:cBhvr>
                                    </p:animEffect>
                                  </p:childTnLst>
                                </p:cTn>
                              </p:par>
                              <p:par>
                                <p:cTn id="25" presetID="42" presetClass="path" presetSubtype="0" decel="100000" fill="hold" grpId="1" nodeType="withEffect">
                                  <p:stCondLst>
                                    <p:cond delay="500"/>
                                  </p:stCondLst>
                                  <p:childTnLst>
                                    <p:animMotion origin="layout" path="M -2.08333E-6 0.03889 L -2.08333E-6 2.59259E-6 " pathEditMode="relative" rAng="0" ptsTypes="AA">
                                      <p:cBhvr>
                                        <p:cTn id="26" dur="500" fill="hold"/>
                                        <p:tgtEl>
                                          <p:spTgt spid="9"/>
                                        </p:tgtEl>
                                        <p:attrNameLst>
                                          <p:attrName>ppt_x</p:attrName>
                                          <p:attrName>ppt_y</p:attrName>
                                        </p:attrNameLst>
                                      </p:cBhvr>
                                      <p:rCtr x="0" y="-1944"/>
                                    </p:animMotion>
                                  </p:childTnLst>
                                </p:cTn>
                              </p:par>
                              <p:par>
                                <p:cTn id="27" presetID="10"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
                                        <p:tgtEl>
                                          <p:spTgt spid="10"/>
                                        </p:tgtEl>
                                      </p:cBhvr>
                                    </p:animEffect>
                                  </p:childTnLst>
                                </p:cTn>
                              </p:par>
                              <p:par>
                                <p:cTn id="30" presetID="42" presetClass="path" presetSubtype="0" decel="100000" fill="hold" grpId="1" nodeType="withEffect">
                                  <p:stCondLst>
                                    <p:cond delay="500"/>
                                  </p:stCondLst>
                                  <p:childTnLst>
                                    <p:animMotion origin="layout" path="M -2.08333E-6 0.03889 L -2.08333E-6 2.59259E-6 " pathEditMode="relative" rAng="0" ptsTypes="AA">
                                      <p:cBhvr>
                                        <p:cTn id="31" dur="500" fill="hold"/>
                                        <p:tgtEl>
                                          <p:spTgt spid="10"/>
                                        </p:tgtEl>
                                        <p:attrNameLst>
                                          <p:attrName>ppt_x</p:attrName>
                                          <p:attrName>ppt_y</p:attrName>
                                        </p:attrNameLst>
                                      </p:cBhvr>
                                      <p:rCtr x="0" y="-1944"/>
                                    </p:animMotion>
                                  </p:childTnLst>
                                </p:cTn>
                              </p:par>
                              <p:par>
                                <p:cTn id="32" presetID="10" presetClass="entr" presetSubtype="0" fill="hold" grpId="0" nodeType="withEffect">
                                  <p:stCondLst>
                                    <p:cond delay="5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00"/>
                                        <p:tgtEl>
                                          <p:spTgt spid="11"/>
                                        </p:tgtEl>
                                      </p:cBhvr>
                                    </p:animEffect>
                                  </p:childTnLst>
                                </p:cTn>
                              </p:par>
                              <p:par>
                                <p:cTn id="35" presetID="42" presetClass="path" presetSubtype="0" decel="100000" fill="hold" grpId="1" nodeType="withEffect">
                                  <p:stCondLst>
                                    <p:cond delay="500"/>
                                  </p:stCondLst>
                                  <p:childTnLst>
                                    <p:animMotion origin="layout" path="M -2.08333E-6 0.03889 L -2.08333E-6 2.59259E-6 " pathEditMode="relative" rAng="0" ptsTypes="AA">
                                      <p:cBhvr>
                                        <p:cTn id="36" dur="500" fill="hold"/>
                                        <p:tgtEl>
                                          <p:spTgt spid="11"/>
                                        </p:tgtEl>
                                        <p:attrNameLst>
                                          <p:attrName>ppt_x</p:attrName>
                                          <p:attrName>ppt_y</p:attrName>
                                        </p:attrNameLst>
                                      </p:cBhvr>
                                      <p:rCtr x="0" y="-1944"/>
                                    </p:animMotion>
                                  </p:childTnLst>
                                </p:cTn>
                              </p:par>
                              <p:par>
                                <p:cTn id="37" presetID="10" presetClass="entr" presetSubtype="0" fill="hold" nodeType="withEffect">
                                  <p:stCondLst>
                                    <p:cond delay="5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200"/>
                                        <p:tgtEl>
                                          <p:spTgt spid="12"/>
                                        </p:tgtEl>
                                      </p:cBhvr>
                                    </p:animEffect>
                                  </p:childTnLst>
                                </p:cTn>
                              </p:par>
                              <p:par>
                                <p:cTn id="40" presetID="42" presetClass="path" presetSubtype="0" decel="100000" fill="hold" nodeType="withEffect">
                                  <p:stCondLst>
                                    <p:cond delay="500"/>
                                  </p:stCondLst>
                                  <p:childTnLst>
                                    <p:animMotion origin="layout" path="M -2.08333E-6 0.03889 L -2.08333E-6 2.59259E-6 " pathEditMode="relative" rAng="0" ptsTypes="AA">
                                      <p:cBhvr>
                                        <p:cTn id="41" dur="500" fill="hold"/>
                                        <p:tgtEl>
                                          <p:spTgt spid="12"/>
                                        </p:tgtEl>
                                        <p:attrNameLst>
                                          <p:attrName>ppt_x</p:attrName>
                                          <p:attrName>ppt_y</p:attrName>
                                        </p:attrNameLst>
                                      </p:cBhvr>
                                      <p:rCtr x="0" y="-1944"/>
                                    </p:animMotion>
                                  </p:childTnLst>
                                </p:cTn>
                              </p:par>
                              <p:par>
                                <p:cTn id="42" presetID="10" presetClass="entr" presetSubtype="0" fill="hold" grpId="0" nodeType="withEffect">
                                  <p:stCondLst>
                                    <p:cond delay="50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
                                        <p:tgtEl>
                                          <p:spTgt spid="13"/>
                                        </p:tgtEl>
                                      </p:cBhvr>
                                    </p:animEffect>
                                  </p:childTnLst>
                                </p:cTn>
                              </p:par>
                              <p:par>
                                <p:cTn id="45" presetID="42" presetClass="path" presetSubtype="0" decel="100000" fill="hold" grpId="1" nodeType="withEffect">
                                  <p:stCondLst>
                                    <p:cond delay="500"/>
                                  </p:stCondLst>
                                  <p:childTnLst>
                                    <p:animMotion origin="layout" path="M -2.08333E-6 0.03889 L -2.08333E-6 2.59259E-6 " pathEditMode="relative" rAng="0" ptsTypes="AA">
                                      <p:cBhvr>
                                        <p:cTn id="46" dur="500" fill="hold"/>
                                        <p:tgtEl>
                                          <p:spTgt spid="13"/>
                                        </p:tgtEl>
                                        <p:attrNameLst>
                                          <p:attrName>ppt_x</p:attrName>
                                          <p:attrName>ppt_y</p:attrName>
                                        </p:attrNameLst>
                                      </p:cBhvr>
                                      <p:rCtr x="0" y="-1944"/>
                                    </p:animMotion>
                                  </p:childTnLst>
                                </p:cTn>
                              </p:par>
                              <p:par>
                                <p:cTn id="47" presetID="10" presetClass="entr" presetSubtype="0" fill="hold" nodeType="withEffect">
                                  <p:stCondLst>
                                    <p:cond delay="50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200"/>
                                        <p:tgtEl>
                                          <p:spTgt spid="14"/>
                                        </p:tgtEl>
                                      </p:cBhvr>
                                    </p:animEffect>
                                  </p:childTnLst>
                                </p:cTn>
                              </p:par>
                              <p:par>
                                <p:cTn id="50" presetID="42" presetClass="path" presetSubtype="0" decel="100000" fill="hold" nodeType="withEffect">
                                  <p:stCondLst>
                                    <p:cond delay="500"/>
                                  </p:stCondLst>
                                  <p:childTnLst>
                                    <p:animMotion origin="layout" path="M -2.08333E-6 0.03889 L -2.08333E-6 2.59259E-6 " pathEditMode="relative" rAng="0" ptsTypes="AA">
                                      <p:cBhvr>
                                        <p:cTn id="51" dur="500" fill="hold"/>
                                        <p:tgtEl>
                                          <p:spTgt spid="14"/>
                                        </p:tgtEl>
                                        <p:attrNameLst>
                                          <p:attrName>ppt_x</p:attrName>
                                          <p:attrName>ppt_y</p:attrName>
                                        </p:attrNameLst>
                                      </p:cBhvr>
                                      <p:rCtr x="0" y="-1944"/>
                                    </p:animMotion>
                                  </p:childTnLst>
                                </p:cTn>
                              </p:par>
                              <p:par>
                                <p:cTn id="52" presetID="10" presetClass="entr" presetSubtype="0" fill="hold" grpId="0" nodeType="withEffect">
                                  <p:stCondLst>
                                    <p:cond delay="50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200"/>
                                        <p:tgtEl>
                                          <p:spTgt spid="15"/>
                                        </p:tgtEl>
                                      </p:cBhvr>
                                    </p:animEffect>
                                  </p:childTnLst>
                                </p:cTn>
                              </p:par>
                              <p:par>
                                <p:cTn id="55" presetID="42" presetClass="path" presetSubtype="0" decel="100000" fill="hold" grpId="1" nodeType="withEffect">
                                  <p:stCondLst>
                                    <p:cond delay="500"/>
                                  </p:stCondLst>
                                  <p:childTnLst>
                                    <p:animMotion origin="layout" path="M -2.08333E-6 0.03889 L -2.08333E-6 2.59259E-6 " pathEditMode="relative" rAng="0" ptsTypes="AA">
                                      <p:cBhvr>
                                        <p:cTn id="56" dur="500" fill="hold"/>
                                        <p:tgtEl>
                                          <p:spTgt spid="15"/>
                                        </p:tgtEl>
                                        <p:attrNameLst>
                                          <p:attrName>ppt_x</p:attrName>
                                          <p:attrName>ppt_y</p:attrName>
                                        </p:attrNameLst>
                                      </p:cBhvr>
                                      <p:rCtr x="0" y="-1944"/>
                                    </p:animMotion>
                                  </p:childTnLst>
                                </p:cTn>
                              </p:par>
                              <p:par>
                                <p:cTn id="57" presetID="10" presetClass="entr" presetSubtype="0" fill="hold" grpId="0" nodeType="withEffect">
                                  <p:stCondLst>
                                    <p:cond delay="50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200"/>
                                        <p:tgtEl>
                                          <p:spTgt spid="19"/>
                                        </p:tgtEl>
                                      </p:cBhvr>
                                    </p:animEffect>
                                  </p:childTnLst>
                                </p:cTn>
                              </p:par>
                              <p:par>
                                <p:cTn id="60" presetID="42" presetClass="path" presetSubtype="0" decel="100000" fill="hold" grpId="1" nodeType="withEffect">
                                  <p:stCondLst>
                                    <p:cond delay="500"/>
                                  </p:stCondLst>
                                  <p:childTnLst>
                                    <p:animMotion origin="layout" path="M -2.08333E-6 0.03889 L -2.08333E-6 2.59259E-6 " pathEditMode="relative" rAng="0" ptsTypes="AA">
                                      <p:cBhvr>
                                        <p:cTn id="61" dur="500" fill="hold"/>
                                        <p:tgtEl>
                                          <p:spTgt spid="19"/>
                                        </p:tgtEl>
                                        <p:attrNameLst>
                                          <p:attrName>ppt_x</p:attrName>
                                          <p:attrName>ppt_y</p:attrName>
                                        </p:attrNameLst>
                                      </p:cBhvr>
                                      <p:rCtr x="0" y="-1944"/>
                                    </p:animMotion>
                                  </p:childTnLst>
                                </p:cTn>
                              </p:par>
                              <p:par>
                                <p:cTn id="62" presetID="10" presetClass="entr" presetSubtype="0" fill="hold" nodeType="withEffect">
                                  <p:stCondLst>
                                    <p:cond delay="5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200"/>
                                        <p:tgtEl>
                                          <p:spTgt spid="18"/>
                                        </p:tgtEl>
                                      </p:cBhvr>
                                    </p:animEffect>
                                  </p:childTnLst>
                                </p:cTn>
                              </p:par>
                              <p:par>
                                <p:cTn id="65" presetID="42" presetClass="path" presetSubtype="0" decel="100000" fill="hold" nodeType="withEffect">
                                  <p:stCondLst>
                                    <p:cond delay="500"/>
                                  </p:stCondLst>
                                  <p:childTnLst>
                                    <p:animMotion origin="layout" path="M -2.08333E-6 0.03889 L -2.08333E-6 2.59259E-6 " pathEditMode="relative" rAng="0" ptsTypes="AA">
                                      <p:cBhvr>
                                        <p:cTn id="66" dur="500" fill="hold"/>
                                        <p:tgtEl>
                                          <p:spTgt spid="18"/>
                                        </p:tgtEl>
                                        <p:attrNameLst>
                                          <p:attrName>ppt_x</p:attrName>
                                          <p:attrName>ppt_y</p:attrName>
                                        </p:attrNameLst>
                                      </p:cBhvr>
                                      <p:rCtr x="0" y="-1944"/>
                                    </p:animMotion>
                                  </p:childTnLst>
                                </p:cTn>
                              </p:par>
                              <p:par>
                                <p:cTn id="67" presetID="10" presetClass="entr" presetSubtype="0" fill="hold" grpId="0" nodeType="withEffect">
                                  <p:stCondLst>
                                    <p:cond delay="50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200"/>
                                        <p:tgtEl>
                                          <p:spTgt spid="16"/>
                                        </p:tgtEl>
                                      </p:cBhvr>
                                    </p:animEffect>
                                  </p:childTnLst>
                                </p:cTn>
                              </p:par>
                              <p:par>
                                <p:cTn id="70" presetID="42" presetClass="path" presetSubtype="0" decel="100000" fill="hold" grpId="1" nodeType="withEffect">
                                  <p:stCondLst>
                                    <p:cond delay="500"/>
                                  </p:stCondLst>
                                  <p:childTnLst>
                                    <p:animMotion origin="layout" path="M -2.08333E-6 0.03889 L -2.08333E-6 2.59259E-6 " pathEditMode="relative" rAng="0" ptsTypes="AA">
                                      <p:cBhvr>
                                        <p:cTn id="71" dur="500" fill="hold"/>
                                        <p:tgtEl>
                                          <p:spTgt spid="16"/>
                                        </p:tgtEl>
                                        <p:attrNameLst>
                                          <p:attrName>ppt_x</p:attrName>
                                          <p:attrName>ppt_y</p:attrName>
                                        </p:attrNameLst>
                                      </p:cBhvr>
                                      <p:rCtr x="0" y="-1944"/>
                                    </p:animMotion>
                                  </p:childTnLst>
                                </p:cTn>
                              </p:par>
                              <p:par>
                                <p:cTn id="72" presetID="10" presetClass="entr" presetSubtype="0" fill="hold" nodeType="withEffect">
                                  <p:stCondLst>
                                    <p:cond delay="50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200"/>
                                        <p:tgtEl>
                                          <p:spTgt spid="17"/>
                                        </p:tgtEl>
                                      </p:cBhvr>
                                    </p:animEffect>
                                  </p:childTnLst>
                                </p:cTn>
                              </p:par>
                              <p:par>
                                <p:cTn id="75" presetID="42" presetClass="path" presetSubtype="0" decel="100000" fill="hold" nodeType="withEffect">
                                  <p:stCondLst>
                                    <p:cond delay="500"/>
                                  </p:stCondLst>
                                  <p:childTnLst>
                                    <p:animMotion origin="layout" path="M -2.08333E-6 0.03889 L -2.08333E-6 2.59259E-6 " pathEditMode="relative" rAng="0" ptsTypes="AA">
                                      <p:cBhvr>
                                        <p:cTn id="76" dur="500" fill="hold"/>
                                        <p:tgtEl>
                                          <p:spTgt spid="17"/>
                                        </p:tgtEl>
                                        <p:attrNameLst>
                                          <p:attrName>ppt_x</p:attrName>
                                          <p:attrName>ppt_y</p:attrName>
                                        </p:attrNameLst>
                                      </p:cBhvr>
                                      <p:rCtr x="0" y="-1944"/>
                                    </p:animMotion>
                                  </p:childTnLst>
                                </p:cTn>
                              </p:par>
                              <p:par>
                                <p:cTn id="77" presetID="10" presetClass="entr" presetSubtype="0" fill="hold" grpId="0" nodeType="withEffect">
                                  <p:stCondLst>
                                    <p:cond delay="50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200"/>
                                        <p:tgtEl>
                                          <p:spTgt spid="20"/>
                                        </p:tgtEl>
                                      </p:cBhvr>
                                    </p:animEffect>
                                  </p:childTnLst>
                                </p:cTn>
                              </p:par>
                              <p:par>
                                <p:cTn id="80" presetID="42" presetClass="path" presetSubtype="0" decel="100000" fill="hold" grpId="1" nodeType="withEffect">
                                  <p:stCondLst>
                                    <p:cond delay="500"/>
                                  </p:stCondLst>
                                  <p:childTnLst>
                                    <p:animMotion origin="layout" path="M -2.08333E-6 0.03889 L -2.08333E-6 2.59259E-6 " pathEditMode="relative" rAng="0" ptsTypes="AA">
                                      <p:cBhvr>
                                        <p:cTn id="81" dur="500" fill="hold"/>
                                        <p:tgtEl>
                                          <p:spTgt spid="20"/>
                                        </p:tgtEl>
                                        <p:attrNameLst>
                                          <p:attrName>ppt_x</p:attrName>
                                          <p:attrName>ppt_y</p:attrName>
                                        </p:attrNameLst>
                                      </p:cBhvr>
                                      <p:rCtr x="0" y="-1944"/>
                                    </p:animMotion>
                                  </p:childTnLst>
                                </p:cTn>
                              </p:par>
                              <p:par>
                                <p:cTn id="82" presetID="10" presetClass="entr" presetSubtype="0" fill="hold" grpId="0" nodeType="withEffect">
                                  <p:stCondLst>
                                    <p:cond delay="60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200"/>
                                        <p:tgtEl>
                                          <p:spTgt spid="21"/>
                                        </p:tgtEl>
                                      </p:cBhvr>
                                    </p:animEffect>
                                  </p:childTnLst>
                                </p:cTn>
                              </p:par>
                              <p:par>
                                <p:cTn id="85" presetID="42" presetClass="path" presetSubtype="0" decel="100000" fill="hold" grpId="1" nodeType="withEffect">
                                  <p:stCondLst>
                                    <p:cond delay="600"/>
                                  </p:stCondLst>
                                  <p:childTnLst>
                                    <p:animMotion origin="layout" path="M -2.08333E-6 0.03889 L -2.08333E-6 2.59259E-6 " pathEditMode="relative" rAng="0" ptsTypes="AA">
                                      <p:cBhvr>
                                        <p:cTn id="86" dur="500" fill="hold"/>
                                        <p:tgtEl>
                                          <p:spTgt spid="21"/>
                                        </p:tgtEl>
                                        <p:attrNameLst>
                                          <p:attrName>ppt_x</p:attrName>
                                          <p:attrName>ppt_y</p:attrName>
                                        </p:attrNameLst>
                                      </p:cBhvr>
                                      <p:rCtr x="0" y="-1944"/>
                                    </p:animMotion>
                                  </p:childTnLst>
                                </p:cTn>
                              </p:par>
                              <p:par>
                                <p:cTn id="87" presetID="10" presetClass="entr" presetSubtype="0" fill="hold" grpId="0" nodeType="withEffect">
                                  <p:stCondLst>
                                    <p:cond delay="6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200"/>
                                        <p:tgtEl>
                                          <p:spTgt spid="23"/>
                                        </p:tgtEl>
                                      </p:cBhvr>
                                    </p:animEffect>
                                  </p:childTnLst>
                                </p:cTn>
                              </p:par>
                              <p:par>
                                <p:cTn id="90" presetID="42" presetClass="path" presetSubtype="0" decel="100000" fill="hold" grpId="1" nodeType="withEffect">
                                  <p:stCondLst>
                                    <p:cond delay="600"/>
                                  </p:stCondLst>
                                  <p:childTnLst>
                                    <p:animMotion origin="layout" path="M -2.08333E-6 0.03889 L -2.08333E-6 2.59259E-6 " pathEditMode="relative" rAng="0" ptsTypes="AA">
                                      <p:cBhvr>
                                        <p:cTn id="91" dur="500" fill="hold"/>
                                        <p:tgtEl>
                                          <p:spTgt spid="23"/>
                                        </p:tgtEl>
                                        <p:attrNameLst>
                                          <p:attrName>ppt_x</p:attrName>
                                          <p:attrName>ppt_y</p:attrName>
                                        </p:attrNameLst>
                                      </p:cBhvr>
                                      <p:rCtr x="0" y="-1944"/>
                                    </p:animMotion>
                                  </p:childTnLst>
                                </p:cTn>
                              </p:par>
                              <p:par>
                                <p:cTn id="92" presetID="10" presetClass="entr" presetSubtype="0" fill="hold" nodeType="withEffect">
                                  <p:stCondLst>
                                    <p:cond delay="60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200"/>
                                        <p:tgtEl>
                                          <p:spTgt spid="22"/>
                                        </p:tgtEl>
                                      </p:cBhvr>
                                    </p:animEffect>
                                  </p:childTnLst>
                                </p:cTn>
                              </p:par>
                              <p:par>
                                <p:cTn id="95" presetID="42" presetClass="path" presetSubtype="0" decel="100000" fill="hold" nodeType="withEffect">
                                  <p:stCondLst>
                                    <p:cond delay="600"/>
                                  </p:stCondLst>
                                  <p:childTnLst>
                                    <p:animMotion origin="layout" path="M -2.08333E-6 0.03889 L -2.08333E-6 2.59259E-6 " pathEditMode="relative" rAng="0" ptsTypes="AA">
                                      <p:cBhvr>
                                        <p:cTn id="96" dur="500" fill="hold"/>
                                        <p:tgtEl>
                                          <p:spTgt spid="2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7" grpId="0" animBg="1"/>
      <p:bldP spid="7" grpId="1" animBg="1"/>
      <p:bldP spid="9" grpId="0" animBg="1"/>
      <p:bldP spid="9" grpId="1" animBg="1"/>
      <p:bldP spid="10" grpId="0"/>
      <p:bldP spid="10" grpId="1"/>
      <p:bldP spid="11" grpId="0"/>
      <p:bldP spid="11" grpId="1"/>
      <p:bldP spid="13" grpId="0"/>
      <p:bldP spid="13" grpId="1"/>
      <p:bldP spid="15" grpId="0"/>
      <p:bldP spid="15" grpId="1"/>
      <p:bldP spid="16" grpId="0"/>
      <p:bldP spid="16" grpId="1"/>
      <p:bldP spid="19" grpId="0"/>
      <p:bldP spid="19" grpId="1"/>
      <p:bldP spid="20" grpId="0"/>
      <p:bldP spid="20" grpId="1"/>
      <p:bldP spid="21" grpId="0" animBg="1"/>
      <p:bldP spid="21" grpId="1" animBg="1"/>
      <p:bldP spid="23" grpId="0"/>
      <p:bldP spid="2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B93B1-7167-9BFB-8F00-EB0A011FE4AA}"/>
            </a:ext>
          </a:extLst>
        </p:cNvPr>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C0CB3C58-FF75-035E-F461-6319B974D41C}"/>
              </a:ext>
              <a:ext uri="{C183D7F6-B498-43B3-948B-1728B52AA6E4}">
                <adec:decorative xmlns:adec="http://schemas.microsoft.com/office/drawing/2017/decorative" val="1"/>
              </a:ext>
            </a:extLst>
          </p:cNvPr>
          <p:cNvSpPr/>
          <p:nvPr/>
        </p:nvSpPr>
        <p:spPr bwMode="auto">
          <a:xfrm>
            <a:off x="4254500" y="5179585"/>
            <a:ext cx="3683000" cy="537171"/>
          </a:xfrm>
          <a:prstGeom prst="roundRect">
            <a:avLst>
              <a:gd name="adj" fmla="val 35285"/>
            </a:avLst>
          </a:prstGeom>
          <a:solidFill>
            <a:srgbClr val="194449">
              <a:alpha val="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4F56C1-C96A-E328-F45C-E10F39EA57BC}"/>
              </a:ext>
            </a:extLst>
          </p:cNvPr>
          <p:cNvSpPr>
            <a:spLocks noGrp="1"/>
          </p:cNvSpPr>
          <p:nvPr>
            <p:ph type="title"/>
          </p:nvPr>
        </p:nvSpPr>
        <p:spPr>
          <a:xfrm>
            <a:off x="588263" y="457200"/>
            <a:ext cx="11018520" cy="553998"/>
          </a:xfrm>
        </p:spPr>
        <p:txBody>
          <a:bodyPr/>
          <a:lstStyle/>
          <a:p>
            <a:pPr algn="ctr"/>
            <a:r>
              <a:rPr lang="en-US"/>
              <a:t>Threat protection for AI workloads</a:t>
            </a:r>
          </a:p>
        </p:txBody>
      </p:sp>
      <p:sp>
        <p:nvSpPr>
          <p:cNvPr id="3" name="Content Placeholder 3">
            <a:extLst>
              <a:ext uri="{FF2B5EF4-FFF2-40B4-BE49-F238E27FC236}">
                <a16:creationId xmlns:a16="http://schemas.microsoft.com/office/drawing/2014/main" id="{4F2F29F6-771A-1933-BA94-F8F55767148B}"/>
              </a:ext>
            </a:extLst>
          </p:cNvPr>
          <p:cNvSpPr txBox="1">
            <a:spLocks/>
          </p:cNvSpPr>
          <p:nvPr/>
        </p:nvSpPr>
        <p:spPr>
          <a:xfrm>
            <a:off x="586581" y="1096117"/>
            <a:ext cx="11018838" cy="307777"/>
          </a:xfrm>
          <a:prstGeom prst="rect">
            <a:avLst/>
          </a:prstGeom>
          <a:noFill/>
          <a:effectLst/>
        </p:spPr>
        <p:txBody>
          <a:bodyPr wrap="square" lIns="0" tIns="0" rIns="0" bIns="0" rtlCol="0" anchor="t" anchorCtr="0">
            <a:spAutoFit/>
          </a:bodyPr>
          <a:lstStyle>
            <a:defPPr>
              <a:defRPr lang="en-US"/>
            </a:defPPr>
            <a:lvl1pPr marR="0" indent="0" algn="ctr" defTabSz="1371600" fontAlgn="auto">
              <a:lnSpc>
                <a:spcPct val="100000"/>
              </a:lnSpc>
              <a:spcBef>
                <a:spcPts val="0"/>
              </a:spcBef>
              <a:spcAft>
                <a:spcPts val="0"/>
              </a:spcAft>
              <a:buClrTx/>
              <a:buSzTx/>
              <a:buFont typeface="Wingdings" panose="05000000000000000000" pitchFamily="2" charset="2"/>
              <a:buNone/>
              <a:tabLst>
                <a:tab pos="1371600" algn="l"/>
              </a:tabLst>
              <a:defRPr sz="2000" spc="0" baseline="0">
                <a:gradFill>
                  <a:gsLst>
                    <a:gs pos="80000">
                      <a:srgbClr val="0A6BBA"/>
                    </a:gs>
                    <a:gs pos="0">
                      <a:srgbClr val="7656AD"/>
                    </a:gs>
                  </a:gsLst>
                  <a:path path="circle">
                    <a:fillToRect l="100000" t="100000"/>
                  </a:path>
                </a:gradFill>
                <a:latin typeface="Segoe UI Semibold"/>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1371600" rtl="0" eaLnBrk="1" fontAlgn="auto" latinLnBrk="0" hangingPunct="1">
              <a:lnSpc>
                <a:spcPct val="100000"/>
              </a:lnSpc>
              <a:spcBef>
                <a:spcPts val="0"/>
              </a:spcBef>
              <a:spcAft>
                <a:spcPts val="0"/>
              </a:spcAft>
              <a:buClrTx/>
              <a:buSzTx/>
              <a:buFont typeface="Wingdings" panose="05000000000000000000" pitchFamily="2" charset="2"/>
              <a:buNone/>
              <a:tabLst>
                <a:tab pos="1371600" algn="l"/>
              </a:tabLst>
              <a:defRPr/>
            </a:pPr>
            <a:r>
              <a:rPr kumimoji="0" lang="en-US" sz="2000" b="0" i="0" u="none" strike="noStrike" kern="1200" cap="none" spc="0" normalizeH="0" baseline="0" noProof="0" dirty="0">
                <a:ln>
                  <a:noFill/>
                </a:ln>
                <a:gradFill>
                  <a:gsLst>
                    <a:gs pos="80000">
                      <a:srgbClr val="0A6BBA"/>
                    </a:gs>
                    <a:gs pos="0">
                      <a:srgbClr val="7656AD"/>
                    </a:gs>
                  </a:gsLst>
                  <a:path path="circle">
                    <a:fillToRect l="100000" t="100000"/>
                  </a:path>
                </a:gradFill>
                <a:effectLst/>
                <a:uLnTx/>
                <a:uFillTx/>
                <a:latin typeface="Segoe UI Semibold"/>
                <a:ea typeface="+mn-ea"/>
                <a:cs typeface="+mn-cs"/>
              </a:rPr>
              <a:t>Microsoft Defender for Cloud + Azure AI Content Safety</a:t>
            </a:r>
          </a:p>
        </p:txBody>
      </p:sp>
      <p:sp>
        <p:nvSpPr>
          <p:cNvPr id="7" name="TextBox 6">
            <a:extLst>
              <a:ext uri="{FF2B5EF4-FFF2-40B4-BE49-F238E27FC236}">
                <a16:creationId xmlns:a16="http://schemas.microsoft.com/office/drawing/2014/main" id="{1A094756-8612-3982-8CA6-F450E008FEC1}"/>
              </a:ext>
              <a:ext uri="{C183D7F6-B498-43B3-948B-1728B52AA6E4}">
                <adec:decorative xmlns:adec="http://schemas.microsoft.com/office/drawing/2017/decorative" val="1"/>
              </a:ext>
            </a:extLst>
          </p:cNvPr>
          <p:cNvSpPr txBox="1"/>
          <p:nvPr/>
        </p:nvSpPr>
        <p:spPr>
          <a:xfrm>
            <a:off x="6601336" y="5293238"/>
            <a:ext cx="1187733" cy="309865"/>
          </a:xfrm>
          <a:prstGeom prst="roundRect">
            <a:avLst>
              <a:gd name="adj" fmla="val 50000"/>
            </a:avLst>
          </a:prstGeom>
          <a:solidFill>
            <a:srgbClr val="7656AD"/>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a:defRPr sz="1600">
                <a:solidFill>
                  <a:schemeClr val="bg1"/>
                </a:solidFill>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Developers</a:t>
            </a:r>
          </a:p>
        </p:txBody>
      </p:sp>
      <p:sp>
        <p:nvSpPr>
          <p:cNvPr id="8" name="TextBox 7">
            <a:extLst>
              <a:ext uri="{FF2B5EF4-FFF2-40B4-BE49-F238E27FC236}">
                <a16:creationId xmlns:a16="http://schemas.microsoft.com/office/drawing/2014/main" id="{B35199D1-796B-7ADA-8EFD-CCC7DB9BF5D8}"/>
              </a:ext>
              <a:ext uri="{C183D7F6-B498-43B3-948B-1728B52AA6E4}">
                <adec:decorative xmlns:adec="http://schemas.microsoft.com/office/drawing/2017/decorative" val="1"/>
              </a:ext>
            </a:extLst>
          </p:cNvPr>
          <p:cNvSpPr txBox="1"/>
          <p:nvPr/>
        </p:nvSpPr>
        <p:spPr>
          <a:xfrm>
            <a:off x="5059454" y="5293238"/>
            <a:ext cx="1401373" cy="309865"/>
          </a:xfrm>
          <a:prstGeom prst="roundRect">
            <a:avLst>
              <a:gd name="adj" fmla="val 50000"/>
            </a:avLst>
          </a:prstGeom>
          <a:solidFill>
            <a:srgbClr val="0A6BBA"/>
          </a:soli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a:defRPr sz="1600">
                <a:solidFill>
                  <a:schemeClr val="bg1"/>
                </a:solidFill>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Security teams</a:t>
            </a:r>
          </a:p>
        </p:txBody>
      </p:sp>
      <p:sp>
        <p:nvSpPr>
          <p:cNvPr id="6" name="TextBox 5">
            <a:extLst>
              <a:ext uri="{FF2B5EF4-FFF2-40B4-BE49-F238E27FC236}">
                <a16:creationId xmlns:a16="http://schemas.microsoft.com/office/drawing/2014/main" id="{A37FCF00-D305-611A-259C-67839A0FD9D3}"/>
              </a:ext>
              <a:ext uri="{C183D7F6-B498-43B3-948B-1728B52AA6E4}">
                <adec:decorative xmlns:adec="http://schemas.microsoft.com/office/drawing/2017/decorative" val="1"/>
              </a:ext>
            </a:extLst>
          </p:cNvPr>
          <p:cNvSpPr txBox="1"/>
          <p:nvPr/>
        </p:nvSpPr>
        <p:spPr>
          <a:xfrm>
            <a:off x="4429217" y="5248115"/>
            <a:ext cx="549381" cy="400110"/>
          </a:xfrm>
          <a:prstGeom prst="rect">
            <a:avLst/>
          </a:prstGeom>
          <a:noFill/>
        </p:spPr>
        <p:txBody>
          <a:bodyPr wrap="non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Key:</a:t>
            </a:r>
          </a:p>
        </p:txBody>
      </p:sp>
      <p:sp>
        <p:nvSpPr>
          <p:cNvPr id="11" name="TextBox 10">
            <a:extLst>
              <a:ext uri="{FF2B5EF4-FFF2-40B4-BE49-F238E27FC236}">
                <a16:creationId xmlns:a16="http://schemas.microsoft.com/office/drawing/2014/main" id="{FFC47D98-01FD-7726-EB21-7C736C72232C}"/>
              </a:ext>
              <a:ext uri="{C183D7F6-B498-43B3-948B-1728B52AA6E4}">
                <adec:decorative xmlns:adec="http://schemas.microsoft.com/office/drawing/2017/decorative" val="1"/>
              </a:ext>
            </a:extLst>
          </p:cNvPr>
          <p:cNvSpPr txBox="1">
            <a:spLocks/>
          </p:cNvSpPr>
          <p:nvPr/>
        </p:nvSpPr>
        <p:spPr>
          <a:xfrm>
            <a:off x="1492208" y="2144912"/>
            <a:ext cx="1430398" cy="822960"/>
          </a:xfrm>
          <a:prstGeom prst="roundRect">
            <a:avLst/>
          </a:prstGeom>
          <a:solidFill>
            <a:srgbClr val="D83B01"/>
          </a:solidFill>
          <a:ln>
            <a:noFill/>
          </a:ln>
        </p:spPr>
        <p:txBody>
          <a:bodyPr wrap="squar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solidFill>
                    <a:srgbClr val="FFFFFF">
                      <a:alpha val="0"/>
                    </a:srgbClr>
                  </a:solidFill>
                </a:ln>
                <a:gradFill>
                  <a:gsLst>
                    <a:gs pos="0">
                      <a:srgbClr val="FFFFFF"/>
                    </a:gs>
                    <a:gs pos="100000">
                      <a:srgbClr val="FFFFFF"/>
                    </a:gs>
                  </a:gsLst>
                  <a:lin ang="5400000" scaled="1"/>
                </a:gradFill>
                <a:effectLst/>
                <a:uLnTx/>
                <a:uFillTx/>
                <a:latin typeface="Segoe UI Semibold"/>
                <a:ea typeface="+mn-ea"/>
                <a:cs typeface="Segoe UI Semibold" charset="0"/>
              </a:rPr>
              <a:t>Attempted </a:t>
            </a:r>
            <a:br>
              <a:rPr kumimoji="0" lang="en-US" sz="1100" b="0" i="0" u="none" strike="noStrike" kern="0" cap="none" spc="0" normalizeH="0" baseline="0" noProof="0" dirty="0">
                <a:ln>
                  <a:solidFill>
                    <a:srgbClr val="FFFFFF">
                      <a:alpha val="0"/>
                    </a:srgbClr>
                  </a:solidFill>
                </a:ln>
                <a:gradFill>
                  <a:gsLst>
                    <a:gs pos="0">
                      <a:srgbClr val="FFFFFF"/>
                    </a:gs>
                    <a:gs pos="100000">
                      <a:srgbClr val="FFFFFF"/>
                    </a:gs>
                  </a:gsLst>
                  <a:lin ang="5400000" scaled="1"/>
                </a:gradFill>
                <a:effectLst/>
                <a:uLnTx/>
                <a:uFillTx/>
                <a:latin typeface="Segoe UI Semibold"/>
                <a:ea typeface="+mn-ea"/>
                <a:cs typeface="Segoe UI Semibold" charset="0"/>
              </a:rPr>
            </a:br>
            <a:r>
              <a:rPr kumimoji="0" lang="en-US" sz="1100" b="0" i="0" u="none" strike="noStrike" kern="0" cap="none" spc="0" normalizeH="0" baseline="0" noProof="0" dirty="0">
                <a:ln>
                  <a:solidFill>
                    <a:srgbClr val="FFFFFF">
                      <a:alpha val="0"/>
                    </a:srgbClr>
                  </a:solidFill>
                </a:ln>
                <a:gradFill>
                  <a:gsLst>
                    <a:gs pos="0">
                      <a:srgbClr val="FFFFFF"/>
                    </a:gs>
                    <a:gs pos="100000">
                      <a:srgbClr val="FFFFFF"/>
                    </a:gs>
                  </a:gsLst>
                  <a:lin ang="5400000" scaled="1"/>
                </a:gradFill>
                <a:effectLst/>
                <a:uLnTx/>
                <a:uFillTx/>
                <a:latin typeface="Segoe UI Semibold"/>
                <a:ea typeface="+mn-ea"/>
                <a:cs typeface="Segoe UI Semibold" charset="0"/>
              </a:rPr>
              <a:t>user-based attack through the application</a:t>
            </a:r>
            <a:endParaRPr kumimoji="0" lang="en-US" sz="11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mn-cs"/>
            </a:endParaRPr>
          </a:p>
        </p:txBody>
      </p:sp>
      <p:sp>
        <p:nvSpPr>
          <p:cNvPr id="13" name="Oval 12">
            <a:extLst>
              <a:ext uri="{FF2B5EF4-FFF2-40B4-BE49-F238E27FC236}">
                <a16:creationId xmlns:a16="http://schemas.microsoft.com/office/drawing/2014/main" id="{029D030E-2DC7-14F9-2FE3-9D6D07FA23C4}"/>
              </a:ext>
              <a:ext uri="{C183D7F6-B498-43B3-948B-1728B52AA6E4}">
                <adec:decorative xmlns:adec="http://schemas.microsoft.com/office/drawing/2017/decorative" val="1"/>
              </a:ext>
            </a:extLst>
          </p:cNvPr>
          <p:cNvSpPr>
            <a:spLocks/>
          </p:cNvSpPr>
          <p:nvPr/>
        </p:nvSpPr>
        <p:spPr bwMode="auto">
          <a:xfrm>
            <a:off x="588963" y="3029495"/>
            <a:ext cx="548640" cy="54864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Rounded Corners 3">
            <a:extLst>
              <a:ext uri="{FF2B5EF4-FFF2-40B4-BE49-F238E27FC236}">
                <a16:creationId xmlns:a16="http://schemas.microsoft.com/office/drawing/2014/main" id="{D3654785-2250-78EA-F6E5-7C5B9E223B6A}"/>
              </a:ext>
              <a:ext uri="{C183D7F6-B498-43B3-948B-1728B52AA6E4}">
                <adec:decorative xmlns:adec="http://schemas.microsoft.com/office/drawing/2017/decorative" val="1"/>
              </a:ext>
            </a:extLst>
          </p:cNvPr>
          <p:cNvSpPr>
            <a:spLocks/>
          </p:cNvSpPr>
          <p:nvPr/>
        </p:nvSpPr>
        <p:spPr>
          <a:xfrm>
            <a:off x="3179764" y="2145606"/>
            <a:ext cx="2721082" cy="2336596"/>
          </a:xfrm>
          <a:prstGeom prst="roundRect">
            <a:avLst>
              <a:gd name="adj" fmla="val 15061"/>
            </a:avLst>
          </a:prstGeom>
          <a:noFill/>
          <a:ln w="12700" cap="flat" cmpd="sng" algn="ctr">
            <a:solidFill>
              <a:schemeClr val="tx1">
                <a:alpha val="25000"/>
              </a:schemeClr>
            </a:solidFill>
            <a:prstDash val="solid"/>
            <a:headEnd type="none" w="med" len="med"/>
            <a:tailEnd type="none" w="med" len="med"/>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17" name="TextBox 16">
            <a:extLst>
              <a:ext uri="{FF2B5EF4-FFF2-40B4-BE49-F238E27FC236}">
                <a16:creationId xmlns:a16="http://schemas.microsoft.com/office/drawing/2014/main" id="{9179A6A2-2F76-E0B1-017F-A324F82964AD}"/>
              </a:ext>
              <a:ext uri="{C183D7F6-B498-43B3-948B-1728B52AA6E4}">
                <adec:decorative xmlns:adec="http://schemas.microsoft.com/office/drawing/2017/decorative" val="1"/>
              </a:ext>
            </a:extLst>
          </p:cNvPr>
          <p:cNvSpPr txBox="1">
            <a:spLocks/>
          </p:cNvSpPr>
          <p:nvPr/>
        </p:nvSpPr>
        <p:spPr>
          <a:xfrm>
            <a:off x="3480593" y="4222525"/>
            <a:ext cx="2119424" cy="519351"/>
          </a:xfrm>
          <a:prstGeom prst="roundRect">
            <a:avLst>
              <a:gd name="adj" fmla="val 50000"/>
            </a:avLst>
          </a:prstGeom>
          <a:solidFill>
            <a:srgbClr val="7656AD"/>
          </a:solidFill>
          <a:ln w="28575">
            <a:noFill/>
          </a:ln>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solidFill>
                    <a:srgbClr val="FFFFFF">
                      <a:alpha val="0"/>
                    </a:srgbClr>
                  </a:solidFill>
                </a:ln>
                <a:solidFill>
                  <a:srgbClr val="FFFFFF"/>
                </a:solidFill>
                <a:effectLst/>
                <a:uLnTx/>
                <a:uFillTx/>
                <a:latin typeface="Segoe Sans Display Semibold" pitchFamily="2" charset="0"/>
                <a:cs typeface="Segoe Sans Display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solidFill>
                    <a:srgbClr val="FFFFFF">
                      <a:alpha val="0"/>
                    </a:srgbClr>
                  </a:solidFill>
                </a:ln>
                <a:solidFill>
                  <a:srgbClr val="FFFFFF"/>
                </a:solidFill>
                <a:effectLst/>
                <a:uLnTx/>
                <a:uFillTx/>
                <a:latin typeface="Segoe UI Semibold"/>
                <a:ea typeface="+mn-ea"/>
                <a:cs typeface="Segoe Sans Display Semibold" pitchFamily="2" charset="0"/>
              </a:rPr>
              <a:t>Azure AI Content Safety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Segoe UI Semibold"/>
                <a:ea typeface="+mn-ea"/>
                <a:cs typeface="Segoe Sans Display Semibold" pitchFamily="2" charset="0"/>
              </a:rPr>
              <a:t>Inputs and outputs</a:t>
            </a:r>
          </a:p>
        </p:txBody>
      </p:sp>
      <p:sp>
        <p:nvSpPr>
          <p:cNvPr id="18" name="TextBox 17">
            <a:extLst>
              <a:ext uri="{FF2B5EF4-FFF2-40B4-BE49-F238E27FC236}">
                <a16:creationId xmlns:a16="http://schemas.microsoft.com/office/drawing/2014/main" id="{E67A381B-D363-F8CF-17AD-8B608EC398C6}"/>
              </a:ext>
              <a:ext uri="{C183D7F6-B498-43B3-948B-1728B52AA6E4}">
                <adec:decorative xmlns:adec="http://schemas.microsoft.com/office/drawing/2017/decorative" val="1"/>
              </a:ext>
            </a:extLst>
          </p:cNvPr>
          <p:cNvSpPr txBox="1"/>
          <p:nvPr/>
        </p:nvSpPr>
        <p:spPr>
          <a:xfrm>
            <a:off x="3480594" y="3320919"/>
            <a:ext cx="2119423" cy="707886"/>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solidFill>
                    <a:srgbClr val="FFFFFF">
                      <a:alpha val="0"/>
                    </a:srgbClr>
                  </a:solidFill>
                </a:ln>
                <a:solidFill>
                  <a:srgbClr val="7656AD"/>
                </a:solidFill>
                <a:effectLst/>
                <a:uLnTx/>
                <a:uFillTx/>
                <a:latin typeface="Segoe UI Semibold" charset="0"/>
                <a:ea typeface="+mn-ea"/>
                <a:cs typeface="Segoe UI Semibold" charset="0"/>
              </a:rPr>
              <a:t>Azure </a:t>
            </a:r>
            <a:br>
              <a:rPr kumimoji="0" lang="en-US" sz="2000" b="1" i="0" u="none" strike="noStrike" kern="0" cap="none" spc="0" normalizeH="0" baseline="0" noProof="0">
                <a:ln>
                  <a:solidFill>
                    <a:srgbClr val="FFFFFF">
                      <a:alpha val="0"/>
                    </a:srgbClr>
                  </a:solidFill>
                </a:ln>
                <a:solidFill>
                  <a:srgbClr val="7656AD"/>
                </a:solidFill>
                <a:effectLst/>
                <a:uLnTx/>
                <a:uFillTx/>
                <a:latin typeface="Segoe UI Semibold" charset="0"/>
                <a:ea typeface="+mn-ea"/>
                <a:cs typeface="Segoe UI Semibold" charset="0"/>
              </a:rPr>
            </a:br>
            <a:r>
              <a:rPr kumimoji="0" lang="en-US" sz="2000" b="1" i="0" u="none" strike="noStrike" kern="0" cap="none" spc="0" normalizeH="0" baseline="0" noProof="0">
                <a:ln>
                  <a:solidFill>
                    <a:srgbClr val="FFFFFF">
                      <a:alpha val="0"/>
                    </a:srgbClr>
                  </a:solidFill>
                </a:ln>
                <a:solidFill>
                  <a:srgbClr val="7656AD"/>
                </a:solidFill>
                <a:effectLst/>
                <a:uLnTx/>
                <a:uFillTx/>
                <a:latin typeface="Segoe UI Semibold" charset="0"/>
                <a:ea typeface="+mn-ea"/>
                <a:cs typeface="Segoe UI Semibold" charset="0"/>
              </a:rPr>
              <a:t>AI</a:t>
            </a:r>
          </a:p>
        </p:txBody>
      </p:sp>
      <p:pic>
        <p:nvPicPr>
          <p:cNvPr id="19" name="Picture 2">
            <a:extLst>
              <a:ext uri="{FF2B5EF4-FFF2-40B4-BE49-F238E27FC236}">
                <a16:creationId xmlns:a16="http://schemas.microsoft.com/office/drawing/2014/main" id="{72BE71E3-F6CD-2E94-9A07-20AD091D158C}"/>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232125" y="2627749"/>
            <a:ext cx="607115" cy="60711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052834B-A5F8-9D9F-F790-D17BCD1EA0BD}"/>
              </a:ext>
              <a:ext uri="{C183D7F6-B498-43B3-948B-1728B52AA6E4}">
                <adec:decorative xmlns:adec="http://schemas.microsoft.com/office/drawing/2017/decorative" val="1"/>
              </a:ext>
            </a:extLst>
          </p:cNvPr>
          <p:cNvSpPr txBox="1">
            <a:spLocks/>
          </p:cNvSpPr>
          <p:nvPr/>
        </p:nvSpPr>
        <p:spPr>
          <a:xfrm>
            <a:off x="1492208" y="3659242"/>
            <a:ext cx="1430398" cy="822960"/>
          </a:xfrm>
          <a:prstGeom prst="roundRect">
            <a:avLst/>
          </a:prstGeom>
          <a:solidFill>
            <a:srgbClr val="7656AD"/>
          </a:solidFill>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solidFill>
                    <a:srgbClr val="FFFFFF">
                      <a:alpha val="0"/>
                    </a:srgbClr>
                  </a:solidFill>
                </a:ln>
                <a:gradFill>
                  <a:gsLst>
                    <a:gs pos="0">
                      <a:srgbClr val="FFFFFF"/>
                    </a:gs>
                    <a:gs pos="100000">
                      <a:srgbClr val="FFFFFF"/>
                    </a:gs>
                  </a:gsLst>
                  <a:lin ang="5400000" scaled="1"/>
                </a:gradFill>
                <a:effectLst/>
                <a:uLnTx/>
                <a:uFillTx/>
                <a:latin typeface="Segoe UI Semibold"/>
                <a:ea typeface="+mn-ea"/>
                <a:cs typeface="Segoe UI Semibold" charset="0"/>
              </a:rPr>
              <a:t>Prompt attacks blocked by Azure AI Content Safety prompt shields</a:t>
            </a:r>
          </a:p>
        </p:txBody>
      </p:sp>
      <p:cxnSp>
        <p:nvCxnSpPr>
          <p:cNvPr id="10" name="Straight Arrow Connector 9">
            <a:extLst>
              <a:ext uri="{FF2B5EF4-FFF2-40B4-BE49-F238E27FC236}">
                <a16:creationId xmlns:a16="http://schemas.microsoft.com/office/drawing/2014/main" id="{091E80C0-E841-7798-54EE-D5469AC5C673}"/>
              </a:ext>
              <a:ext uri="{C183D7F6-B498-43B3-948B-1728B52AA6E4}">
                <adec:decorative xmlns:adec="http://schemas.microsoft.com/office/drawing/2017/decorative" val="1"/>
              </a:ext>
            </a:extLst>
          </p:cNvPr>
          <p:cNvCxnSpPr>
            <a:cxnSpLocks/>
          </p:cNvCxnSpPr>
          <p:nvPr/>
        </p:nvCxnSpPr>
        <p:spPr>
          <a:xfrm>
            <a:off x="1492209" y="3180630"/>
            <a:ext cx="1430397" cy="0"/>
          </a:xfrm>
          <a:prstGeom prst="straightConnector1">
            <a:avLst/>
          </a:prstGeom>
          <a:ln w="25400">
            <a:solidFill>
              <a:srgbClr val="D83B0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06C02F-7D21-A39E-AA1E-E4BFB76DBD36}"/>
              </a:ext>
              <a:ext uri="{C183D7F6-B498-43B3-948B-1728B52AA6E4}">
                <adec:decorative xmlns:adec="http://schemas.microsoft.com/office/drawing/2017/decorative" val="1"/>
              </a:ext>
            </a:extLst>
          </p:cNvPr>
          <p:cNvCxnSpPr>
            <a:cxnSpLocks/>
            <a:endCxn id="22" idx="3"/>
          </p:cNvCxnSpPr>
          <p:nvPr/>
        </p:nvCxnSpPr>
        <p:spPr>
          <a:xfrm flipH="1">
            <a:off x="1621025" y="3431971"/>
            <a:ext cx="1301581" cy="0"/>
          </a:xfrm>
          <a:prstGeom prst="straightConnector1">
            <a:avLst/>
          </a:prstGeom>
          <a:ln w="25400">
            <a:solidFill>
              <a:srgbClr val="7656AD"/>
            </a:solidFill>
            <a:headEnd type="none" w="lg" len="med"/>
            <a:tailEnd type="none" w="lg" len="lg"/>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DB6BBDCB-2C26-3B2D-53E1-6DCD30D3147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34259" y="3288588"/>
            <a:ext cx="286766" cy="286766"/>
          </a:xfrm>
          <a:prstGeom prst="rect">
            <a:avLst/>
          </a:prstGeom>
        </p:spPr>
      </p:pic>
      <p:sp>
        <p:nvSpPr>
          <p:cNvPr id="30" name="Rectangle: Rounded Corners 77">
            <a:extLst>
              <a:ext uri="{FF2B5EF4-FFF2-40B4-BE49-F238E27FC236}">
                <a16:creationId xmlns:a16="http://schemas.microsoft.com/office/drawing/2014/main" id="{50EC2564-F920-702F-9FEA-742119BC704D}"/>
              </a:ext>
              <a:ext uri="{C183D7F6-B498-43B3-948B-1728B52AA6E4}">
                <adec:decorative xmlns:adec="http://schemas.microsoft.com/office/drawing/2017/decorative" val="1"/>
              </a:ext>
            </a:extLst>
          </p:cNvPr>
          <p:cNvSpPr/>
          <p:nvPr/>
        </p:nvSpPr>
        <p:spPr bwMode="auto">
          <a:xfrm>
            <a:off x="6500019" y="2145606"/>
            <a:ext cx="2714444" cy="2336596"/>
          </a:xfrm>
          <a:prstGeom prst="roundRect">
            <a:avLst>
              <a:gd name="adj" fmla="val 14995"/>
            </a:avLst>
          </a:prstGeom>
          <a:noFill/>
          <a:ln w="12700" cap="flat" cmpd="sng" algn="ctr">
            <a:solidFill>
              <a:schemeClr val="tx1">
                <a:alpha val="25000"/>
              </a:schemeClr>
            </a:solidFill>
            <a:prstDash val="solid"/>
            <a:headEnd type="none" w="med" len="med"/>
            <a:tailEnd type="none" w="med" len="med"/>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10828349-7D67-2211-8384-A6EC0B91A78E}"/>
              </a:ext>
              <a:ext uri="{C183D7F6-B498-43B3-948B-1728B52AA6E4}">
                <adec:decorative xmlns:adec="http://schemas.microsoft.com/office/drawing/2017/decorative" val="1"/>
              </a:ext>
            </a:extLst>
          </p:cNvPr>
          <p:cNvSpPr txBox="1">
            <a:spLocks/>
          </p:cNvSpPr>
          <p:nvPr/>
        </p:nvSpPr>
        <p:spPr>
          <a:xfrm>
            <a:off x="6883633" y="1886824"/>
            <a:ext cx="1947216" cy="519351"/>
          </a:xfrm>
          <a:prstGeom prst="roundRect">
            <a:avLst>
              <a:gd name="adj" fmla="val 50000"/>
            </a:avLst>
          </a:prstGeom>
          <a:solidFill>
            <a:srgbClr val="0A6BBA"/>
          </a:solidFill>
          <a:ln w="2857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Semibold"/>
                <a:ea typeface="+mn-ea"/>
                <a:cs typeface="Segoe Sans Display Semibold" pitchFamily="2" charset="0"/>
              </a:rPr>
              <a:t>Signals from Microsoft threat intelligence</a:t>
            </a:r>
          </a:p>
        </p:txBody>
      </p:sp>
      <p:sp>
        <p:nvSpPr>
          <p:cNvPr id="32" name="TextBox 31">
            <a:extLst>
              <a:ext uri="{FF2B5EF4-FFF2-40B4-BE49-F238E27FC236}">
                <a16:creationId xmlns:a16="http://schemas.microsoft.com/office/drawing/2014/main" id="{D4FA2EE7-C3BD-0398-328B-578E410BE5D4}"/>
              </a:ext>
              <a:ext uri="{C183D7F6-B498-43B3-948B-1728B52AA6E4}">
                <adec:decorative xmlns:adec="http://schemas.microsoft.com/office/drawing/2017/decorative" val="1"/>
              </a:ext>
            </a:extLst>
          </p:cNvPr>
          <p:cNvSpPr txBox="1">
            <a:spLocks/>
          </p:cNvSpPr>
          <p:nvPr/>
        </p:nvSpPr>
        <p:spPr>
          <a:xfrm>
            <a:off x="6958298" y="4222525"/>
            <a:ext cx="1797886" cy="519351"/>
          </a:xfrm>
          <a:prstGeom prst="roundRect">
            <a:avLst>
              <a:gd name="adj" fmla="val 50000"/>
            </a:avLst>
          </a:prstGeom>
          <a:solidFill>
            <a:srgbClr val="0A6BBA"/>
          </a:solidFill>
          <a:ln w="28575">
            <a:noFill/>
          </a:ln>
        </p:spPr>
        <p:txBody>
          <a:bodyPr wrap="square" lIns="0" tIns="0" rIns="0" bIns="0">
            <a:spAutoFit/>
          </a:bodyPr>
          <a:lstStyle>
            <a:defPPr>
              <a:defRPr lang="en-US"/>
            </a:defPPr>
            <a:lvl1pPr algn="ctr">
              <a:defRPr sz="1200" kern="0">
                <a:ln>
                  <a:solidFill>
                    <a:srgbClr val="FFFFFF">
                      <a:alpha val="0"/>
                    </a:srgbClr>
                  </a:solidFill>
                </a:ln>
                <a:solidFill>
                  <a:srgbClr val="FFFFFF"/>
                </a:solidFill>
                <a:latin typeface="Segoe Sans Display Semibold" pitchFamily="2" charset="0"/>
                <a:cs typeface="Segoe Sans Display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Segoe UI Semibold"/>
                <a:ea typeface="+mn-ea"/>
                <a:cs typeface="Segoe Sans Display Semibold" pitchFamily="2" charset="0"/>
              </a:rPr>
              <a:t>Contextual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Segoe UI Semibold"/>
                <a:ea typeface="+mn-ea"/>
                <a:cs typeface="Segoe Sans Display Semibold" pitchFamily="2" charset="0"/>
              </a:rPr>
              <a:t>security alerts</a:t>
            </a:r>
          </a:p>
        </p:txBody>
      </p:sp>
      <p:pic>
        <p:nvPicPr>
          <p:cNvPr id="33" name="Picture 32">
            <a:extLst>
              <a:ext uri="{FF2B5EF4-FFF2-40B4-BE49-F238E27FC236}">
                <a16:creationId xmlns:a16="http://schemas.microsoft.com/office/drawing/2014/main" id="{E7DAD12B-2F42-D5A9-DC6C-0377F5B968A9}"/>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7415284" y="2491346"/>
            <a:ext cx="883915" cy="883915"/>
          </a:xfrm>
          <a:prstGeom prst="rect">
            <a:avLst/>
          </a:prstGeom>
          <a:noFill/>
          <a:ln w="22225" cap="flat" cmpd="sng" algn="ctr">
            <a:noFill/>
            <a:prstDash val="solid"/>
            <a:headEnd type="none" w="med" len="med"/>
            <a:tailEnd type="none" w="med" len="med"/>
          </a:ln>
          <a:effectLst/>
        </p:spPr>
      </p:pic>
      <p:sp>
        <p:nvSpPr>
          <p:cNvPr id="34" name="TextBox 33">
            <a:extLst>
              <a:ext uri="{FF2B5EF4-FFF2-40B4-BE49-F238E27FC236}">
                <a16:creationId xmlns:a16="http://schemas.microsoft.com/office/drawing/2014/main" id="{FCA73D16-CF1F-5FB8-B0F7-7539CFF5351D}"/>
              </a:ext>
              <a:ext uri="{C183D7F6-B498-43B3-948B-1728B52AA6E4}">
                <adec:decorative xmlns:adec="http://schemas.microsoft.com/office/drawing/2017/decorative" val="1"/>
              </a:ext>
            </a:extLst>
          </p:cNvPr>
          <p:cNvSpPr txBox="1"/>
          <p:nvPr/>
        </p:nvSpPr>
        <p:spPr>
          <a:xfrm>
            <a:off x="6687850" y="3320919"/>
            <a:ext cx="233878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solidFill>
                    <a:srgbClr val="FFFFFF">
                      <a:alpha val="0"/>
                    </a:srgbClr>
                  </a:solidFill>
                </a:ln>
                <a:solidFill>
                  <a:srgbClr val="0A6BBA"/>
                </a:solidFill>
                <a:effectLst/>
                <a:uLnTx/>
                <a:uFillTx/>
                <a:latin typeface="Segoe UI Semibold" charset="0"/>
                <a:ea typeface="+mn-ea"/>
                <a:cs typeface="Segoe UI Semibold" charset="0"/>
              </a:rPr>
              <a:t>Microsoft Defender </a:t>
            </a:r>
            <a:br>
              <a:rPr kumimoji="0" lang="en-US" sz="2000" b="1" i="0" u="none" strike="noStrike" kern="0" cap="none" spc="0" normalizeH="0" baseline="0" noProof="0">
                <a:ln>
                  <a:solidFill>
                    <a:srgbClr val="FFFFFF">
                      <a:alpha val="0"/>
                    </a:srgbClr>
                  </a:solidFill>
                </a:ln>
                <a:solidFill>
                  <a:srgbClr val="0A6BBA"/>
                </a:solidFill>
                <a:effectLst/>
                <a:uLnTx/>
                <a:uFillTx/>
                <a:latin typeface="Segoe UI Semibold" charset="0"/>
                <a:ea typeface="+mn-ea"/>
                <a:cs typeface="Segoe UI Semibold" charset="0"/>
              </a:rPr>
            </a:br>
            <a:r>
              <a:rPr kumimoji="0" lang="en-US" sz="2000" b="1" i="0" u="none" strike="noStrike" kern="0" cap="none" spc="0" normalizeH="0" baseline="0" noProof="0">
                <a:ln>
                  <a:solidFill>
                    <a:srgbClr val="FFFFFF">
                      <a:alpha val="0"/>
                    </a:srgbClr>
                  </a:solidFill>
                </a:ln>
                <a:solidFill>
                  <a:srgbClr val="0A6BBA"/>
                </a:solidFill>
                <a:effectLst/>
                <a:uLnTx/>
                <a:uFillTx/>
                <a:latin typeface="Segoe UI Semibold" charset="0"/>
                <a:ea typeface="+mn-ea"/>
                <a:cs typeface="Segoe UI Semibold" charset="0"/>
              </a:rPr>
              <a:t>for Cloud</a:t>
            </a:r>
          </a:p>
        </p:txBody>
      </p:sp>
      <p:sp>
        <p:nvSpPr>
          <p:cNvPr id="29" name="TextBox 28">
            <a:extLst>
              <a:ext uri="{FF2B5EF4-FFF2-40B4-BE49-F238E27FC236}">
                <a16:creationId xmlns:a16="http://schemas.microsoft.com/office/drawing/2014/main" id="{6A4A09D4-0DED-6CDF-0CD9-780B95D37117}"/>
              </a:ext>
              <a:ext uri="{C183D7F6-B498-43B3-948B-1728B52AA6E4}">
                <adec:decorative xmlns:adec="http://schemas.microsoft.com/office/drawing/2017/decorative" val="1"/>
              </a:ext>
            </a:extLst>
          </p:cNvPr>
          <p:cNvSpPr txBox="1">
            <a:spLocks/>
          </p:cNvSpPr>
          <p:nvPr/>
        </p:nvSpPr>
        <p:spPr>
          <a:xfrm>
            <a:off x="3737752" y="1886824"/>
            <a:ext cx="1605107" cy="519351"/>
          </a:xfrm>
          <a:prstGeom prst="roundRect">
            <a:avLst>
              <a:gd name="adj" fmla="val 50000"/>
            </a:avLst>
          </a:prstGeom>
          <a:solidFill>
            <a:srgbClr val="7656AD"/>
          </a:solidFill>
          <a:ln w="28575">
            <a:no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Semibold"/>
                <a:ea typeface="+mn-ea"/>
                <a:cs typeface="Segoe Sans Display Semibold" pitchFamily="2" charset="0"/>
              </a:rPr>
              <a:t>Application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FFFFFF"/>
                </a:solidFill>
                <a:effectLst/>
                <a:uLnTx/>
                <a:uFillTx/>
                <a:latin typeface="Segoe UI Semibold"/>
                <a:ea typeface="+mn-ea"/>
                <a:cs typeface="Segoe Sans Display Semibold" pitchFamily="2" charset="0"/>
              </a:rPr>
              <a:t>context</a:t>
            </a:r>
          </a:p>
        </p:txBody>
      </p:sp>
      <p:cxnSp>
        <p:nvCxnSpPr>
          <p:cNvPr id="27" name="Straight Arrow Connector 26">
            <a:extLst>
              <a:ext uri="{FF2B5EF4-FFF2-40B4-BE49-F238E27FC236}">
                <a16:creationId xmlns:a16="http://schemas.microsoft.com/office/drawing/2014/main" id="{1E071AAD-7E40-DB7E-1C23-E117D830ACAC}"/>
              </a:ext>
              <a:ext uri="{C183D7F6-B498-43B3-948B-1728B52AA6E4}">
                <adec:decorative xmlns:adec="http://schemas.microsoft.com/office/drawing/2017/decorative" val="1"/>
              </a:ext>
            </a:extLst>
          </p:cNvPr>
          <p:cNvCxnSpPr>
            <a:cxnSpLocks/>
            <a:endCxn id="30" idx="1"/>
          </p:cNvCxnSpPr>
          <p:nvPr/>
        </p:nvCxnSpPr>
        <p:spPr>
          <a:xfrm>
            <a:off x="5900846" y="3313904"/>
            <a:ext cx="599173" cy="0"/>
          </a:xfrm>
          <a:prstGeom prst="straightConnector1">
            <a:avLst/>
          </a:prstGeom>
          <a:noFill/>
          <a:ln w="19050">
            <a:solidFill>
              <a:schemeClr val="tx1"/>
            </a:solidFill>
            <a:headEnd type="none" w="med" len="sm"/>
            <a:tailEnd type="arrow" w="lg" len="sm"/>
          </a:ln>
          <a:effectLst/>
        </p:spPr>
        <p:style>
          <a:lnRef idx="1">
            <a:schemeClr val="accent2"/>
          </a:lnRef>
          <a:fillRef idx="3">
            <a:schemeClr val="accent2"/>
          </a:fillRef>
          <a:effectRef idx="2">
            <a:schemeClr val="accent2"/>
          </a:effectRef>
          <a:fontRef idx="minor">
            <a:schemeClr val="lt1"/>
          </a:fontRef>
        </p:style>
      </p:cxnSp>
      <p:cxnSp>
        <p:nvCxnSpPr>
          <p:cNvPr id="47" name="Connector: Elbow 35">
            <a:extLst>
              <a:ext uri="{FF2B5EF4-FFF2-40B4-BE49-F238E27FC236}">
                <a16:creationId xmlns:a16="http://schemas.microsoft.com/office/drawing/2014/main" id="{4FCF6B6F-6ED4-531A-2AE2-F21B9A4AD02C}"/>
              </a:ext>
              <a:ext uri="{C183D7F6-B498-43B3-948B-1728B52AA6E4}">
                <adec:decorative xmlns:adec="http://schemas.microsoft.com/office/drawing/2017/decorative" val="1"/>
              </a:ext>
            </a:extLst>
          </p:cNvPr>
          <p:cNvCxnSpPr>
            <a:cxnSpLocks/>
          </p:cNvCxnSpPr>
          <p:nvPr/>
        </p:nvCxnSpPr>
        <p:spPr>
          <a:xfrm>
            <a:off x="9214463" y="3298371"/>
            <a:ext cx="1363517" cy="1005840"/>
          </a:xfrm>
          <a:prstGeom prst="bentConnector3">
            <a:avLst>
              <a:gd name="adj1" fmla="val 50000"/>
            </a:avLst>
          </a:prstGeom>
          <a:noFill/>
          <a:ln w="19050">
            <a:solidFill>
              <a:schemeClr val="tx1"/>
            </a:solidFill>
            <a:headEnd type="none" w="med" len="sm"/>
            <a:tailEnd type="arrow" w="lg" len="sm"/>
          </a:ln>
          <a:effectLst/>
        </p:spPr>
        <p:style>
          <a:lnRef idx="1">
            <a:schemeClr val="accent2"/>
          </a:lnRef>
          <a:fillRef idx="3">
            <a:schemeClr val="accent2"/>
          </a:fillRef>
          <a:effectRef idx="2">
            <a:schemeClr val="accent2"/>
          </a:effectRef>
          <a:fontRef idx="minor">
            <a:schemeClr val="lt1"/>
          </a:fontRef>
        </p:style>
      </p:cxnSp>
      <p:cxnSp>
        <p:nvCxnSpPr>
          <p:cNvPr id="48" name="Connector: Elbow 36">
            <a:extLst>
              <a:ext uri="{FF2B5EF4-FFF2-40B4-BE49-F238E27FC236}">
                <a16:creationId xmlns:a16="http://schemas.microsoft.com/office/drawing/2014/main" id="{FF3C1910-E6E7-D415-397F-3A2BF6B7DDDD}"/>
              </a:ext>
              <a:ext uri="{C183D7F6-B498-43B3-948B-1728B52AA6E4}">
                <adec:decorative xmlns:adec="http://schemas.microsoft.com/office/drawing/2017/decorative" val="1"/>
              </a:ext>
            </a:extLst>
          </p:cNvPr>
          <p:cNvCxnSpPr>
            <a:cxnSpLocks/>
          </p:cNvCxnSpPr>
          <p:nvPr/>
        </p:nvCxnSpPr>
        <p:spPr>
          <a:xfrm flipV="1">
            <a:off x="9214463" y="2291448"/>
            <a:ext cx="1363517" cy="1005840"/>
          </a:xfrm>
          <a:prstGeom prst="bentConnector3">
            <a:avLst>
              <a:gd name="adj1" fmla="val 50000"/>
            </a:avLst>
          </a:prstGeom>
          <a:noFill/>
          <a:ln w="19050">
            <a:solidFill>
              <a:schemeClr val="tx1"/>
            </a:solidFill>
            <a:headEnd type="none" w="med" len="sm"/>
            <a:tailEnd type="arrow" w="lg" len="sm"/>
          </a:ln>
          <a:effectLst/>
        </p:spPr>
        <p:style>
          <a:lnRef idx="1">
            <a:schemeClr val="accent2"/>
          </a:lnRef>
          <a:fillRef idx="3">
            <a:schemeClr val="accent2"/>
          </a:fillRef>
          <a:effectRef idx="2">
            <a:schemeClr val="accent2"/>
          </a:effectRef>
          <a:fontRef idx="minor">
            <a:schemeClr val="lt1"/>
          </a:fontRef>
        </p:style>
      </p:cxnSp>
      <p:sp>
        <p:nvSpPr>
          <p:cNvPr id="37" name="TextBox 36">
            <a:extLst>
              <a:ext uri="{FF2B5EF4-FFF2-40B4-BE49-F238E27FC236}">
                <a16:creationId xmlns:a16="http://schemas.microsoft.com/office/drawing/2014/main" id="{64789223-A708-3594-3C54-B93E6E004917}"/>
              </a:ext>
              <a:ext uri="{C183D7F6-B498-43B3-948B-1728B52AA6E4}">
                <adec:decorative xmlns:adec="http://schemas.microsoft.com/office/drawing/2017/decorative" val="1"/>
              </a:ext>
            </a:extLst>
          </p:cNvPr>
          <p:cNvSpPr txBox="1">
            <a:spLocks/>
          </p:cNvSpPr>
          <p:nvPr/>
        </p:nvSpPr>
        <p:spPr>
          <a:xfrm>
            <a:off x="10382170" y="2531814"/>
            <a:ext cx="1192181" cy="830997"/>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gradFill>
                  <a:gsLst>
                    <a:gs pos="0">
                      <a:srgbClr val="000000"/>
                    </a:gs>
                    <a:gs pos="100000">
                      <a:srgbClr val="000000"/>
                    </a:gs>
                  </a:gsLst>
                  <a:lin ang="5400000" scaled="1"/>
                </a:gradFill>
                <a:effectLst/>
                <a:uLnTx/>
                <a:uFillTx/>
                <a:latin typeface="Segoe UI Semibold"/>
                <a:ea typeface="+mn-ea"/>
                <a:cs typeface="Segoe UI Semibold" charset="0"/>
              </a:rPr>
              <a:t>Investigate </a:t>
            </a:r>
            <a:br>
              <a:rPr kumimoji="0" lang="en-US" sz="1200" b="0" i="0" u="none" strike="noStrike" kern="0" cap="none" spc="0" normalizeH="0" baseline="0" noProof="0" dirty="0">
                <a:ln>
                  <a:solidFill>
                    <a:srgbClr val="FFFFFF">
                      <a:alpha val="0"/>
                    </a:srgbClr>
                  </a:solidFill>
                </a:ln>
                <a:gradFill>
                  <a:gsLst>
                    <a:gs pos="0">
                      <a:srgbClr val="000000"/>
                    </a:gs>
                    <a:gs pos="100000">
                      <a:srgbClr val="000000"/>
                    </a:gs>
                  </a:gsLst>
                  <a:lin ang="5400000" scaled="1"/>
                </a:gradFill>
                <a:effectLst/>
                <a:uLnTx/>
                <a:uFillTx/>
                <a:latin typeface="Segoe UI Semibold"/>
                <a:ea typeface="+mn-ea"/>
                <a:cs typeface="Segoe UI Semibold" charset="0"/>
              </a:rPr>
            </a:br>
            <a:r>
              <a:rPr kumimoji="0" lang="en-US" sz="1200" b="0" i="0" u="none" strike="noStrike" kern="0" cap="none" spc="0" normalizeH="0" baseline="0" noProof="0" dirty="0">
                <a:ln>
                  <a:solidFill>
                    <a:srgbClr val="FFFFFF">
                      <a:alpha val="0"/>
                    </a:srgbClr>
                  </a:solidFill>
                </a:ln>
                <a:gradFill>
                  <a:gsLst>
                    <a:gs pos="0">
                      <a:srgbClr val="000000"/>
                    </a:gs>
                    <a:gs pos="100000">
                      <a:srgbClr val="000000"/>
                    </a:gs>
                  </a:gsLst>
                  <a:lin ang="5400000" scaled="1"/>
                </a:gradFill>
                <a:effectLst/>
                <a:uLnTx/>
                <a:uFillTx/>
                <a:latin typeface="Segoe UI Semibold"/>
                <a:ea typeface="+mn-ea"/>
                <a:cs typeface="Segoe UI Semibold" charset="0"/>
              </a:rPr>
              <a:t>in Microsoft Defender XDR or SIEM</a:t>
            </a:r>
          </a:p>
        </p:txBody>
      </p:sp>
      <p:pic>
        <p:nvPicPr>
          <p:cNvPr id="38" name="Picture 37">
            <a:extLst>
              <a:ext uri="{FF2B5EF4-FFF2-40B4-BE49-F238E27FC236}">
                <a16:creationId xmlns:a16="http://schemas.microsoft.com/office/drawing/2014/main" id="{A2F0E2EB-1AB6-3672-B314-F6A28342AD5E}"/>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10694102" y="2037289"/>
            <a:ext cx="578383" cy="578383"/>
          </a:xfrm>
          <a:prstGeom prst="rect">
            <a:avLst/>
          </a:prstGeom>
        </p:spPr>
      </p:pic>
      <p:sp useBgFill="1">
        <p:nvSpPr>
          <p:cNvPr id="39" name="TextBox 38">
            <a:extLst>
              <a:ext uri="{FF2B5EF4-FFF2-40B4-BE49-F238E27FC236}">
                <a16:creationId xmlns:a16="http://schemas.microsoft.com/office/drawing/2014/main" id="{9324ECEE-8FA8-7D64-FED3-8E45BC9057A5}"/>
              </a:ext>
              <a:ext uri="{C183D7F6-B498-43B3-948B-1728B52AA6E4}">
                <adec:decorative xmlns:adec="http://schemas.microsoft.com/office/drawing/2017/decorative" val="1"/>
              </a:ext>
            </a:extLst>
          </p:cNvPr>
          <p:cNvSpPr txBox="1">
            <a:spLocks/>
          </p:cNvSpPr>
          <p:nvPr/>
        </p:nvSpPr>
        <p:spPr>
          <a:xfrm>
            <a:off x="9483079" y="3577923"/>
            <a:ext cx="842189" cy="27699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SecOps</a:t>
            </a:r>
          </a:p>
        </p:txBody>
      </p:sp>
      <p:sp>
        <p:nvSpPr>
          <p:cNvPr id="45" name="Oval 44">
            <a:extLst>
              <a:ext uri="{FF2B5EF4-FFF2-40B4-BE49-F238E27FC236}">
                <a16:creationId xmlns:a16="http://schemas.microsoft.com/office/drawing/2014/main" id="{F93C8F93-10EF-4096-038B-36248F6E8BF5}"/>
              </a:ext>
              <a:ext uri="{C183D7F6-B498-43B3-948B-1728B52AA6E4}">
                <adec:decorative xmlns:adec="http://schemas.microsoft.com/office/drawing/2017/decorative" val="1"/>
              </a:ext>
            </a:extLst>
          </p:cNvPr>
          <p:cNvSpPr>
            <a:spLocks/>
          </p:cNvSpPr>
          <p:nvPr/>
        </p:nvSpPr>
        <p:spPr bwMode="auto">
          <a:xfrm>
            <a:off x="9629853" y="3036509"/>
            <a:ext cx="548640" cy="548640"/>
          </a:xfrm>
          <a:prstGeom prst="ellipse">
            <a:avLst/>
          </a:prstGeom>
          <a:solidFill>
            <a:srgbClr val="0A6BB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D1DF4C1F-35F1-A1E7-334B-71467E4DC7C6}"/>
              </a:ext>
              <a:ext uri="{C183D7F6-B498-43B3-948B-1728B52AA6E4}">
                <adec:decorative xmlns:adec="http://schemas.microsoft.com/office/drawing/2017/decorative" val="1"/>
              </a:ext>
            </a:extLst>
          </p:cNvPr>
          <p:cNvSpPr txBox="1"/>
          <p:nvPr/>
        </p:nvSpPr>
        <p:spPr>
          <a:xfrm>
            <a:off x="10466806" y="4612202"/>
            <a:ext cx="1022907" cy="461665"/>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gradFill>
                  <a:gsLst>
                    <a:gs pos="0">
                      <a:srgbClr val="000000"/>
                    </a:gs>
                    <a:gs pos="100000">
                      <a:srgbClr val="000000"/>
                    </a:gs>
                  </a:gsLst>
                  <a:lin ang="5400000" scaled="1"/>
                </a:gradFill>
                <a:effectLst/>
                <a:uLnTx/>
                <a:uFillTx/>
                <a:latin typeface="Segoe UI Semibold"/>
                <a:ea typeface="+mn-ea"/>
                <a:cs typeface="Segoe UI Semibold" charset="0"/>
              </a:rPr>
              <a:t>Automatic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gradFill>
                  <a:gsLst>
                    <a:gs pos="0">
                      <a:srgbClr val="000000"/>
                    </a:gs>
                    <a:gs pos="100000">
                      <a:srgbClr val="000000"/>
                    </a:gs>
                  </a:gsLst>
                  <a:lin ang="5400000" scaled="1"/>
                </a:gradFill>
                <a:effectLst/>
                <a:uLnTx/>
                <a:uFillTx/>
                <a:latin typeface="Segoe UI Semibold"/>
                <a:ea typeface="+mn-ea"/>
                <a:cs typeface="Segoe UI Semibold" charset="0"/>
              </a:rPr>
              <a:t> response</a:t>
            </a:r>
          </a:p>
        </p:txBody>
      </p:sp>
      <p:sp>
        <p:nvSpPr>
          <p:cNvPr id="43" name="Oval 42">
            <a:extLst>
              <a:ext uri="{FF2B5EF4-FFF2-40B4-BE49-F238E27FC236}">
                <a16:creationId xmlns:a16="http://schemas.microsoft.com/office/drawing/2014/main" id="{9FF0242E-DF48-5862-703C-56DD271ACA80}"/>
              </a:ext>
              <a:ext uri="{C183D7F6-B498-43B3-948B-1728B52AA6E4}">
                <adec:decorative xmlns:adec="http://schemas.microsoft.com/office/drawing/2017/decorative" val="1"/>
              </a:ext>
            </a:extLst>
          </p:cNvPr>
          <p:cNvSpPr/>
          <p:nvPr/>
        </p:nvSpPr>
        <p:spPr bwMode="auto">
          <a:xfrm>
            <a:off x="10708973" y="4063562"/>
            <a:ext cx="548640" cy="548640"/>
          </a:xfrm>
          <a:prstGeom prst="ellipse">
            <a:avLst/>
          </a:prstGeom>
          <a:solidFill>
            <a:srgbClr val="0A6BBA"/>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0" name="TextBox 49">
            <a:extLst>
              <a:ext uri="{FF2B5EF4-FFF2-40B4-BE49-F238E27FC236}">
                <a16:creationId xmlns:a16="http://schemas.microsoft.com/office/drawing/2014/main" id="{D8C9F725-4447-756E-39A1-F6E60B59A6E3}"/>
              </a:ext>
            </a:extLst>
          </p:cNvPr>
          <p:cNvSpPr txBox="1"/>
          <p:nvPr/>
        </p:nvSpPr>
        <p:spPr>
          <a:xfrm>
            <a:off x="1763784" y="5978910"/>
            <a:ext cx="8664433" cy="363946"/>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80000">
                      <a:srgbClr val="0A6BBA"/>
                    </a:gs>
                    <a:gs pos="0">
                      <a:srgbClr val="7656AD"/>
                    </a:gs>
                  </a:gsLst>
                  <a:path path="circle">
                    <a:fillToRect l="100000" t="100000"/>
                  </a:path>
                </a:gra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https://learn.microsoft.com/azure/defender-for-cloud/ai-onboarding</a:t>
            </a:r>
            <a:endParaRPr kumimoji="0" lang="en-US" sz="1765" b="0" i="0" u="none" strike="noStrike" kern="1200" cap="none" spc="0" normalizeH="0" baseline="0" noProof="0" dirty="0">
              <a:ln>
                <a:noFill/>
              </a:ln>
              <a:gradFill>
                <a:gsLst>
                  <a:gs pos="80000">
                    <a:srgbClr val="0A6BBA"/>
                  </a:gs>
                  <a:gs pos="0">
                    <a:srgbClr val="7656AD"/>
                  </a:gs>
                </a:gsLst>
                <a:path path="circle">
                  <a:fillToRect l="100000" t="100000"/>
                </a:path>
              </a:gradFill>
              <a:effectLst/>
              <a:uLnTx/>
              <a:uFillTx/>
              <a:latin typeface="Segoe UI Semibold"/>
              <a:ea typeface="+mn-ea"/>
              <a:cs typeface="+mn-cs"/>
            </a:endParaRPr>
          </a:p>
        </p:txBody>
      </p:sp>
      <p:sp>
        <p:nvSpPr>
          <p:cNvPr id="52" name="Graphic 36">
            <a:extLst>
              <a:ext uri="{FF2B5EF4-FFF2-40B4-BE49-F238E27FC236}">
                <a16:creationId xmlns:a16="http://schemas.microsoft.com/office/drawing/2014/main" id="{1D1A5F74-B817-D373-6D81-853C573A290B}"/>
              </a:ext>
              <a:ext uri="{C183D7F6-B498-43B3-948B-1728B52AA6E4}">
                <adec:decorative xmlns:adec="http://schemas.microsoft.com/office/drawing/2017/decorative" val="1"/>
              </a:ext>
            </a:extLst>
          </p:cNvPr>
          <p:cNvSpPr/>
          <p:nvPr/>
        </p:nvSpPr>
        <p:spPr>
          <a:xfrm>
            <a:off x="736728" y="3145663"/>
            <a:ext cx="253111" cy="316305"/>
          </a:xfrm>
          <a:custGeom>
            <a:avLst/>
            <a:gdLst>
              <a:gd name="connsiteX0" fmla="*/ 217520 w 253111"/>
              <a:gd name="connsiteY0" fmla="*/ 189758 h 316305"/>
              <a:gd name="connsiteX1" fmla="*/ 253111 w 253111"/>
              <a:gd name="connsiteY1" fmla="*/ 225318 h 316305"/>
              <a:gd name="connsiteX2" fmla="*/ 253111 w 253111"/>
              <a:gd name="connsiteY2" fmla="*/ 225334 h 316305"/>
              <a:gd name="connsiteX3" fmla="*/ 253111 w 253111"/>
              <a:gd name="connsiteY3" fmla="*/ 239855 h 316305"/>
              <a:gd name="connsiteX4" fmla="*/ 244996 w 253111"/>
              <a:gd name="connsiteY4" fmla="*/ 265149 h 316305"/>
              <a:gd name="connsiteX5" fmla="*/ 126500 w 253111"/>
              <a:gd name="connsiteY5" fmla="*/ 316306 h 316305"/>
              <a:gd name="connsiteX6" fmla="*/ 8067 w 253111"/>
              <a:gd name="connsiteY6" fmla="*/ 265102 h 316305"/>
              <a:gd name="connsiteX7" fmla="*/ 0 w 253111"/>
              <a:gd name="connsiteY7" fmla="*/ 239871 h 316305"/>
              <a:gd name="connsiteX8" fmla="*/ 0 w 253111"/>
              <a:gd name="connsiteY8" fmla="*/ 225318 h 316305"/>
              <a:gd name="connsiteX9" fmla="*/ 35560 w 253111"/>
              <a:gd name="connsiteY9" fmla="*/ 189727 h 316305"/>
              <a:gd name="connsiteX10" fmla="*/ 35576 w 253111"/>
              <a:gd name="connsiteY10" fmla="*/ 189727 h 316305"/>
              <a:gd name="connsiteX11" fmla="*/ 217504 w 253111"/>
              <a:gd name="connsiteY11" fmla="*/ 189727 h 316305"/>
              <a:gd name="connsiteX12" fmla="*/ 126500 w 253111"/>
              <a:gd name="connsiteY12" fmla="*/ 0 h 316305"/>
              <a:gd name="connsiteX13" fmla="*/ 205593 w 253111"/>
              <a:gd name="connsiteY13" fmla="*/ 79092 h 316305"/>
              <a:gd name="connsiteX14" fmla="*/ 126500 w 253111"/>
              <a:gd name="connsiteY14" fmla="*/ 158185 h 316305"/>
              <a:gd name="connsiteX15" fmla="*/ 47408 w 253111"/>
              <a:gd name="connsiteY15" fmla="*/ 79092 h 316305"/>
              <a:gd name="connsiteX16" fmla="*/ 126500 w 253111"/>
              <a:gd name="connsiteY16" fmla="*/ 0 h 31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111" h="316305">
                <a:moveTo>
                  <a:pt x="217520" y="189758"/>
                </a:moveTo>
                <a:cubicBezTo>
                  <a:pt x="237168" y="189749"/>
                  <a:pt x="253102" y="205670"/>
                  <a:pt x="253111" y="225318"/>
                </a:cubicBezTo>
                <a:cubicBezTo>
                  <a:pt x="253111" y="225323"/>
                  <a:pt x="253111" y="225329"/>
                  <a:pt x="253111" y="225334"/>
                </a:cubicBezTo>
                <a:lnTo>
                  <a:pt x="253111" y="239855"/>
                </a:lnTo>
                <a:cubicBezTo>
                  <a:pt x="253110" y="248926"/>
                  <a:pt x="250272" y="257770"/>
                  <a:pt x="244996" y="265149"/>
                </a:cubicBezTo>
                <a:cubicBezTo>
                  <a:pt x="220541" y="299364"/>
                  <a:pt x="180599" y="316306"/>
                  <a:pt x="126500" y="316306"/>
                </a:cubicBezTo>
                <a:cubicBezTo>
                  <a:pt x="72369" y="316306"/>
                  <a:pt x="32459" y="299349"/>
                  <a:pt x="8067" y="265102"/>
                </a:cubicBezTo>
                <a:cubicBezTo>
                  <a:pt x="2821" y="257735"/>
                  <a:pt x="1" y="248916"/>
                  <a:pt x="0" y="239871"/>
                </a:cubicBezTo>
                <a:lnTo>
                  <a:pt x="0" y="225318"/>
                </a:lnTo>
                <a:cubicBezTo>
                  <a:pt x="-9" y="205670"/>
                  <a:pt x="15912" y="189736"/>
                  <a:pt x="35560" y="189727"/>
                </a:cubicBezTo>
                <a:cubicBezTo>
                  <a:pt x="35565" y="189727"/>
                  <a:pt x="35570" y="189727"/>
                  <a:pt x="35576" y="189727"/>
                </a:cubicBezTo>
                <a:lnTo>
                  <a:pt x="217504" y="189727"/>
                </a:lnTo>
                <a:close/>
                <a:moveTo>
                  <a:pt x="126500" y="0"/>
                </a:moveTo>
                <a:cubicBezTo>
                  <a:pt x="170181" y="0"/>
                  <a:pt x="205593" y="35411"/>
                  <a:pt x="205593" y="79092"/>
                </a:cubicBezTo>
                <a:cubicBezTo>
                  <a:pt x="205593" y="122774"/>
                  <a:pt x="170181" y="158185"/>
                  <a:pt x="126500" y="158185"/>
                </a:cubicBezTo>
                <a:cubicBezTo>
                  <a:pt x="82819" y="158185"/>
                  <a:pt x="47408" y="122774"/>
                  <a:pt x="47408" y="79092"/>
                </a:cubicBezTo>
                <a:cubicBezTo>
                  <a:pt x="47408" y="35411"/>
                  <a:pt x="82819" y="0"/>
                  <a:pt x="126500" y="0"/>
                </a:cubicBezTo>
                <a:close/>
              </a:path>
            </a:pathLst>
          </a:custGeom>
          <a:gradFill flip="none" rotWithShape="1">
            <a:gsLst>
              <a:gs pos="0">
                <a:schemeClr val="bg1"/>
              </a:gs>
              <a:gs pos="80000">
                <a:schemeClr val="bg1"/>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53" name="Graphic 36">
            <a:extLst>
              <a:ext uri="{FF2B5EF4-FFF2-40B4-BE49-F238E27FC236}">
                <a16:creationId xmlns:a16="http://schemas.microsoft.com/office/drawing/2014/main" id="{B3C524E0-2C77-171A-E698-A15E8FC2C061}"/>
              </a:ext>
              <a:ext uri="{C183D7F6-B498-43B3-948B-1728B52AA6E4}">
                <adec:decorative xmlns:adec="http://schemas.microsoft.com/office/drawing/2017/decorative" val="1"/>
              </a:ext>
            </a:extLst>
          </p:cNvPr>
          <p:cNvSpPr/>
          <p:nvPr/>
        </p:nvSpPr>
        <p:spPr>
          <a:xfrm>
            <a:off x="9777618" y="3152677"/>
            <a:ext cx="253111" cy="316305"/>
          </a:xfrm>
          <a:custGeom>
            <a:avLst/>
            <a:gdLst>
              <a:gd name="connsiteX0" fmla="*/ 217520 w 253111"/>
              <a:gd name="connsiteY0" fmla="*/ 189758 h 316305"/>
              <a:gd name="connsiteX1" fmla="*/ 253111 w 253111"/>
              <a:gd name="connsiteY1" fmla="*/ 225318 h 316305"/>
              <a:gd name="connsiteX2" fmla="*/ 253111 w 253111"/>
              <a:gd name="connsiteY2" fmla="*/ 225334 h 316305"/>
              <a:gd name="connsiteX3" fmla="*/ 253111 w 253111"/>
              <a:gd name="connsiteY3" fmla="*/ 239855 h 316305"/>
              <a:gd name="connsiteX4" fmla="*/ 244996 w 253111"/>
              <a:gd name="connsiteY4" fmla="*/ 265149 h 316305"/>
              <a:gd name="connsiteX5" fmla="*/ 126500 w 253111"/>
              <a:gd name="connsiteY5" fmla="*/ 316306 h 316305"/>
              <a:gd name="connsiteX6" fmla="*/ 8067 w 253111"/>
              <a:gd name="connsiteY6" fmla="*/ 265102 h 316305"/>
              <a:gd name="connsiteX7" fmla="*/ 0 w 253111"/>
              <a:gd name="connsiteY7" fmla="*/ 239871 h 316305"/>
              <a:gd name="connsiteX8" fmla="*/ 0 w 253111"/>
              <a:gd name="connsiteY8" fmla="*/ 225318 h 316305"/>
              <a:gd name="connsiteX9" fmla="*/ 35560 w 253111"/>
              <a:gd name="connsiteY9" fmla="*/ 189727 h 316305"/>
              <a:gd name="connsiteX10" fmla="*/ 35576 w 253111"/>
              <a:gd name="connsiteY10" fmla="*/ 189727 h 316305"/>
              <a:gd name="connsiteX11" fmla="*/ 217504 w 253111"/>
              <a:gd name="connsiteY11" fmla="*/ 189727 h 316305"/>
              <a:gd name="connsiteX12" fmla="*/ 126500 w 253111"/>
              <a:gd name="connsiteY12" fmla="*/ 0 h 316305"/>
              <a:gd name="connsiteX13" fmla="*/ 205593 w 253111"/>
              <a:gd name="connsiteY13" fmla="*/ 79092 h 316305"/>
              <a:gd name="connsiteX14" fmla="*/ 126500 w 253111"/>
              <a:gd name="connsiteY14" fmla="*/ 158185 h 316305"/>
              <a:gd name="connsiteX15" fmla="*/ 47408 w 253111"/>
              <a:gd name="connsiteY15" fmla="*/ 79092 h 316305"/>
              <a:gd name="connsiteX16" fmla="*/ 126500 w 253111"/>
              <a:gd name="connsiteY16" fmla="*/ 0 h 31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111" h="316305">
                <a:moveTo>
                  <a:pt x="217520" y="189758"/>
                </a:moveTo>
                <a:cubicBezTo>
                  <a:pt x="237168" y="189749"/>
                  <a:pt x="253102" y="205670"/>
                  <a:pt x="253111" y="225318"/>
                </a:cubicBezTo>
                <a:cubicBezTo>
                  <a:pt x="253111" y="225323"/>
                  <a:pt x="253111" y="225329"/>
                  <a:pt x="253111" y="225334"/>
                </a:cubicBezTo>
                <a:lnTo>
                  <a:pt x="253111" y="239855"/>
                </a:lnTo>
                <a:cubicBezTo>
                  <a:pt x="253110" y="248926"/>
                  <a:pt x="250272" y="257770"/>
                  <a:pt x="244996" y="265149"/>
                </a:cubicBezTo>
                <a:cubicBezTo>
                  <a:pt x="220541" y="299364"/>
                  <a:pt x="180599" y="316306"/>
                  <a:pt x="126500" y="316306"/>
                </a:cubicBezTo>
                <a:cubicBezTo>
                  <a:pt x="72369" y="316306"/>
                  <a:pt x="32459" y="299349"/>
                  <a:pt x="8067" y="265102"/>
                </a:cubicBezTo>
                <a:cubicBezTo>
                  <a:pt x="2821" y="257735"/>
                  <a:pt x="1" y="248916"/>
                  <a:pt x="0" y="239871"/>
                </a:cubicBezTo>
                <a:lnTo>
                  <a:pt x="0" y="225318"/>
                </a:lnTo>
                <a:cubicBezTo>
                  <a:pt x="-9" y="205670"/>
                  <a:pt x="15912" y="189736"/>
                  <a:pt x="35560" y="189727"/>
                </a:cubicBezTo>
                <a:cubicBezTo>
                  <a:pt x="35565" y="189727"/>
                  <a:pt x="35570" y="189727"/>
                  <a:pt x="35576" y="189727"/>
                </a:cubicBezTo>
                <a:lnTo>
                  <a:pt x="217504" y="189727"/>
                </a:lnTo>
                <a:close/>
                <a:moveTo>
                  <a:pt x="126500" y="0"/>
                </a:moveTo>
                <a:cubicBezTo>
                  <a:pt x="170181" y="0"/>
                  <a:pt x="205593" y="35411"/>
                  <a:pt x="205593" y="79092"/>
                </a:cubicBezTo>
                <a:cubicBezTo>
                  <a:pt x="205593" y="122774"/>
                  <a:pt x="170181" y="158185"/>
                  <a:pt x="126500" y="158185"/>
                </a:cubicBezTo>
                <a:cubicBezTo>
                  <a:pt x="82819" y="158185"/>
                  <a:pt x="47408" y="122774"/>
                  <a:pt x="47408" y="79092"/>
                </a:cubicBezTo>
                <a:cubicBezTo>
                  <a:pt x="47408" y="35411"/>
                  <a:pt x="82819" y="0"/>
                  <a:pt x="126500" y="0"/>
                </a:cubicBezTo>
                <a:close/>
              </a:path>
            </a:pathLst>
          </a:custGeom>
          <a:gradFill flip="none" rotWithShape="1">
            <a:gsLst>
              <a:gs pos="0">
                <a:schemeClr val="bg1"/>
              </a:gs>
              <a:gs pos="80000">
                <a:schemeClr val="bg1"/>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pic>
        <p:nvPicPr>
          <p:cNvPr id="60" name="Graphic 59">
            <a:extLst>
              <a:ext uri="{FF2B5EF4-FFF2-40B4-BE49-F238E27FC236}">
                <a16:creationId xmlns:a16="http://schemas.microsoft.com/office/drawing/2014/main" id="{C1F78977-53E4-FC6E-E36D-883662D21E0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36141" y="4190730"/>
            <a:ext cx="294304" cy="294304"/>
          </a:xfrm>
          <a:prstGeom prst="rect">
            <a:avLst/>
          </a:prstGeom>
        </p:spPr>
      </p:pic>
    </p:spTree>
    <p:extLst>
      <p:ext uri="{BB962C8B-B14F-4D97-AF65-F5344CB8AC3E}">
        <p14:creationId xmlns:p14="http://schemas.microsoft.com/office/powerpoint/2010/main" val="3805661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
                                        <p:tgtEl>
                                          <p:spTgt spid="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200"/>
                                        <p:tgtEl>
                                          <p:spTgt spid="5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00"/>
                                        <p:tgtEl>
                                          <p:spTgt spid="7"/>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
                                        <p:tgtEl>
                                          <p:spTgt spid="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00"/>
                                        <p:tgtEl>
                                          <p:spTgt spid="6"/>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2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200"/>
                                        <p:tgtEl>
                                          <p:spTgt spid="5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2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2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2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2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2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2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2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200"/>
                                        <p:tgtEl>
                                          <p:spTgt spid="29"/>
                                        </p:tgtEl>
                                      </p:cBhvr>
                                    </p:animEffect>
                                  </p:childTnLst>
                                </p:cTn>
                              </p:par>
                              <p:par>
                                <p:cTn id="68" presetID="10" presetClass="entr" presetSubtype="0" fill="hold"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2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2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2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2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200"/>
                                        <p:tgtEl>
                                          <p:spTgt spid="32"/>
                                        </p:tgtEl>
                                      </p:cBhvr>
                                    </p:animEffect>
                                  </p:childTnLst>
                                </p:cTn>
                              </p:par>
                            </p:childTnLst>
                          </p:cTn>
                        </p:par>
                        <p:par>
                          <p:cTn id="86" fill="hold">
                            <p:stCondLst>
                              <p:cond delay="200"/>
                            </p:stCondLst>
                            <p:childTnLst>
                              <p:par>
                                <p:cTn id="87" presetID="10" presetClass="entr" presetSubtype="0" fill="hold" nodeType="afterEffect">
                                  <p:stCondLst>
                                    <p:cond delay="75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200"/>
                                        <p:tgtEl>
                                          <p:spTgt spid="47"/>
                                        </p:tgtEl>
                                      </p:cBhvr>
                                    </p:animEffect>
                                  </p:childTnLst>
                                </p:cTn>
                              </p:par>
                              <p:par>
                                <p:cTn id="90" presetID="10" presetClass="entr" presetSubtype="0" fill="hold" nodeType="withEffect">
                                  <p:stCondLst>
                                    <p:cond delay="75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200"/>
                                        <p:tgtEl>
                                          <p:spTgt spid="48"/>
                                        </p:tgtEl>
                                      </p:cBhvr>
                                    </p:animEffect>
                                  </p:childTnLst>
                                </p:cTn>
                              </p:par>
                              <p:par>
                                <p:cTn id="93" presetID="10" presetClass="entr" presetSubtype="0" fill="hold" grpId="0" nodeType="withEffect">
                                  <p:stCondLst>
                                    <p:cond delay="75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200"/>
                                        <p:tgtEl>
                                          <p:spTgt spid="37"/>
                                        </p:tgtEl>
                                      </p:cBhvr>
                                    </p:animEffect>
                                  </p:childTnLst>
                                </p:cTn>
                              </p:par>
                              <p:par>
                                <p:cTn id="96" presetID="10" presetClass="entr" presetSubtype="0" fill="hold" nodeType="withEffect">
                                  <p:stCondLst>
                                    <p:cond delay="750"/>
                                  </p:stCondLst>
                                  <p:childTnLst>
                                    <p:set>
                                      <p:cBhvr>
                                        <p:cTn id="97" dur="1" fill="hold">
                                          <p:stCondLst>
                                            <p:cond delay="0"/>
                                          </p:stCondLst>
                                        </p:cTn>
                                        <p:tgtEl>
                                          <p:spTgt spid="38"/>
                                        </p:tgtEl>
                                        <p:attrNameLst>
                                          <p:attrName>style.visibility</p:attrName>
                                        </p:attrNameLst>
                                      </p:cBhvr>
                                      <p:to>
                                        <p:strVal val="visible"/>
                                      </p:to>
                                    </p:set>
                                    <p:animEffect transition="in" filter="fade">
                                      <p:cBhvr>
                                        <p:cTn id="98" dur="200"/>
                                        <p:tgtEl>
                                          <p:spTgt spid="38"/>
                                        </p:tgtEl>
                                      </p:cBhvr>
                                    </p:animEffect>
                                  </p:childTnLst>
                                </p:cTn>
                              </p:par>
                              <p:par>
                                <p:cTn id="99" presetID="10" presetClass="entr" presetSubtype="0" fill="hold" grpId="0" nodeType="withEffect">
                                  <p:stCondLst>
                                    <p:cond delay="75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200"/>
                                        <p:tgtEl>
                                          <p:spTgt spid="39"/>
                                        </p:tgtEl>
                                      </p:cBhvr>
                                    </p:animEffect>
                                  </p:childTnLst>
                                </p:cTn>
                              </p:par>
                              <p:par>
                                <p:cTn id="102" presetID="10" presetClass="entr" presetSubtype="0" fill="hold" grpId="0" nodeType="withEffect">
                                  <p:stCondLst>
                                    <p:cond delay="750"/>
                                  </p:stCondLst>
                                  <p:childTnLst>
                                    <p:set>
                                      <p:cBhvr>
                                        <p:cTn id="103" dur="1" fill="hold">
                                          <p:stCondLst>
                                            <p:cond delay="0"/>
                                          </p:stCondLst>
                                        </p:cTn>
                                        <p:tgtEl>
                                          <p:spTgt spid="45"/>
                                        </p:tgtEl>
                                        <p:attrNameLst>
                                          <p:attrName>style.visibility</p:attrName>
                                        </p:attrNameLst>
                                      </p:cBhvr>
                                      <p:to>
                                        <p:strVal val="visible"/>
                                      </p:to>
                                    </p:set>
                                    <p:animEffect transition="in" filter="fade">
                                      <p:cBhvr>
                                        <p:cTn id="104" dur="200"/>
                                        <p:tgtEl>
                                          <p:spTgt spid="45"/>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200"/>
                                        <p:tgtEl>
                                          <p:spTgt spid="41"/>
                                        </p:tgtEl>
                                      </p:cBhvr>
                                    </p:animEffect>
                                  </p:childTnLst>
                                </p:cTn>
                              </p:par>
                              <p:par>
                                <p:cTn id="108" presetID="10" presetClass="entr" presetSubtype="0" fill="hold" grpId="0" nodeType="withEffect">
                                  <p:stCondLst>
                                    <p:cond delay="750"/>
                                  </p:stCondLst>
                                  <p:childTnLst>
                                    <p:set>
                                      <p:cBhvr>
                                        <p:cTn id="109" dur="1" fill="hold">
                                          <p:stCondLst>
                                            <p:cond delay="0"/>
                                          </p:stCondLst>
                                        </p:cTn>
                                        <p:tgtEl>
                                          <p:spTgt spid="43"/>
                                        </p:tgtEl>
                                        <p:attrNameLst>
                                          <p:attrName>style.visibility</p:attrName>
                                        </p:attrNameLst>
                                      </p:cBhvr>
                                      <p:to>
                                        <p:strVal val="visible"/>
                                      </p:to>
                                    </p:set>
                                    <p:animEffect transition="in" filter="fade">
                                      <p:cBhvr>
                                        <p:cTn id="110" dur="200"/>
                                        <p:tgtEl>
                                          <p:spTgt spid="43"/>
                                        </p:tgtEl>
                                      </p:cBhvr>
                                    </p:animEffect>
                                  </p:childTnLst>
                                </p:cTn>
                              </p:par>
                              <p:par>
                                <p:cTn id="111" presetID="10" presetClass="entr" presetSubtype="0" fill="hold" grpId="0" nodeType="withEffect">
                                  <p:stCondLst>
                                    <p:cond delay="75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200"/>
                                        <p:tgtEl>
                                          <p:spTgt spid="53"/>
                                        </p:tgtEl>
                                      </p:cBhvr>
                                    </p:animEffect>
                                  </p:childTnLst>
                                </p:cTn>
                              </p:par>
                              <p:par>
                                <p:cTn id="114" presetID="10" presetClass="entr" presetSubtype="0" fill="hold" nodeType="withEffect">
                                  <p:stCondLst>
                                    <p:cond delay="75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2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2" grpId="0"/>
      <p:bldP spid="3" grpId="0"/>
      <p:bldP spid="7" grpId="0" animBg="1"/>
      <p:bldP spid="8" grpId="0" animBg="1"/>
      <p:bldP spid="6" grpId="0"/>
      <p:bldP spid="11" grpId="0" animBg="1"/>
      <p:bldP spid="13" grpId="0" animBg="1"/>
      <p:bldP spid="16" grpId="0" animBg="1"/>
      <p:bldP spid="17" grpId="0" animBg="1"/>
      <p:bldP spid="18" grpId="0"/>
      <p:bldP spid="24" grpId="0" animBg="1"/>
      <p:bldP spid="30" grpId="0" animBg="1"/>
      <p:bldP spid="31" grpId="0" animBg="1"/>
      <p:bldP spid="32" grpId="0" animBg="1"/>
      <p:bldP spid="34" grpId="0"/>
      <p:bldP spid="29" grpId="0" animBg="1"/>
      <p:bldP spid="37" grpId="0"/>
      <p:bldP spid="39" grpId="0" animBg="1"/>
      <p:bldP spid="45" grpId="0" animBg="1"/>
      <p:bldP spid="41" grpId="0"/>
      <p:bldP spid="43" grpId="0" animBg="1"/>
      <p:bldP spid="50" grpId="0"/>
      <p:bldP spid="52" grpId="0" animBg="1"/>
      <p:bldP spid="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EB9C2-965A-71CF-D108-FE9A988289C7}"/>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ADC40B18-2DFF-3CE5-6AB0-A849CD04A27B}"/>
              </a:ext>
              <a:ext uri="{C183D7F6-B498-43B3-948B-1728B52AA6E4}">
                <adec:decorative xmlns:adec="http://schemas.microsoft.com/office/drawing/2017/decorative" val="1"/>
              </a:ext>
            </a:extLst>
          </p:cNvPr>
          <p:cNvSpPr/>
          <p:nvPr/>
        </p:nvSpPr>
        <p:spPr bwMode="auto">
          <a:xfrm>
            <a:off x="571500" y="631031"/>
            <a:ext cx="11049000" cy="5595937"/>
          </a:xfrm>
          <a:prstGeom prst="roundRect">
            <a:avLst>
              <a:gd name="adj" fmla="val 6713"/>
            </a:avLst>
          </a:prstGeom>
          <a:noFill/>
          <a:ln w="12700" cap="rnd">
            <a:solidFill>
              <a:schemeClr val="tx1">
                <a:alpha val="50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wrap="square" lIns="228600" tIns="0" rIns="0" bIns="274320" rtlCol="0" anchor="ctr" anchorCtr="0">
            <a:noAutofit/>
          </a:bodyPr>
          <a:lstStyle/>
          <a:p>
            <a:pPr marL="0" marR="0" lvl="0" indent="0" algn="l" defTabSz="1427220" rtl="0" eaLnBrk="1" fontAlgn="auto" latinLnBrk="0" hangingPunct="1">
              <a:lnSpc>
                <a:spcPct val="100000"/>
              </a:lnSpc>
              <a:spcBef>
                <a:spcPts val="1800"/>
              </a:spcBef>
              <a:spcAft>
                <a:spcPts val="0"/>
              </a:spcAft>
              <a:buClrTx/>
              <a:buSzTx/>
              <a:buFontTx/>
              <a:buNone/>
              <a:tabLst/>
              <a:defRPr/>
            </a:pPr>
            <a:endParaRPr kumimoji="0" lang="en-US" sz="4800" b="1" i="0" u="none" strike="noStrike" kern="1200" cap="none" spc="-50" normalizeH="0" baseline="0" noProof="0">
              <a:ln>
                <a:noFill/>
              </a:ln>
              <a:gradFill>
                <a:gsLst>
                  <a:gs pos="22936">
                    <a:srgbClr val="000000"/>
                  </a:gs>
                  <a:gs pos="38000">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74" name="Title 73">
            <a:extLst>
              <a:ext uri="{FF2B5EF4-FFF2-40B4-BE49-F238E27FC236}">
                <a16:creationId xmlns:a16="http://schemas.microsoft.com/office/drawing/2014/main" id="{C423432A-2D8A-ADC2-A1B6-7D4D6E01EAA3}"/>
              </a:ext>
            </a:extLst>
          </p:cNvPr>
          <p:cNvSpPr txBox="1">
            <a:spLocks noGrp="1"/>
          </p:cNvSpPr>
          <p:nvPr>
            <p:ph type="title" idx="4294967295"/>
          </p:nvPr>
        </p:nvSpPr>
        <p:spPr>
          <a:xfrm>
            <a:off x="827428" y="942120"/>
            <a:ext cx="3635515" cy="1777410"/>
          </a:xfrm>
          <a:prstGeom prst="roundRect">
            <a:avLst>
              <a:gd name="adj" fmla="val 0"/>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1200"/>
              </a:spcAft>
              <a:buClrTx/>
              <a:buSzTx/>
              <a:buFontTx/>
              <a:buNone/>
              <a:tabLst/>
              <a:defRPr/>
            </a:pPr>
            <a:r>
              <a:rPr kumimoji="0" lang="en-US"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The cybersecurity bell curve</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Basic security hygiene still protects against 98% of attacks</a:t>
            </a:r>
            <a:r>
              <a:rPr kumimoji="0" lang="en-US" sz="1800" b="0" i="0" u="none" strike="noStrike" kern="1200" cap="none" spc="0" normalizeH="0" baseline="30000" noProof="0">
                <a:ln>
                  <a:noFill/>
                </a:ln>
                <a:solidFill>
                  <a:srgbClr val="000000"/>
                </a:solidFill>
                <a:effectLst/>
                <a:uLnTx/>
                <a:uFillTx/>
                <a:latin typeface="Segoe UI"/>
                <a:ea typeface="+mn-ea"/>
                <a:cs typeface="+mn-cs"/>
              </a:rPr>
              <a:t>1</a:t>
            </a:r>
          </a:p>
        </p:txBody>
      </p:sp>
      <p:pic>
        <p:nvPicPr>
          <p:cNvPr id="13" name="Picture 12" descr="Bell curve with most of it filled at 98% protection, and 1% outlier attacks at each end of the bell curve.">
            <a:extLst>
              <a:ext uri="{FF2B5EF4-FFF2-40B4-BE49-F238E27FC236}">
                <a16:creationId xmlns:a16="http://schemas.microsoft.com/office/drawing/2014/main" id="{39FA3FF7-DE88-94B1-55B8-56643758667E}"/>
              </a:ext>
              <a:ext uri="{C183D7F6-B498-43B3-948B-1728B52AA6E4}">
                <adec:decorative xmlns:adec="http://schemas.microsoft.com/office/drawing/2017/decorative" val="0"/>
              </a:ext>
            </a:extLst>
          </p:cNvPr>
          <p:cNvPicPr>
            <a:picLocks noChangeAspect="1"/>
          </p:cNvPicPr>
          <p:nvPr/>
        </p:nvPicPr>
        <p:blipFill rotWithShape="1">
          <a:blip r:embed="rId3"/>
          <a:srcRect l="-2603" r="-2603"/>
          <a:stretch>
            <a:fillRect/>
          </a:stretch>
        </p:blipFill>
        <p:spPr>
          <a:xfrm>
            <a:off x="3636432" y="868352"/>
            <a:ext cx="7640212" cy="2421566"/>
          </a:xfrm>
          <a:prstGeom prst="rect">
            <a:avLst/>
          </a:prstGeom>
        </p:spPr>
      </p:pic>
      <p:sp>
        <p:nvSpPr>
          <p:cNvPr id="15" name="TextBox 14">
            <a:extLst>
              <a:ext uri="{FF2B5EF4-FFF2-40B4-BE49-F238E27FC236}">
                <a16:creationId xmlns:a16="http://schemas.microsoft.com/office/drawing/2014/main" id="{1F1315C4-BEB9-64E7-5B87-5B196C7E3F22}"/>
              </a:ext>
            </a:extLst>
          </p:cNvPr>
          <p:cNvSpPr txBox="1"/>
          <p:nvPr/>
        </p:nvSpPr>
        <p:spPr>
          <a:xfrm>
            <a:off x="827428" y="3548764"/>
            <a:ext cx="2188866" cy="492443"/>
          </a:xfrm>
          <a:prstGeom prst="rect">
            <a:avLst/>
          </a:prstGeom>
          <a:noFill/>
          <a:extLst>
            <a:ext uri="{909E8E84-426E-40DD-AFC4-6F175D3DCCD1}">
              <a14:hiddenFill xmlns:a14="http://schemas.microsoft.com/office/drawing/2010/main">
                <a:solidFill>
                  <a:srgbClr val="FFFFFF"/>
                </a:solidFill>
              </a14:hiddenFill>
            </a:ext>
          </a:extLst>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Enable multifactor </a:t>
            </a:r>
            <a:b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br>
            <a: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authentication</a:t>
            </a:r>
          </a:p>
        </p:txBody>
      </p:sp>
      <p:sp>
        <p:nvSpPr>
          <p:cNvPr id="52" name="TextBox 51">
            <a:extLst>
              <a:ext uri="{FF2B5EF4-FFF2-40B4-BE49-F238E27FC236}">
                <a16:creationId xmlns:a16="http://schemas.microsoft.com/office/drawing/2014/main" id="{23AB98B8-3A29-724A-AED1-0AB029A06C6F}"/>
              </a:ext>
            </a:extLst>
          </p:cNvPr>
          <p:cNvSpPr txBox="1"/>
          <p:nvPr/>
        </p:nvSpPr>
        <p:spPr>
          <a:xfrm>
            <a:off x="827428" y="4138470"/>
            <a:ext cx="1832726" cy="177741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Make it harder for bad actors to utilize stolen or phished credentials by enabling multifactor authentication. Always authenticate and authorize based on all available data points, including user identity, location, device health, service or workload, data classification, and anomalies.</a:t>
            </a:r>
          </a:p>
        </p:txBody>
      </p:sp>
      <p:cxnSp>
        <p:nvCxnSpPr>
          <p:cNvPr id="4" name="Straight Connector 3">
            <a:extLst>
              <a:ext uri="{FF2B5EF4-FFF2-40B4-BE49-F238E27FC236}">
                <a16:creationId xmlns:a16="http://schemas.microsoft.com/office/drawing/2014/main" id="{EA2A7F2A-28DF-83A4-7479-7D32895366D9}"/>
              </a:ext>
              <a:ext uri="{C183D7F6-B498-43B3-948B-1728B52AA6E4}">
                <adec:decorative xmlns:adec="http://schemas.microsoft.com/office/drawing/2017/decorative" val="1"/>
              </a:ext>
            </a:extLst>
          </p:cNvPr>
          <p:cNvCxnSpPr/>
          <p:nvPr/>
        </p:nvCxnSpPr>
        <p:spPr>
          <a:xfrm>
            <a:off x="2925246" y="3601007"/>
            <a:ext cx="0" cy="2447455"/>
          </a:xfrm>
          <a:prstGeom prst="line">
            <a:avLst/>
          </a:prstGeom>
          <a:ln w="6350" cap="rnd">
            <a:solidFill>
              <a:schemeClr val="tx1">
                <a:alpha val="50000"/>
              </a:schemeClr>
            </a:solidFill>
            <a:prstDash val="solid"/>
            <a:roun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893A82-B2BE-441E-C875-F04CD2553DF7}"/>
              </a:ext>
            </a:extLst>
          </p:cNvPr>
          <p:cNvSpPr txBox="1"/>
          <p:nvPr/>
        </p:nvSpPr>
        <p:spPr>
          <a:xfrm>
            <a:off x="3137077" y="3548764"/>
            <a:ext cx="2015999"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600"/>
              </a:spcAft>
              <a:buClrTx/>
              <a:buSzTx/>
              <a:buFontTx/>
              <a:buNone/>
              <a:tabLst/>
              <a:defRPr sz="1000">
                <a:gradFill flip="none" rotWithShape="1">
                  <a:gsLst>
                    <a:gs pos="0">
                      <a:srgbClr val="C03BC4"/>
                    </a:gs>
                    <a:gs pos="68000">
                      <a:srgbClr val="0078D4"/>
                    </a:gs>
                  </a:gsLst>
                  <a:lin ang="10800000" scaled="1"/>
                  <a:tileRect/>
                </a:gradFill>
                <a:latin typeface="Segoe UI Semibold"/>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Apply least </a:t>
            </a:r>
            <a:b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br>
            <a: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privilege access</a:t>
            </a:r>
          </a:p>
        </p:txBody>
      </p:sp>
      <p:sp>
        <p:nvSpPr>
          <p:cNvPr id="53" name="TextBox 52">
            <a:extLst>
              <a:ext uri="{FF2B5EF4-FFF2-40B4-BE49-F238E27FC236}">
                <a16:creationId xmlns:a16="http://schemas.microsoft.com/office/drawing/2014/main" id="{95DF5CC2-608E-1B7D-9BD0-2FBA8E98B14C}"/>
              </a:ext>
            </a:extLst>
          </p:cNvPr>
          <p:cNvSpPr txBox="1"/>
          <p:nvPr/>
        </p:nvSpPr>
        <p:spPr>
          <a:xfrm>
            <a:off x="3137077" y="4138470"/>
            <a:ext cx="1677575" cy="177741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Prevent attackers from spreading across the network by applying least privilege access principles, which limits user access with just-in-time and just-enough-access (JIT/JEA), risk-based adaptive polices, and data protection to help secure both data and productivity.</a:t>
            </a:r>
          </a:p>
        </p:txBody>
      </p:sp>
      <p:cxnSp>
        <p:nvCxnSpPr>
          <p:cNvPr id="5" name="Straight Connector 4">
            <a:extLst>
              <a:ext uri="{FF2B5EF4-FFF2-40B4-BE49-F238E27FC236}">
                <a16:creationId xmlns:a16="http://schemas.microsoft.com/office/drawing/2014/main" id="{15511631-15A1-1DAF-4AD6-41AE9C132A40}"/>
              </a:ext>
              <a:ext uri="{C183D7F6-B498-43B3-948B-1728B52AA6E4}">
                <adec:decorative xmlns:adec="http://schemas.microsoft.com/office/drawing/2017/decorative" val="1"/>
              </a:ext>
            </a:extLst>
          </p:cNvPr>
          <p:cNvCxnSpPr/>
          <p:nvPr/>
        </p:nvCxnSpPr>
        <p:spPr>
          <a:xfrm>
            <a:off x="5027527" y="3601007"/>
            <a:ext cx="0" cy="2447455"/>
          </a:xfrm>
          <a:prstGeom prst="line">
            <a:avLst/>
          </a:prstGeom>
          <a:ln w="6350" cap="rnd">
            <a:solidFill>
              <a:schemeClr val="tx1">
                <a:alpha val="50000"/>
              </a:schemeClr>
            </a:solidFill>
            <a:prstDash val="solid"/>
            <a:roun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0D3BB8-C082-EC13-0EB0-FF8E0C1BFC90}"/>
              </a:ext>
            </a:extLst>
          </p:cNvPr>
          <p:cNvSpPr txBox="1"/>
          <p:nvPr/>
        </p:nvSpPr>
        <p:spPr>
          <a:xfrm>
            <a:off x="5240400" y="3548764"/>
            <a:ext cx="2015999"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600"/>
              </a:spcAft>
              <a:buClrTx/>
              <a:buSzTx/>
              <a:buFontTx/>
              <a:buNone/>
              <a:tabLst/>
              <a:defRPr sz="1000">
                <a:gradFill flip="none" rotWithShape="1">
                  <a:gsLst>
                    <a:gs pos="0">
                      <a:srgbClr val="C03BC4"/>
                    </a:gs>
                    <a:gs pos="68000">
                      <a:srgbClr val="0078D4"/>
                    </a:gs>
                  </a:gsLst>
                  <a:lin ang="10800000" scaled="1"/>
                  <a:tileRect/>
                </a:gradFill>
                <a:latin typeface="Segoe UI Semibold"/>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Keep up </a:t>
            </a:r>
            <a:b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br>
            <a: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to date</a:t>
            </a:r>
          </a:p>
        </p:txBody>
      </p:sp>
      <p:sp>
        <p:nvSpPr>
          <p:cNvPr id="54" name="TextBox 53">
            <a:extLst>
              <a:ext uri="{FF2B5EF4-FFF2-40B4-BE49-F238E27FC236}">
                <a16:creationId xmlns:a16="http://schemas.microsoft.com/office/drawing/2014/main" id="{EA9DAAD8-22CA-6477-D380-B0572CA449E1}"/>
              </a:ext>
            </a:extLst>
          </p:cNvPr>
          <p:cNvSpPr txBox="1"/>
          <p:nvPr/>
        </p:nvSpPr>
        <p:spPr>
          <a:xfrm>
            <a:off x="5240400" y="4138470"/>
            <a:ext cx="1832726" cy="193899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Mitigate the risk of software vulnerabilities by ensuring your organization’s devices, infrastructure, and applications are kept up to date and correctly configured. Endpoint management solutions allow policies to be pushed to machines for correct configuration and ensure systems are running the</a:t>
            </a:r>
            <a:br>
              <a:rPr kumimoji="0" lang="en-US" sz="1050" b="0" i="0" u="none" strike="noStrike" kern="1200" cap="none" spc="0" normalizeH="0" baseline="0" noProof="0">
                <a:ln>
                  <a:noFill/>
                </a:ln>
                <a:solidFill>
                  <a:srgbClr val="000000"/>
                </a:solidFill>
                <a:effectLst/>
                <a:uLnTx/>
                <a:uFillTx/>
                <a:latin typeface="Segoe UI"/>
                <a:ea typeface="+mn-ea"/>
                <a:cs typeface="+mn-cs"/>
              </a:rPr>
            </a:br>
            <a:r>
              <a:rPr kumimoji="0" lang="en-US" sz="1050" b="0" i="0" u="none" strike="noStrike" kern="1200" cap="none" spc="0" normalizeH="0" baseline="0" noProof="0">
                <a:ln>
                  <a:noFill/>
                </a:ln>
                <a:solidFill>
                  <a:srgbClr val="000000"/>
                </a:solidFill>
                <a:effectLst/>
                <a:uLnTx/>
                <a:uFillTx/>
                <a:latin typeface="Segoe UI"/>
                <a:ea typeface="+mn-ea"/>
                <a:cs typeface="+mn-cs"/>
              </a:rPr>
              <a:t>latest versions.</a:t>
            </a:r>
          </a:p>
        </p:txBody>
      </p:sp>
      <p:cxnSp>
        <p:nvCxnSpPr>
          <p:cNvPr id="6" name="Straight Connector 5">
            <a:extLst>
              <a:ext uri="{FF2B5EF4-FFF2-40B4-BE49-F238E27FC236}">
                <a16:creationId xmlns:a16="http://schemas.microsoft.com/office/drawing/2014/main" id="{AA632B34-213D-6072-6960-E2D9969B5EC2}"/>
              </a:ext>
              <a:ext uri="{C183D7F6-B498-43B3-948B-1728B52AA6E4}">
                <adec:decorative xmlns:adec="http://schemas.microsoft.com/office/drawing/2017/decorative" val="1"/>
              </a:ext>
            </a:extLst>
          </p:cNvPr>
          <p:cNvCxnSpPr/>
          <p:nvPr/>
        </p:nvCxnSpPr>
        <p:spPr>
          <a:xfrm>
            <a:off x="7129808" y="3601007"/>
            <a:ext cx="0" cy="2447455"/>
          </a:xfrm>
          <a:prstGeom prst="line">
            <a:avLst/>
          </a:prstGeom>
          <a:ln w="6350" cap="rnd">
            <a:solidFill>
              <a:schemeClr val="tx1">
                <a:alpha val="50000"/>
              </a:schemeClr>
            </a:solidFill>
            <a:prstDash val="solid"/>
            <a:roun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7BF808-3511-00B8-A61E-732465B65C19}"/>
              </a:ext>
            </a:extLst>
          </p:cNvPr>
          <p:cNvSpPr txBox="1"/>
          <p:nvPr/>
        </p:nvSpPr>
        <p:spPr>
          <a:xfrm>
            <a:off x="7341638" y="3548764"/>
            <a:ext cx="2015999"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600"/>
              </a:spcAft>
              <a:buClrTx/>
              <a:buSzTx/>
              <a:buFontTx/>
              <a:buNone/>
              <a:tabLst/>
              <a:defRPr sz="1000">
                <a:gradFill flip="none" rotWithShape="1">
                  <a:gsLst>
                    <a:gs pos="0">
                      <a:srgbClr val="C03BC4"/>
                    </a:gs>
                    <a:gs pos="68000">
                      <a:srgbClr val="0078D4"/>
                    </a:gs>
                  </a:gsLst>
                  <a:lin ang="10800000" scaled="1"/>
                  <a:tileRect/>
                </a:gradFill>
                <a:latin typeface="Segoe UI Semibold"/>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Utilize </a:t>
            </a:r>
            <a:b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br>
            <a: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antimalware</a:t>
            </a:r>
          </a:p>
        </p:txBody>
      </p:sp>
      <p:sp>
        <p:nvSpPr>
          <p:cNvPr id="55" name="TextBox 54">
            <a:extLst>
              <a:ext uri="{FF2B5EF4-FFF2-40B4-BE49-F238E27FC236}">
                <a16:creationId xmlns:a16="http://schemas.microsoft.com/office/drawing/2014/main" id="{57B10817-D6FA-1B98-4B2E-CF1D1CB35FDC}"/>
              </a:ext>
            </a:extLst>
          </p:cNvPr>
          <p:cNvSpPr txBox="1"/>
          <p:nvPr/>
        </p:nvSpPr>
        <p:spPr>
          <a:xfrm>
            <a:off x="7341638" y="4138470"/>
            <a:ext cx="1620892" cy="14542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Stop malware attacks from executing by installing and enabling antimalware solutions on endpoints and devices. Utilize cloud-connected antimalware services for the most current and accurate detection capabilities.</a:t>
            </a:r>
          </a:p>
        </p:txBody>
      </p:sp>
      <p:cxnSp>
        <p:nvCxnSpPr>
          <p:cNvPr id="7" name="Straight Connector 6">
            <a:extLst>
              <a:ext uri="{FF2B5EF4-FFF2-40B4-BE49-F238E27FC236}">
                <a16:creationId xmlns:a16="http://schemas.microsoft.com/office/drawing/2014/main" id="{75C6743D-7F2A-6D5F-0BB1-21CF7EBB23D4}"/>
              </a:ext>
              <a:ext uri="{C183D7F6-B498-43B3-948B-1728B52AA6E4}">
                <adec:decorative xmlns:adec="http://schemas.microsoft.com/office/drawing/2017/decorative" val="1"/>
              </a:ext>
            </a:extLst>
          </p:cNvPr>
          <p:cNvCxnSpPr/>
          <p:nvPr/>
        </p:nvCxnSpPr>
        <p:spPr>
          <a:xfrm>
            <a:off x="9232089" y="3601007"/>
            <a:ext cx="0" cy="2447455"/>
          </a:xfrm>
          <a:prstGeom prst="line">
            <a:avLst/>
          </a:prstGeom>
          <a:ln w="6350" cap="rnd">
            <a:solidFill>
              <a:schemeClr val="tx1">
                <a:alpha val="50000"/>
              </a:schemeClr>
            </a:solidFill>
            <a:prstDash val="solid"/>
            <a:roun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ED639D-1E0C-1492-2884-4438455DB9DB}"/>
              </a:ext>
            </a:extLst>
          </p:cNvPr>
          <p:cNvSpPr txBox="1"/>
          <p:nvPr/>
        </p:nvSpPr>
        <p:spPr>
          <a:xfrm>
            <a:off x="9443918" y="3548764"/>
            <a:ext cx="2015999"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600"/>
              </a:spcAft>
              <a:buClrTx/>
              <a:buSzTx/>
              <a:buFontTx/>
              <a:buNone/>
              <a:tabLst/>
              <a:defRPr sz="1000">
                <a:gradFill flip="none" rotWithShape="1">
                  <a:gsLst>
                    <a:gs pos="0">
                      <a:srgbClr val="C03BC4"/>
                    </a:gs>
                    <a:gs pos="68000">
                      <a:srgbClr val="0078D4"/>
                    </a:gs>
                  </a:gsLst>
                  <a:lin ang="10800000" scaled="1"/>
                  <a:tileRect/>
                </a:gradFill>
                <a:latin typeface="Segoe UI Semibold"/>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Protect </a:t>
            </a:r>
            <a:b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br>
            <a:r>
              <a:rPr kumimoji="0" lang="en-US" sz="16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mn-cs"/>
              </a:rPr>
              <a:t>data</a:t>
            </a:r>
          </a:p>
        </p:txBody>
      </p:sp>
      <p:sp>
        <p:nvSpPr>
          <p:cNvPr id="56" name="TextBox 55">
            <a:extLst>
              <a:ext uri="{FF2B5EF4-FFF2-40B4-BE49-F238E27FC236}">
                <a16:creationId xmlns:a16="http://schemas.microsoft.com/office/drawing/2014/main" id="{37D6989E-92A5-EFEA-FFF4-7FD15794A42A}"/>
              </a:ext>
            </a:extLst>
          </p:cNvPr>
          <p:cNvSpPr txBox="1"/>
          <p:nvPr/>
        </p:nvSpPr>
        <p:spPr>
          <a:xfrm>
            <a:off x="9443918" y="4138470"/>
            <a:ext cx="1832726" cy="161582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Know where your sensitive data is stored and who has access. Implement information protection best practices such as applying sensitivity labels and data loss prevention policies. If a breach does occur, it’s critical that security teams know where the most sensitive data is stored and accessed.</a:t>
            </a:r>
          </a:p>
        </p:txBody>
      </p:sp>
    </p:spTree>
    <p:extLst>
      <p:ext uri="{BB962C8B-B14F-4D97-AF65-F5344CB8AC3E}">
        <p14:creationId xmlns:p14="http://schemas.microsoft.com/office/powerpoint/2010/main" val="2340904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200"/>
                                        <p:tgtEl>
                                          <p:spTgt spid="74"/>
                                        </p:tgtEl>
                                      </p:cBhvr>
                                    </p:animEffect>
                                  </p:childTnLst>
                                </p:cTn>
                              </p:par>
                              <p:par>
                                <p:cTn id="8" presetID="10" presetClass="entr" presetSubtype="0" fill="hold"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2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
                                        <p:tgtEl>
                                          <p:spTgt spid="15"/>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
                                        <p:tgtEl>
                                          <p:spTgt spid="16"/>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
                                        <p:tgtEl>
                                          <p:spTgt spid="17"/>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200"/>
                                        <p:tgtEl>
                                          <p:spTgt spid="1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00"/>
                                        <p:tgtEl>
                                          <p:spTgt spid="1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200"/>
                                        <p:tgtEl>
                                          <p:spTgt spid="52"/>
                                        </p:tgtEl>
                                      </p:cBhvr>
                                    </p:animEffect>
                                  </p:childTnLst>
                                </p:cTn>
                              </p:par>
                              <p:par>
                                <p:cTn id="29" presetID="10" presetClass="entr" presetSubtype="0" fill="hold" grpId="0" nodeType="withEffect">
                                  <p:stCondLst>
                                    <p:cond delay="30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200"/>
                                        <p:tgtEl>
                                          <p:spTgt spid="53"/>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200"/>
                                        <p:tgtEl>
                                          <p:spTgt spid="5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200"/>
                                        <p:tgtEl>
                                          <p:spTgt spid="55"/>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200"/>
                                        <p:tgtEl>
                                          <p:spTgt spid="56"/>
                                        </p:tgtEl>
                                      </p:cBhvr>
                                    </p:animEffect>
                                  </p:childTnLst>
                                </p:cTn>
                              </p:par>
                              <p:par>
                                <p:cTn id="41" presetID="10" presetClass="entr" presetSubtype="0" fill="hold" nodeType="withEffect">
                                  <p:stCondLst>
                                    <p:cond delay="30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200"/>
                                        <p:tgtEl>
                                          <p:spTgt spid="4"/>
                                        </p:tgtEl>
                                      </p:cBhvr>
                                    </p:animEffect>
                                  </p:childTnLst>
                                </p:cTn>
                              </p:par>
                              <p:par>
                                <p:cTn id="44" presetID="10" presetClass="entr" presetSubtype="0" fill="hold" nodeType="withEffect">
                                  <p:stCondLst>
                                    <p:cond delay="40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200"/>
                                        <p:tgtEl>
                                          <p:spTgt spid="5"/>
                                        </p:tgtEl>
                                      </p:cBhvr>
                                    </p:animEffect>
                                  </p:childTnLst>
                                </p:cTn>
                              </p:par>
                              <p:par>
                                <p:cTn id="47" presetID="10" presetClass="entr" presetSubtype="0" fill="hold" nodeType="withEffect">
                                  <p:stCondLst>
                                    <p:cond delay="50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200"/>
                                        <p:tgtEl>
                                          <p:spTgt spid="6"/>
                                        </p:tgtEl>
                                      </p:cBhvr>
                                    </p:animEffect>
                                  </p:childTnLst>
                                </p:cTn>
                              </p:par>
                              <p:par>
                                <p:cTn id="50" presetID="10" presetClass="entr" presetSubtype="0" fill="hold" nodeType="withEffect">
                                  <p:stCondLst>
                                    <p:cond delay="6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15" grpId="0"/>
      <p:bldP spid="52" grpId="0"/>
      <p:bldP spid="16" grpId="0"/>
      <p:bldP spid="53" grpId="0"/>
      <p:bldP spid="17" grpId="0"/>
      <p:bldP spid="54" grpId="0"/>
      <p:bldP spid="18" grpId="0"/>
      <p:bldP spid="55" grpId="0"/>
      <p:bldP spid="19" grpId="0"/>
      <p:bldP spid="5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DB7F7-1434-6803-D822-F1752C44EEB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5D94F88-22DA-3873-0EA7-1CE4D2857E66}"/>
              </a:ext>
              <a:ext uri="{C183D7F6-B498-43B3-948B-1728B52AA6E4}">
                <adec:decorative xmlns:adec="http://schemas.microsoft.com/office/drawing/2017/decorative" val="1"/>
              </a:ext>
            </a:extLst>
          </p:cNvPr>
          <p:cNvSpPr/>
          <p:nvPr/>
        </p:nvSpPr>
        <p:spPr bwMode="auto">
          <a:xfrm>
            <a:off x="4702628" y="0"/>
            <a:ext cx="7489371"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Title 16">
            <a:extLst>
              <a:ext uri="{FF2B5EF4-FFF2-40B4-BE49-F238E27FC236}">
                <a16:creationId xmlns:a16="http://schemas.microsoft.com/office/drawing/2014/main" id="{03AD26F6-9518-39E3-3D01-4617A71BEEEA}"/>
              </a:ext>
            </a:extLst>
          </p:cNvPr>
          <p:cNvSpPr>
            <a:spLocks noGrp="1"/>
          </p:cNvSpPr>
          <p:nvPr>
            <p:ph type="title"/>
          </p:nvPr>
        </p:nvSpPr>
        <p:spPr>
          <a:xfrm>
            <a:off x="588263" y="457200"/>
            <a:ext cx="3664669" cy="1661993"/>
          </a:xfrm>
        </p:spPr>
        <p:txBody>
          <a:bodyPr/>
          <a:lstStyle/>
          <a:p>
            <a:r>
              <a:rPr lang="en-US" dirty="0"/>
              <a:t>GitHub actions </a:t>
            </a:r>
            <a:br>
              <a:rPr lang="en-US" dirty="0"/>
            </a:br>
            <a:r>
              <a:rPr lang="en-US" dirty="0"/>
              <a:t>for security recommendations </a:t>
            </a:r>
          </a:p>
        </p:txBody>
      </p:sp>
      <p:sp>
        <p:nvSpPr>
          <p:cNvPr id="3" name="Text Placeholder 2">
            <a:extLst>
              <a:ext uri="{FF2B5EF4-FFF2-40B4-BE49-F238E27FC236}">
                <a16:creationId xmlns:a16="http://schemas.microsoft.com/office/drawing/2014/main" id="{FB85A9A9-7BCF-5F38-879E-375862E29732}"/>
              </a:ext>
            </a:extLst>
          </p:cNvPr>
          <p:cNvSpPr txBox="1">
            <a:spLocks/>
          </p:cNvSpPr>
          <p:nvPr/>
        </p:nvSpPr>
        <p:spPr>
          <a:xfrm>
            <a:off x="588264" y="2640365"/>
            <a:ext cx="3664668" cy="777051"/>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Use </a:t>
            </a:r>
            <a:r>
              <a:rPr kumimoji="0" lang="en-US" sz="2000" b="0" i="0" u="none" strike="noStrike" kern="1200" cap="none" spc="0" normalizeH="0" baseline="0" noProof="0" dirty="0" err="1">
                <a:ln>
                  <a:noFill/>
                </a:ln>
                <a:solidFill>
                  <a:srgbClr val="000000"/>
                </a:solidFill>
                <a:effectLst/>
                <a:uLnTx/>
                <a:uFillTx/>
                <a:latin typeface="Segoe UI"/>
                <a:ea typeface="+mn-ea"/>
                <a:cs typeface="Consolas" panose="020B0609020204030204" pitchFamily="49" charset="0"/>
              </a:rPr>
              <a:t>ps</a:t>
            </a:r>
            <a:r>
              <a:rPr kumimoji="0" lang="en-US" sz="2000" b="0" i="0" u="none" strike="noStrike" kern="1200" cap="none" spc="0" normalizeH="0" baseline="0" noProof="0" dirty="0">
                <a:ln>
                  <a:noFill/>
                </a:ln>
                <a:solidFill>
                  <a:srgbClr val="000000"/>
                </a:solidFill>
                <a:effectLst/>
                <a:uLnTx/>
                <a:uFillTx/>
                <a:latin typeface="Segoe UI"/>
                <a:ea typeface="+mn-ea"/>
                <a:cs typeface="Consolas" panose="020B0609020204030204" pitchFamily="49" charset="0"/>
              </a:rPr>
              <a:t>-rule</a:t>
            </a:r>
            <a:r>
              <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action on your Bicep to auto-scan for security issues</a:t>
            </a:r>
          </a:p>
        </p:txBody>
      </p:sp>
      <p:sp>
        <p:nvSpPr>
          <p:cNvPr id="7" name="TextBox 6">
            <a:extLst>
              <a:ext uri="{FF2B5EF4-FFF2-40B4-BE49-F238E27FC236}">
                <a16:creationId xmlns:a16="http://schemas.microsoft.com/office/drawing/2014/main" id="{402F76D2-7D37-1253-2498-1C34287F8FA8}"/>
              </a:ext>
            </a:extLst>
          </p:cNvPr>
          <p:cNvSpPr txBox="1"/>
          <p:nvPr/>
        </p:nvSpPr>
        <p:spPr>
          <a:xfrm>
            <a:off x="588263" y="3275111"/>
            <a:ext cx="3644900" cy="307777"/>
          </a:xfrm>
          <a:prstGeom prst="rect">
            <a:avLst/>
          </a:prstGeom>
          <a:noFill/>
        </p:spPr>
        <p:txBody>
          <a:bodyPr wrap="square" lIns="0" tIns="0" rIns="0" bIns="0">
            <a:spAutoFit/>
          </a:bodyPr>
          <a:lstStyle>
            <a:defPPr>
              <a:defRPr lang="en-US"/>
            </a:defPPr>
            <a:lvl1pPr>
              <a:defRPr sz="2000">
                <a:gradFill flip="none" rotWithShape="1">
                  <a:gsLst>
                    <a:gs pos="0">
                      <a:srgbClr val="C03BC4"/>
                    </a:gs>
                    <a:gs pos="68000">
                      <a:srgbClr val="0078D4"/>
                    </a:gs>
                  </a:gsLst>
                  <a:lin ang="10800000" scaled="1"/>
                  <a:tileRect/>
                </a:gradFill>
                <a:latin typeface="Segoe UI Semibold"/>
              </a:defRPr>
            </a:lvl1pPr>
          </a:lstStyle>
          <a:p>
            <a:pPr marL="0" marR="0" lvl="1" indent="0" algn="l" defTabSz="630263" rtl="0" eaLnBrk="1" fontAlgn="base" latinLnBrk="0" hangingPunct="1">
              <a:lnSpc>
                <a:spcPct val="100000"/>
              </a:lnSpc>
              <a:spcBef>
                <a:spcPts val="1800"/>
              </a:spcBef>
              <a:spcAft>
                <a:spcPts val="0"/>
              </a:spcAft>
              <a:buClrTx/>
              <a:buSzPct val="90000"/>
              <a:buFontTx/>
              <a:buNone/>
              <a:tabLst>
                <a:tab pos="1371655" algn="l"/>
              </a:tabLst>
              <a:defRPr/>
            </a:pPr>
            <a:r>
              <a:rPr kumimoji="0" lang="en-US" sz="2000" b="1" i="0" u="none" strike="noStrike" kern="1200" cap="none" spc="0" normalizeH="0" baseline="0" noProof="0" dirty="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panose="020B0502040204020203" pitchFamily="34" charset="0"/>
                <a:ea typeface="+mn-ea"/>
                <a:cs typeface="Segoe UI" pitchFamily="34" charset="0"/>
              </a:rPr>
              <a:t>github.com/microsoft/ps-rule</a:t>
            </a:r>
          </a:p>
        </p:txBody>
      </p:sp>
      <p:sp>
        <p:nvSpPr>
          <p:cNvPr id="5" name="TextBox 4">
            <a:extLst>
              <a:ext uri="{FF2B5EF4-FFF2-40B4-BE49-F238E27FC236}">
                <a16:creationId xmlns:a16="http://schemas.microsoft.com/office/drawing/2014/main" id="{7F603178-80FB-7092-B017-73152ED30C38}"/>
              </a:ext>
            </a:extLst>
          </p:cNvPr>
          <p:cNvSpPr txBox="1"/>
          <p:nvPr/>
        </p:nvSpPr>
        <p:spPr>
          <a:xfrm>
            <a:off x="594458" y="4269533"/>
            <a:ext cx="3638706" cy="1323439"/>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Segoe UI" panose="020B0502040204020203" pitchFamily="34" charset="0"/>
                <a:ea typeface="+mn-ea"/>
                <a:cs typeface="+mn-cs"/>
              </a:rPr>
              <a:t>Blog post: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Segoe UI Semibold"/>
                <a:ea typeface="+mn-ea"/>
                <a:cs typeface="+mn-cs"/>
              </a:rPr>
              <a:t>Securing Azure deployments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Segoe UI Semibold"/>
                <a:ea typeface="+mn-ea"/>
                <a:cs typeface="+mn-cs"/>
              </a:rPr>
              <a:t>with </a:t>
            </a:r>
            <a:r>
              <a:rPr kumimoji="0" lang="en-US" sz="2000" b="0" i="0" u="none" strike="noStrike" kern="1200" cap="none" spc="0" normalizeH="0" baseline="0" noProof="0" dirty="0" err="1">
                <a:ln>
                  <a:noFill/>
                </a:ln>
                <a:solidFill>
                  <a:srgbClr val="333333"/>
                </a:solidFill>
                <a:effectLst/>
                <a:uLnTx/>
                <a:uFillTx/>
                <a:latin typeface="Segoe UI Semibold"/>
                <a:ea typeface="+mn-ea"/>
                <a:cs typeface="+mn-cs"/>
              </a:rPr>
              <a:t>PSRule</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1" i="0" u="none" strike="noStrike" kern="1200" cap="none" spc="0" normalizeH="0" baseline="0" noProof="0" dirty="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panose="020B0502040204020203" pitchFamily="34" charset="0"/>
                <a:ea typeface="+mn-ea"/>
                <a:cs typeface="Segoe UI" pitchFamily="34" charset="0"/>
              </a:rPr>
              <a:t>aka.ms/blog-psrule</a:t>
            </a:r>
          </a:p>
        </p:txBody>
      </p:sp>
      <p:sp>
        <p:nvSpPr>
          <p:cNvPr id="2" name="Text Placeholder 7">
            <a:extLst>
              <a:ext uri="{FF2B5EF4-FFF2-40B4-BE49-F238E27FC236}">
                <a16:creationId xmlns:a16="http://schemas.microsoft.com/office/drawing/2014/main" id="{01CE472E-675A-C47E-6203-F64FB316F6FB}"/>
              </a:ext>
            </a:extLst>
          </p:cNvPr>
          <p:cNvSpPr txBox="1">
            <a:spLocks/>
          </p:cNvSpPr>
          <p:nvPr/>
        </p:nvSpPr>
        <p:spPr>
          <a:xfrm>
            <a:off x="5080000" y="479122"/>
            <a:ext cx="6924715" cy="5899757"/>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name</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Run </a:t>
            </a:r>
            <a:r>
              <a:rPr kumimoji="0" lang="en-US" sz="1500" b="0" i="0" u="none" strike="noStrike" kern="1200" cap="none" spc="0" normalizeH="0" baseline="0" noProof="0" dirty="0" err="1">
                <a:ln>
                  <a:noFill/>
                </a:ln>
                <a:solidFill>
                  <a:srgbClr val="238227"/>
                </a:solidFill>
                <a:effectLst/>
                <a:uLnTx/>
                <a:uFillTx/>
                <a:latin typeface="Consolas" panose="020B0609020204030204" pitchFamily="49" charset="0"/>
                <a:ea typeface="+mn-ea"/>
                <a:cs typeface="Segoe UI" panose="020B0502040204020203" pitchFamily="34" charset="0"/>
              </a:rPr>
              <a:t>PSRule</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 analysis</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uses</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err="1">
                <a:ln>
                  <a:noFill/>
                </a:ln>
                <a:solidFill>
                  <a:srgbClr val="238227"/>
                </a:solidFill>
                <a:effectLst/>
                <a:uLnTx/>
                <a:uFillTx/>
                <a:latin typeface="Consolas" panose="020B0609020204030204" pitchFamily="49" charset="0"/>
                <a:ea typeface="+mn-ea"/>
                <a:cs typeface="Segoe UI" panose="020B0502040204020203" pitchFamily="34" charset="0"/>
              </a:rPr>
              <a:t>microsoft</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/ps-rule@v2.9.0</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with</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modules</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err="1">
                <a:ln>
                  <a:noFill/>
                </a:ln>
                <a:solidFill>
                  <a:srgbClr val="238227"/>
                </a:solidFill>
                <a:effectLst/>
                <a:uLnTx/>
                <a:uFillTx/>
                <a:latin typeface="Consolas" panose="020B0609020204030204" pitchFamily="49" charset="0"/>
                <a:ea typeface="+mn-ea"/>
                <a:cs typeface="Segoe UI" panose="020B0502040204020203" pitchFamily="34" charset="0"/>
              </a:rPr>
              <a:t>PSRule.Rules.Azure</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baseline</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err="1">
                <a:ln>
                  <a:noFill/>
                </a:ln>
                <a:solidFill>
                  <a:srgbClr val="238227"/>
                </a:solidFill>
                <a:effectLst/>
                <a:uLnTx/>
                <a:uFillTx/>
                <a:latin typeface="Consolas" panose="020B0609020204030204" pitchFamily="49" charset="0"/>
                <a:ea typeface="+mn-ea"/>
                <a:cs typeface="Segoe UI" panose="020B0502040204020203" pitchFamily="34" charset="0"/>
              </a:rPr>
              <a:t>Azure.Pillar.Security</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err="1">
                <a:ln>
                  <a:noFill/>
                </a:ln>
                <a:solidFill>
                  <a:srgbClr val="9D008B"/>
                </a:solidFill>
                <a:effectLst/>
                <a:uLnTx/>
                <a:uFillTx/>
                <a:latin typeface="Consolas" panose="020B0609020204030204" pitchFamily="49" charset="0"/>
                <a:ea typeface="+mn-ea"/>
                <a:cs typeface="Segoe UI" panose="020B0502040204020203" pitchFamily="34" charset="0"/>
              </a:rPr>
              <a:t>inputPath</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infra/*.</a:t>
            </a:r>
            <a:r>
              <a:rPr kumimoji="0" lang="en-US" sz="1500" b="0" i="0" u="none" strike="noStrike" kern="1200" cap="none" spc="0" normalizeH="0" baseline="0" noProof="0" dirty="0" err="1">
                <a:ln>
                  <a:noFill/>
                </a:ln>
                <a:solidFill>
                  <a:srgbClr val="238227"/>
                </a:solidFill>
                <a:effectLst/>
                <a:uLnTx/>
                <a:uFillTx/>
                <a:latin typeface="Consolas" panose="020B0609020204030204" pitchFamily="49" charset="0"/>
                <a:ea typeface="+mn-ea"/>
                <a:cs typeface="Segoe UI" panose="020B0502040204020203" pitchFamily="34" charset="0"/>
              </a:rPr>
              <a:t>test.bicep</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err="1">
                <a:ln>
                  <a:noFill/>
                </a:ln>
                <a:solidFill>
                  <a:srgbClr val="9D008B"/>
                </a:solidFill>
                <a:effectLst/>
                <a:uLnTx/>
                <a:uFillTx/>
                <a:latin typeface="Consolas" panose="020B0609020204030204" pitchFamily="49" charset="0"/>
                <a:ea typeface="+mn-ea"/>
                <a:cs typeface="Segoe UI" panose="020B0502040204020203" pitchFamily="34" charset="0"/>
              </a:rPr>
              <a:t>outputFormat</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Sarif</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err="1">
                <a:ln>
                  <a:noFill/>
                </a:ln>
                <a:solidFill>
                  <a:srgbClr val="9D008B"/>
                </a:solidFill>
                <a:effectLst/>
                <a:uLnTx/>
                <a:uFillTx/>
                <a:latin typeface="Consolas" panose="020B0609020204030204" pitchFamily="49" charset="0"/>
                <a:ea typeface="+mn-ea"/>
                <a:cs typeface="Segoe UI" panose="020B0502040204020203" pitchFamily="34" charset="0"/>
              </a:rPr>
              <a:t>outputPath</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reports/</a:t>
            </a:r>
            <a:r>
              <a:rPr kumimoji="0" lang="en-US" sz="1500" b="0" i="0" u="none" strike="noStrike" kern="1200" cap="none" spc="0" normalizeH="0" baseline="0" noProof="0" dirty="0" err="1">
                <a:ln>
                  <a:noFill/>
                </a:ln>
                <a:solidFill>
                  <a:srgbClr val="238227"/>
                </a:solidFill>
                <a:effectLst/>
                <a:uLnTx/>
                <a:uFillTx/>
                <a:latin typeface="Consolas" panose="020B0609020204030204" pitchFamily="49" charset="0"/>
                <a:ea typeface="+mn-ea"/>
                <a:cs typeface="Segoe UI" panose="020B0502040204020203" pitchFamily="34" charset="0"/>
              </a:rPr>
              <a:t>ps</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-rule-</a:t>
            </a:r>
            <a:r>
              <a:rPr kumimoji="0" lang="en-US" sz="1500" b="0" i="0" u="none" strike="noStrike" kern="1200" cap="none" spc="0" normalizeH="0" baseline="0" noProof="0" dirty="0" err="1">
                <a:ln>
                  <a:noFill/>
                </a:ln>
                <a:solidFill>
                  <a:srgbClr val="238227"/>
                </a:solidFill>
                <a:effectLst/>
                <a:uLnTx/>
                <a:uFillTx/>
                <a:latin typeface="Consolas" panose="020B0609020204030204" pitchFamily="49" charset="0"/>
                <a:ea typeface="+mn-ea"/>
                <a:cs typeface="Segoe UI" panose="020B0502040204020203" pitchFamily="34" charset="0"/>
              </a:rPr>
              <a:t>results.sarif</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summary</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EB4802"/>
                </a:solidFill>
                <a:effectLst/>
                <a:uLnTx/>
                <a:uFillTx/>
                <a:latin typeface="Consolas" panose="020B0609020204030204" pitchFamily="49" charset="0"/>
                <a:ea typeface="+mn-ea"/>
                <a:cs typeface="Segoe UI" panose="020B0502040204020203" pitchFamily="34" charset="0"/>
              </a:rPr>
              <a:t>true</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continue-on-error</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EB4802"/>
                </a:solidFill>
                <a:effectLst/>
                <a:uLnTx/>
                <a:uFillTx/>
                <a:latin typeface="Consolas" panose="020B0609020204030204" pitchFamily="49" charset="0"/>
                <a:ea typeface="+mn-ea"/>
                <a:cs typeface="Segoe UI" panose="020B0502040204020203" pitchFamily="34" charset="0"/>
              </a:rPr>
              <a:t>true</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env</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PSRULE_CONFIGURATION_AZURE_BICEP_FILE_EXPANSION</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true</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PSRULE_CONFIGURATION_AZURE_BICEP_FILE_EXPANSION_TIMEOUT</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30</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b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b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name</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Upload results to security tab</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uses</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err="1">
                <a:ln>
                  <a:noFill/>
                </a:ln>
                <a:solidFill>
                  <a:srgbClr val="238227"/>
                </a:solidFill>
                <a:effectLst/>
                <a:uLnTx/>
                <a:uFillTx/>
                <a:latin typeface="Consolas" panose="020B0609020204030204" pitchFamily="49" charset="0"/>
                <a:ea typeface="+mn-ea"/>
                <a:cs typeface="Segoe UI" panose="020B0502040204020203" pitchFamily="34" charset="0"/>
              </a:rPr>
              <a:t>github</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err="1">
                <a:ln>
                  <a:noFill/>
                </a:ln>
                <a:solidFill>
                  <a:srgbClr val="238227"/>
                </a:solidFill>
                <a:effectLst/>
                <a:uLnTx/>
                <a:uFillTx/>
                <a:latin typeface="Consolas" panose="020B0609020204030204" pitchFamily="49" charset="0"/>
                <a:ea typeface="+mn-ea"/>
                <a:cs typeface="Segoe UI" panose="020B0502040204020203" pitchFamily="34" charset="0"/>
              </a:rPr>
              <a:t>codeql</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-action/upload-sarif@v3</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9D008B"/>
                </a:solidFill>
                <a:effectLst/>
                <a:uLnTx/>
                <a:uFillTx/>
                <a:latin typeface="Consolas" panose="020B0609020204030204" pitchFamily="49" charset="0"/>
                <a:ea typeface="+mn-ea"/>
                <a:cs typeface="Segoe UI" panose="020B0502040204020203" pitchFamily="34" charset="0"/>
              </a:rPr>
              <a:t>with</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ts val="2025"/>
              </a:lnSpc>
              <a:spcBef>
                <a:spcPct val="20000"/>
              </a:spcBef>
              <a:spcAft>
                <a:spcPts val="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err="1">
                <a:ln>
                  <a:noFill/>
                </a:ln>
                <a:solidFill>
                  <a:srgbClr val="9D008B"/>
                </a:solidFill>
                <a:effectLst/>
                <a:uLnTx/>
                <a:uFillTx/>
                <a:latin typeface="Consolas" panose="020B0609020204030204" pitchFamily="49" charset="0"/>
                <a:ea typeface="+mn-ea"/>
                <a:cs typeface="Segoe UI" panose="020B0502040204020203" pitchFamily="34" charset="0"/>
              </a:rPr>
              <a:t>sarif_file</a:t>
            </a:r>
            <a:r>
              <a:rPr kumimoji="0" lang="en-US" sz="1500" b="0" i="0" u="none" strike="noStrike" kern="1200" cap="none" spc="0" normalizeH="0" baseline="0" noProof="0" dirty="0">
                <a:ln>
                  <a:noFill/>
                </a:ln>
                <a:solidFill>
                  <a:srgbClr val="5C4DFF"/>
                </a:solidFill>
                <a:effectLst/>
                <a:uLnTx/>
                <a:uFillTx/>
                <a:latin typeface="Consolas" panose="020B0609020204030204" pitchFamily="49" charset="0"/>
                <a:ea typeface="+mn-ea"/>
                <a:cs typeface="Segoe UI" panose="020B0502040204020203" pitchFamily="34" charset="0"/>
              </a:rPr>
              <a:t>:</a:t>
            </a:r>
            <a:r>
              <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rPr>
              <a:t> </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reports/</a:t>
            </a:r>
            <a:r>
              <a:rPr kumimoji="0" lang="en-US" sz="1500" b="0" i="0" u="none" strike="noStrike" kern="1200" cap="none" spc="0" normalizeH="0" baseline="0" noProof="0" dirty="0" err="1">
                <a:ln>
                  <a:noFill/>
                </a:ln>
                <a:solidFill>
                  <a:srgbClr val="238227"/>
                </a:solidFill>
                <a:effectLst/>
                <a:uLnTx/>
                <a:uFillTx/>
                <a:latin typeface="Consolas" panose="020B0609020204030204" pitchFamily="49" charset="0"/>
                <a:ea typeface="+mn-ea"/>
                <a:cs typeface="Segoe UI" panose="020B0502040204020203" pitchFamily="34" charset="0"/>
              </a:rPr>
              <a:t>ps</a:t>
            </a:r>
            <a:r>
              <a:rPr kumimoji="0" lang="en-US" sz="1500" b="0" i="0" u="none" strike="noStrike" kern="1200" cap="none" spc="0" normalizeH="0" baseline="0" noProof="0" dirty="0">
                <a:ln>
                  <a:noFill/>
                </a:ln>
                <a:solidFill>
                  <a:srgbClr val="238227"/>
                </a:solidFill>
                <a:effectLst/>
                <a:uLnTx/>
                <a:uFillTx/>
                <a:latin typeface="Consolas" panose="020B0609020204030204" pitchFamily="49" charset="0"/>
                <a:ea typeface="+mn-ea"/>
                <a:cs typeface="Segoe UI" panose="020B0502040204020203" pitchFamily="34" charset="0"/>
              </a:rPr>
              <a:t>-rule-</a:t>
            </a:r>
            <a:r>
              <a:rPr kumimoji="0" lang="en-US" sz="1500" b="0" i="0" u="none" strike="noStrike" kern="1200" cap="none" spc="0" normalizeH="0" baseline="0" noProof="0" dirty="0" err="1">
                <a:ln>
                  <a:noFill/>
                </a:ln>
                <a:solidFill>
                  <a:srgbClr val="238227"/>
                </a:solidFill>
                <a:effectLst/>
                <a:uLnTx/>
                <a:uFillTx/>
                <a:latin typeface="Consolas" panose="020B0609020204030204" pitchFamily="49" charset="0"/>
                <a:ea typeface="+mn-ea"/>
                <a:cs typeface="Segoe UI" panose="020B0502040204020203" pitchFamily="34" charset="0"/>
              </a:rPr>
              <a:t>results.sarif</a:t>
            </a:r>
            <a:endParaRPr kumimoji="0" lang="en-US" sz="1500" b="0" i="0" u="none" strike="noStrike" kern="1200" cap="none" spc="0" normalizeH="0" baseline="0" noProof="0" dirty="0">
              <a:ln>
                <a:noFill/>
              </a:ln>
              <a:solidFill>
                <a:srgbClr val="333333"/>
              </a:solidFill>
              <a:effectLst/>
              <a:uLnTx/>
              <a:uFillTx/>
              <a:latin typeface="Consolas" panose="020B0609020204030204" pitchFamily="49" charset="0"/>
              <a:ea typeface="+mn-ea"/>
              <a:cs typeface="Segoe UI" panose="020B0502040204020203" pitchFamily="34" charset="0"/>
            </a:endParaRPr>
          </a:p>
        </p:txBody>
      </p:sp>
    </p:spTree>
    <p:extLst>
      <p:ext uri="{BB962C8B-B14F-4D97-AF65-F5344CB8AC3E}">
        <p14:creationId xmlns:p14="http://schemas.microsoft.com/office/powerpoint/2010/main" val="2544226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
                                        <p:tgtEl>
                                          <p:spTgt spid="3"/>
                                        </p:tgtEl>
                                      </p:cBhvr>
                                    </p:animEffect>
                                  </p:childTnLst>
                                </p:cTn>
                              </p:par>
                              <p:par>
                                <p:cTn id="14" presetID="42" presetClass="path" presetSubtype="0" decel="100000" fill="hold" grpId="1" nodeType="withEffect">
                                  <p:stCondLst>
                                    <p:cond delay="200"/>
                                  </p:stCondLst>
                                  <p:childTnLst>
                                    <p:animMotion origin="layout" path="M 2.29167E-6 0.03889 L 2.29167E-6 3.33333E-6 " pathEditMode="relative" rAng="0" ptsTypes="AA">
                                      <p:cBhvr>
                                        <p:cTn id="15" dur="500" fill="hold"/>
                                        <p:tgtEl>
                                          <p:spTgt spid="3"/>
                                        </p:tgtEl>
                                        <p:attrNameLst>
                                          <p:attrName>ppt_x</p:attrName>
                                          <p:attrName>ppt_y</p:attrName>
                                        </p:attrNameLst>
                                      </p:cBhvr>
                                      <p:rCtr x="0" y="-1944"/>
                                    </p:animMotion>
                                  </p:childTnLst>
                                </p:cTn>
                              </p:par>
                              <p:par>
                                <p:cTn id="16" presetID="10" presetClass="entr" presetSubtype="0" fill="hold" grpId="0" nodeType="withEffect">
                                  <p:stCondLst>
                                    <p:cond delay="4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00"/>
                                        <p:tgtEl>
                                          <p:spTgt spid="5"/>
                                        </p:tgtEl>
                                      </p:cBhvr>
                                    </p:animEffect>
                                  </p:childTnLst>
                                </p:cTn>
                              </p:par>
                              <p:par>
                                <p:cTn id="19" presetID="42" presetClass="path" presetSubtype="0" decel="100000" fill="hold" grpId="1" nodeType="withEffect">
                                  <p:stCondLst>
                                    <p:cond delay="400"/>
                                  </p:stCondLst>
                                  <p:childTnLst>
                                    <p:animMotion origin="layout" path="M 3.33333E-6 0.03889 L 3.33333E-6 -1.48148E-6 " pathEditMode="relative" rAng="0" ptsTypes="AA">
                                      <p:cBhvr>
                                        <p:cTn id="20" dur="500" fill="hold"/>
                                        <p:tgtEl>
                                          <p:spTgt spid="5"/>
                                        </p:tgtEl>
                                        <p:attrNameLst>
                                          <p:attrName>ppt_x</p:attrName>
                                          <p:attrName>ppt_y</p:attrName>
                                        </p:attrNameLst>
                                      </p:cBhvr>
                                      <p:rCtr x="0" y="-1944"/>
                                    </p:animMotion>
                                  </p:childTnLst>
                                </p:cTn>
                              </p:par>
                              <p:par>
                                <p:cTn id="21" presetID="10" presetClass="entr" presetSubtype="0" fill="hold" grpId="0" nodeType="withEffect">
                                  <p:stCondLst>
                                    <p:cond delay="1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200"/>
                                        <p:tgtEl>
                                          <p:spTgt spid="2"/>
                                        </p:tgtEl>
                                      </p:cBhvr>
                                    </p:animEffect>
                                  </p:childTnLst>
                                </p:cTn>
                              </p:par>
                              <p:par>
                                <p:cTn id="24" presetID="10" presetClass="entr" presetSubtype="0" fill="hold" grpId="0" nodeType="withEffect">
                                  <p:stCondLst>
                                    <p:cond delay="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
                                        <p:tgtEl>
                                          <p:spTgt spid="7"/>
                                        </p:tgtEl>
                                      </p:cBhvr>
                                    </p:animEffect>
                                  </p:childTnLst>
                                </p:cTn>
                              </p:par>
                              <p:par>
                                <p:cTn id="27" presetID="42" presetClass="path" presetSubtype="0" decel="100000" fill="hold" grpId="1" nodeType="withEffect">
                                  <p:stCondLst>
                                    <p:cond delay="300"/>
                                  </p:stCondLst>
                                  <p:childTnLst>
                                    <p:animMotion origin="layout" path="M 2.29167E-6 0.03889 L 2.29167E-6 3.33333E-6 " pathEditMode="relative" rAng="0" ptsTypes="AA">
                                      <p:cBhvr>
                                        <p:cTn id="28"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p:bldP spid="3" grpId="1"/>
      <p:bldP spid="7" grpId="0"/>
      <p:bldP spid="7" grpId="1"/>
      <p:bldP spid="5" grpId="0"/>
      <p:bldP spid="5" grpId="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1FAD8-32F2-6DA6-8A5C-2C84836B550D}"/>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8099F58-9533-96E1-1E6B-2FA6F9A2448A}"/>
              </a:ext>
              <a:ext uri="{C183D7F6-B498-43B3-948B-1728B52AA6E4}">
                <adec:decorative xmlns:adec="http://schemas.microsoft.com/office/drawing/2017/decorative" val="1"/>
              </a:ext>
            </a:extLst>
          </p:cNvPr>
          <p:cNvSpPr/>
          <p:nvPr/>
        </p:nvSpPr>
        <p:spPr bwMode="auto">
          <a:xfrm>
            <a:off x="586581" y="1729462"/>
            <a:ext cx="11018838" cy="3725188"/>
          </a:xfrm>
          <a:prstGeom prst="roundRect">
            <a:avLst>
              <a:gd name="adj" fmla="val 7467"/>
            </a:avLst>
          </a:prstGeom>
          <a:solidFill>
            <a:schemeClr val="bg1"/>
          </a:solidFill>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68AF12EE-9292-29C2-6703-CB93350A7BC6}"/>
              </a:ext>
            </a:extLst>
          </p:cNvPr>
          <p:cNvSpPr>
            <a:spLocks noGrp="1"/>
          </p:cNvSpPr>
          <p:nvPr>
            <p:ph type="title"/>
          </p:nvPr>
        </p:nvSpPr>
        <p:spPr>
          <a:xfrm>
            <a:off x="588263" y="457200"/>
            <a:ext cx="11018520" cy="553998"/>
          </a:xfrm>
        </p:spPr>
        <p:txBody>
          <a:bodyPr/>
          <a:lstStyle/>
          <a:p>
            <a:pPr algn="ctr"/>
            <a:r>
              <a:rPr lang="en-US"/>
              <a:t>GitHub actions for security recommendations: Results </a:t>
            </a:r>
          </a:p>
        </p:txBody>
      </p:sp>
      <p:pic>
        <p:nvPicPr>
          <p:cNvPr id="4" name="Picture 3" descr="Screenshot depicting four uploaded security warnings.">
            <a:extLst>
              <a:ext uri="{FF2B5EF4-FFF2-40B4-BE49-F238E27FC236}">
                <a16:creationId xmlns:a16="http://schemas.microsoft.com/office/drawing/2014/main" id="{65D8312E-FEB2-6134-B5BC-11CB7396F6F8}"/>
              </a:ext>
            </a:extLst>
          </p:cNvPr>
          <p:cNvPicPr>
            <a:picLocks noChangeAspect="1"/>
          </p:cNvPicPr>
          <p:nvPr/>
        </p:nvPicPr>
        <p:blipFill rotWithShape="1">
          <a:blip r:embed="rId3"/>
          <a:srcRect l="1743" r="1534"/>
          <a:stretch>
            <a:fillRect/>
          </a:stretch>
        </p:blipFill>
        <p:spPr>
          <a:xfrm>
            <a:off x="953525" y="2154292"/>
            <a:ext cx="10284951" cy="2875528"/>
          </a:xfrm>
          <a:prstGeom prst="rect">
            <a:avLst/>
          </a:prstGeom>
          <a:ln>
            <a:noFill/>
          </a:ln>
        </p:spPr>
      </p:pic>
      <p:sp>
        <p:nvSpPr>
          <p:cNvPr id="6" name="TextBox 5">
            <a:extLst>
              <a:ext uri="{FF2B5EF4-FFF2-40B4-BE49-F238E27FC236}">
                <a16:creationId xmlns:a16="http://schemas.microsoft.com/office/drawing/2014/main" id="{8F0A5446-ED3E-2155-841C-9CBC30B1905E}"/>
              </a:ext>
            </a:extLst>
          </p:cNvPr>
          <p:cNvSpPr txBox="1"/>
          <p:nvPr/>
        </p:nvSpPr>
        <p:spPr>
          <a:xfrm>
            <a:off x="599267" y="5961261"/>
            <a:ext cx="11018520" cy="307777"/>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80000">
                      <a:srgbClr val="0A6BBA"/>
                    </a:gs>
                    <a:gs pos="0">
                      <a:srgbClr val="7656AD"/>
                    </a:gs>
                  </a:gsLst>
                  <a:path path="circle">
                    <a:fillToRect l="100000" t="100000"/>
                  </a:path>
                </a:gradFill>
                <a:effectLst/>
                <a:uLnTx/>
                <a:uFillTx/>
                <a:latin typeface="Segoe UI Semibold"/>
                <a:ea typeface="+mn-ea"/>
                <a:cs typeface="+mn-cs"/>
              </a:rPr>
              <a:t>https://github.com/Azure-Samples/azure-search-openai-demo/actions/runs/9378324878</a:t>
            </a:r>
          </a:p>
        </p:txBody>
      </p:sp>
    </p:spTree>
    <p:extLst>
      <p:ext uri="{BB962C8B-B14F-4D97-AF65-F5344CB8AC3E}">
        <p14:creationId xmlns:p14="http://schemas.microsoft.com/office/powerpoint/2010/main" val="3043657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par>
                                <p:cTn id="11" presetID="10" presetClass="entr" presetSubtype="0" fill="hold" nodeType="withEffect">
                                  <p:stCondLst>
                                    <p:cond delay="2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200"/>
                                        <p:tgtEl>
                                          <p:spTgt spid="4"/>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Wrap up</a:t>
            </a:r>
          </a:p>
        </p:txBody>
      </p:sp>
    </p:spTree>
    <p:extLst>
      <p:ext uri="{BB962C8B-B14F-4D97-AF65-F5344CB8AC3E}">
        <p14:creationId xmlns:p14="http://schemas.microsoft.com/office/powerpoint/2010/main" val="2166485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5AFE9-843F-51DF-9DB8-BAF4846A9D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BD8AA3-9CBF-352D-F556-C784B937FC6F}"/>
              </a:ext>
            </a:extLst>
          </p:cNvPr>
          <p:cNvSpPr>
            <a:spLocks noGrp="1"/>
          </p:cNvSpPr>
          <p:nvPr>
            <p:ph type="title"/>
          </p:nvPr>
        </p:nvSpPr>
        <p:spPr/>
        <p:txBody>
          <a:bodyPr/>
          <a:lstStyle/>
          <a:p>
            <a:pPr algn="ctr"/>
            <a:r>
              <a:rPr lang="en-US">
                <a:cs typeface="Segoe UI"/>
              </a:rPr>
              <a:t>Get started with our samples</a:t>
            </a:r>
            <a:endParaRPr lang="en-US"/>
          </a:p>
        </p:txBody>
      </p:sp>
      <p:sp>
        <p:nvSpPr>
          <p:cNvPr id="12" name="Rectangle: Top Corners Rounded 11">
            <a:extLst>
              <a:ext uri="{FF2B5EF4-FFF2-40B4-BE49-F238E27FC236}">
                <a16:creationId xmlns:a16="http://schemas.microsoft.com/office/drawing/2014/main" id="{FA1DFC4B-FB6F-18AF-F856-474B14E3DF06}"/>
              </a:ext>
              <a:ext uri="{C183D7F6-B498-43B3-948B-1728B52AA6E4}">
                <adec:decorative xmlns:adec="http://schemas.microsoft.com/office/drawing/2017/decorative" val="1"/>
              </a:ext>
            </a:extLst>
          </p:cNvPr>
          <p:cNvSpPr/>
          <p:nvPr/>
        </p:nvSpPr>
        <p:spPr bwMode="auto">
          <a:xfrm rot="16200000">
            <a:off x="1580171" y="466379"/>
            <a:ext cx="2280181" cy="4267358"/>
          </a:xfrm>
          <a:prstGeom prst="round2SameRect">
            <a:avLst>
              <a:gd name="adj1" fmla="val 1687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 name="Picture 4" descr="Sample diagram number 1">
            <a:extLst>
              <a:ext uri="{FF2B5EF4-FFF2-40B4-BE49-F238E27FC236}">
                <a16:creationId xmlns:a16="http://schemas.microsoft.com/office/drawing/2014/main" id="{2E0890C2-1684-4C25-E53F-462A11DBEA20}"/>
              </a:ext>
            </a:extLst>
          </p:cNvPr>
          <p:cNvPicPr>
            <a:picLocks noChangeAspect="1"/>
          </p:cNvPicPr>
          <p:nvPr/>
        </p:nvPicPr>
        <p:blipFill>
          <a:blip r:embed="rId3"/>
          <a:stretch>
            <a:fillRect/>
          </a:stretch>
        </p:blipFill>
        <p:spPr>
          <a:xfrm>
            <a:off x="831529" y="1727305"/>
            <a:ext cx="3762226" cy="1745506"/>
          </a:xfrm>
          <a:prstGeom prst="rect">
            <a:avLst/>
          </a:prstGeom>
        </p:spPr>
      </p:pic>
      <p:sp>
        <p:nvSpPr>
          <p:cNvPr id="8" name="Rectangle: Rounded Corners 7">
            <a:extLst>
              <a:ext uri="{FF2B5EF4-FFF2-40B4-BE49-F238E27FC236}">
                <a16:creationId xmlns:a16="http://schemas.microsoft.com/office/drawing/2014/main" id="{FD82E1A6-546E-45B9-17C8-A060A93CF3A8}"/>
              </a:ext>
              <a:ext uri="{C183D7F6-B498-43B3-948B-1728B52AA6E4}">
                <adec:decorative xmlns:adec="http://schemas.microsoft.com/office/drawing/2017/decorative" val="1"/>
              </a:ext>
            </a:extLst>
          </p:cNvPr>
          <p:cNvSpPr/>
          <p:nvPr/>
        </p:nvSpPr>
        <p:spPr bwMode="auto">
          <a:xfrm>
            <a:off x="586581" y="1459968"/>
            <a:ext cx="11018838" cy="2280182"/>
          </a:xfrm>
          <a:prstGeom prst="roundRect">
            <a:avLst>
              <a:gd name="adj" fmla="val 15587"/>
            </a:avLst>
          </a:prstGeom>
          <a:noFill/>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4" name="Text Placeholder 5">
            <a:extLst>
              <a:ext uri="{FF2B5EF4-FFF2-40B4-BE49-F238E27FC236}">
                <a16:creationId xmlns:a16="http://schemas.microsoft.com/office/drawing/2014/main" id="{5FC93887-CC74-CC38-F59B-9F2AE1D1BBF7}"/>
              </a:ext>
            </a:extLst>
          </p:cNvPr>
          <p:cNvSpPr txBox="1">
            <a:spLocks/>
          </p:cNvSpPr>
          <p:nvPr/>
        </p:nvSpPr>
        <p:spPr>
          <a:xfrm>
            <a:off x="5107872" y="1881914"/>
            <a:ext cx="6260018" cy="143629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20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hlinkClick r:id="rId4">
                  <a:extLst>
                    <a:ext uri="{A12FA001-AC4F-418D-AE19-62706E023703}">
                      <ahyp:hlinkClr xmlns:ahyp="http://schemas.microsoft.com/office/drawing/2018/hyperlinkcolor" val="tx"/>
                    </a:ext>
                  </a:extLst>
                </a:hlinkClick>
              </a:rPr>
              <a:t>aka.ms/</a:t>
            </a:r>
            <a:r>
              <a:rPr kumimoji="0" lang="en-US" sz="2000" b="0" i="0" u="none" strike="noStrike" kern="1200" cap="none" spc="0" normalizeH="0" baseline="0" noProof="0" err="1">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hlinkClick r:id="rId4">
                  <a:extLst>
                    <a:ext uri="{A12FA001-AC4F-418D-AE19-62706E023703}">
                      <ahyp:hlinkClr xmlns:ahyp="http://schemas.microsoft.com/office/drawing/2018/hyperlinkcolor" val="tx"/>
                    </a:ext>
                  </a:extLst>
                </a:hlinkClick>
              </a:rPr>
              <a:t>azai</a:t>
            </a: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hlinkClick r:id="rId4">
                  <a:extLst>
                    <a:ext uri="{A12FA001-AC4F-418D-AE19-62706E023703}">
                      <ahyp:hlinkClr xmlns:ahyp="http://schemas.microsoft.com/office/drawing/2018/hyperlinkcolor" val="tx"/>
                    </a:ext>
                  </a:extLst>
                </a:hlinkClick>
              </a:rPr>
              <a:t>/chat</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OpenAI + Container Apps + Keyless</a:t>
            </a: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1200"/>
              </a:spcBef>
              <a:spcAft>
                <a:spcPts val="20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aka.ms/</a:t>
            </a:r>
            <a:r>
              <a:rPr kumimoji="0" lang="en-US" sz="2000" b="0" i="0" u="none" strike="noStrike" kern="1200" cap="none" spc="0" normalizeH="0" baseline="0" noProof="0" err="1">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azai</a:t>
            </a: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/auth-</a:t>
            </a:r>
            <a:r>
              <a:rPr kumimoji="0" lang="en-US" sz="2000" b="0" i="0" u="none" strike="noStrike" kern="1200" cap="none" spc="0" normalizeH="0" baseline="0" noProof="0" err="1">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builtin</a:t>
            </a:r>
            <a:endPar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OpenAI + Container Apps + Built-in Auth + Entra</a:t>
            </a:r>
          </a:p>
        </p:txBody>
      </p:sp>
      <p:sp>
        <p:nvSpPr>
          <p:cNvPr id="20" name="Rectangle: Top Corners Rounded 19">
            <a:extLst>
              <a:ext uri="{FF2B5EF4-FFF2-40B4-BE49-F238E27FC236}">
                <a16:creationId xmlns:a16="http://schemas.microsoft.com/office/drawing/2014/main" id="{FD901788-ED8B-1177-F845-4A4519A5BFEF}"/>
              </a:ext>
              <a:ext uri="{C183D7F6-B498-43B3-948B-1728B52AA6E4}">
                <adec:decorative xmlns:adec="http://schemas.microsoft.com/office/drawing/2017/decorative" val="1"/>
              </a:ext>
            </a:extLst>
          </p:cNvPr>
          <p:cNvSpPr/>
          <p:nvPr/>
        </p:nvSpPr>
        <p:spPr bwMode="auto">
          <a:xfrm rot="16200000">
            <a:off x="1580171" y="2995267"/>
            <a:ext cx="2280181" cy="4267358"/>
          </a:xfrm>
          <a:prstGeom prst="round2SameRect">
            <a:avLst>
              <a:gd name="adj1" fmla="val 1687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9D40C2A2-D548-AC5F-2F9C-E0F433517E8A}"/>
              </a:ext>
              <a:ext uri="{C183D7F6-B498-43B3-948B-1728B52AA6E4}">
                <adec:decorative xmlns:adec="http://schemas.microsoft.com/office/drawing/2017/decorative" val="1"/>
              </a:ext>
            </a:extLst>
          </p:cNvPr>
          <p:cNvSpPr/>
          <p:nvPr/>
        </p:nvSpPr>
        <p:spPr bwMode="auto">
          <a:xfrm>
            <a:off x="586581" y="3988856"/>
            <a:ext cx="11018838" cy="2280182"/>
          </a:xfrm>
          <a:prstGeom prst="roundRect">
            <a:avLst>
              <a:gd name="adj" fmla="val 15587"/>
            </a:avLst>
          </a:prstGeom>
          <a:noFill/>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pic>
        <p:nvPicPr>
          <p:cNvPr id="25" name="Picture 24" descr="Sample diagram number 2">
            <a:extLst>
              <a:ext uri="{FF2B5EF4-FFF2-40B4-BE49-F238E27FC236}">
                <a16:creationId xmlns:a16="http://schemas.microsoft.com/office/drawing/2014/main" id="{9277BD83-98A2-3BB6-E1E6-EFB631F3C2AA}"/>
              </a:ext>
            </a:extLst>
          </p:cNvPr>
          <p:cNvPicPr>
            <a:picLocks noChangeAspect="1"/>
          </p:cNvPicPr>
          <p:nvPr/>
        </p:nvPicPr>
        <p:blipFill>
          <a:blip r:embed="rId6"/>
          <a:stretch>
            <a:fillRect/>
          </a:stretch>
        </p:blipFill>
        <p:spPr>
          <a:xfrm>
            <a:off x="778453" y="4205987"/>
            <a:ext cx="3906477" cy="1845918"/>
          </a:xfrm>
          <a:prstGeom prst="rect">
            <a:avLst/>
          </a:prstGeom>
        </p:spPr>
      </p:pic>
      <p:sp>
        <p:nvSpPr>
          <p:cNvPr id="24" name="Text Placeholder 5">
            <a:extLst>
              <a:ext uri="{FF2B5EF4-FFF2-40B4-BE49-F238E27FC236}">
                <a16:creationId xmlns:a16="http://schemas.microsoft.com/office/drawing/2014/main" id="{75139818-45EF-C411-66A2-1CF194E1B0EF}"/>
              </a:ext>
            </a:extLst>
          </p:cNvPr>
          <p:cNvSpPr txBox="1">
            <a:spLocks/>
          </p:cNvSpPr>
          <p:nvPr/>
        </p:nvSpPr>
        <p:spPr>
          <a:xfrm>
            <a:off x="5107872" y="4500570"/>
            <a:ext cx="6260018" cy="12567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200"/>
              </a:spcBef>
              <a:spcAft>
                <a:spcPts val="200"/>
              </a:spcAft>
              <a:buClrTx/>
              <a:buSzTx/>
              <a:buFont typeface="Wingdings" panose="05000000000000000000" pitchFamily="2" charset="2"/>
              <a:buNone/>
              <a:tabLst/>
              <a:defRPr/>
            </a:pPr>
            <a:r>
              <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hlinkClick r:id="rId7">
                  <a:extLst>
                    <a:ext uri="{A12FA001-AC4F-418D-AE19-62706E023703}">
                      <ahyp:hlinkClr xmlns:ahyp="http://schemas.microsoft.com/office/drawing/2018/hyperlinkcolor" val="tx"/>
                    </a:ext>
                  </a:extLst>
                </a:hlinkClick>
              </a:rPr>
              <a:t>aka.ms/</a:t>
            </a:r>
            <a:r>
              <a:rPr kumimoji="0" lang="en-US" sz="2000" b="0" i="0" u="none" strike="noStrike" kern="1200" cap="none" spc="0" normalizeH="0" baseline="0" noProof="0" err="1">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hlinkClick r:id="rId7">
                  <a:extLst>
                    <a:ext uri="{A12FA001-AC4F-418D-AE19-62706E023703}">
                      <ahyp:hlinkClr xmlns:ahyp="http://schemas.microsoft.com/office/drawing/2018/hyperlinkcolor" val="tx"/>
                    </a:ext>
                  </a:extLst>
                </a:hlinkClick>
              </a:rPr>
              <a:t>ragchat</a:t>
            </a:r>
            <a:endParaRPr kumimoji="0" lang="en-US" sz="2000" b="0" i="0" u="none" strike="noStrike" kern="1200" cap="none" spc="0" normalizeH="0" baseline="0" noProof="0">
              <a:ln>
                <a:noFill/>
              </a:ln>
              <a:gradFill>
                <a:gsLst>
                  <a:gs pos="80000">
                    <a:srgbClr val="0A6BBA"/>
                  </a:gs>
                  <a:gs pos="0">
                    <a:srgbClr val="7656AD"/>
                  </a:gs>
                </a:gsLst>
                <a:path path="circle">
                  <a:fillToRect l="100000" t="100000"/>
                </a:path>
              </a:gra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OpenAI + AI Search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Entra + MSAL + App Service Built-in Auth</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20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VNet</a:t>
            </a: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 Private Endpoints</a:t>
            </a:r>
          </a:p>
        </p:txBody>
      </p:sp>
    </p:spTree>
    <p:extLst>
      <p:ext uri="{BB962C8B-B14F-4D97-AF65-F5344CB8AC3E}">
        <p14:creationId xmlns:p14="http://schemas.microsoft.com/office/powerpoint/2010/main" val="3759070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
                                        <p:tgtEl>
                                          <p:spTgt spid="8"/>
                                        </p:tgtEl>
                                      </p:cBhvr>
                                    </p:animEffect>
                                  </p:childTnLst>
                                </p:cTn>
                              </p:par>
                              <p:par>
                                <p:cTn id="14" presetID="10" presetClass="entr" presetSubtype="0" fill="hold" nodeType="withEffect">
                                  <p:stCondLst>
                                    <p:cond delay="1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
                                        <p:tgtEl>
                                          <p:spTgt spid="5"/>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
                                        <p:tgtEl>
                                          <p:spTgt spid="4"/>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
                                        <p:tgtEl>
                                          <p:spTgt spid="20"/>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200"/>
                                        <p:tgtEl>
                                          <p:spTgt spid="21"/>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200"/>
                                        <p:tgtEl>
                                          <p:spTgt spid="24"/>
                                        </p:tgtEl>
                                      </p:cBhvr>
                                    </p:animEffect>
                                  </p:childTnLst>
                                </p:cTn>
                              </p:par>
                              <p:par>
                                <p:cTn id="29" presetID="10" presetClass="entr" presetSubtype="0" fill="hold" nodeType="withEffect">
                                  <p:stCondLst>
                                    <p:cond delay="20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2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8" grpId="0" animBg="1"/>
      <p:bldP spid="4" grpId="0"/>
      <p:bldP spid="20" grpId="0" animBg="1"/>
      <p:bldP spid="21" grpId="0" animBg="1"/>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AI Safety</a:t>
            </a:r>
          </a:p>
        </p:txBody>
      </p:sp>
    </p:spTree>
    <p:extLst>
      <p:ext uri="{BB962C8B-B14F-4D97-AF65-F5344CB8AC3E}">
        <p14:creationId xmlns:p14="http://schemas.microsoft.com/office/powerpoint/2010/main" val="40775883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F00F3-AD08-11F7-34E6-2DE32BBE718F}"/>
            </a:ext>
          </a:extLst>
        </p:cNvPr>
        <p:cNvGrpSpPr/>
        <p:nvPr/>
      </p:nvGrpSpPr>
      <p:grpSpPr>
        <a:xfrm>
          <a:off x="0" y="0"/>
          <a:ext cx="0" cy="0"/>
          <a:chOff x="0" y="0"/>
          <a:chExt cx="0" cy="0"/>
        </a:xfrm>
      </p:grpSpPr>
      <p:sp>
        <p:nvSpPr>
          <p:cNvPr id="8" name="Oval 6">
            <a:extLst>
              <a:ext uri="{FF2B5EF4-FFF2-40B4-BE49-F238E27FC236}">
                <a16:creationId xmlns:a16="http://schemas.microsoft.com/office/drawing/2014/main" id="{3AA89935-ACEB-1483-6998-D1F050552C4A}"/>
              </a:ext>
              <a:ext uri="{C183D7F6-B498-43B3-948B-1728B52AA6E4}">
                <adec:decorative xmlns:adec="http://schemas.microsoft.com/office/drawing/2017/decorative" val="1"/>
              </a:ext>
            </a:extLst>
          </p:cNvPr>
          <p:cNvSpPr/>
          <p:nvPr/>
        </p:nvSpPr>
        <p:spPr bwMode="auto">
          <a:xfrm>
            <a:off x="-7442321" y="-2432117"/>
            <a:ext cx="12894459" cy="11722235"/>
          </a:xfrm>
          <a:prstGeom prst="ellipse">
            <a:avLst/>
          </a:prstGeom>
          <a:solidFill>
            <a:srgbClr val="C6E3F3">
              <a:alpha val="25000"/>
            </a:srgbClr>
          </a:solidFill>
          <a:ln>
            <a:noFill/>
            <a:headEnd type="none" w="med" len="med"/>
            <a:tailEnd type="none" w="med" len="med"/>
          </a:ln>
          <a:effectLst>
            <a:softEdge rad="444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2321502" rtl="0" eaLnBrk="1" fontAlgn="base" latinLnBrk="0" hangingPunct="1">
              <a:lnSpc>
                <a:spcPct val="100000"/>
              </a:lnSpc>
              <a:spcBef>
                <a:spcPct val="0"/>
              </a:spcBef>
              <a:spcAft>
                <a:spcPts val="2987"/>
              </a:spcAft>
              <a:buClrTx/>
              <a:buSzTx/>
              <a:buFontTx/>
              <a:buNone/>
              <a:tabLst/>
              <a:defRPr/>
            </a:pPr>
            <a:endParaRPr kumimoji="0" lang="en-US" sz="1600" b="1" i="0" u="none" strike="noStrike" kern="1200" cap="none" spc="0" normalizeH="0" baseline="0" noProof="0">
              <a:ln w="3175">
                <a:noFill/>
              </a:ln>
              <a:gradFill>
                <a:gsLst>
                  <a:gs pos="3670">
                    <a:srgbClr val="000000"/>
                  </a:gs>
                  <a:gs pos="22936">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24" name="Title 23">
            <a:extLst>
              <a:ext uri="{FF2B5EF4-FFF2-40B4-BE49-F238E27FC236}">
                <a16:creationId xmlns:a16="http://schemas.microsoft.com/office/drawing/2014/main" id="{2D9C97F5-62E1-F88D-7149-F21153414516}"/>
              </a:ext>
            </a:extLst>
          </p:cNvPr>
          <p:cNvSpPr txBox="1">
            <a:spLocks noGrp="1"/>
          </p:cNvSpPr>
          <p:nvPr>
            <p:ph type="title" idx="4294967295"/>
          </p:nvPr>
        </p:nvSpPr>
        <p:spPr>
          <a:xfrm>
            <a:off x="588263" y="2598003"/>
            <a:ext cx="2991845" cy="16619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a:ea typeface="+mn-ea"/>
                <a:cs typeface="+mn-cs"/>
              </a:rPr>
              <a:t>Microsoft’s Responsible AI Principles</a:t>
            </a:r>
          </a:p>
        </p:txBody>
      </p:sp>
      <p:sp>
        <p:nvSpPr>
          <p:cNvPr id="18" name="Oval 17">
            <a:extLst>
              <a:ext uri="{FF2B5EF4-FFF2-40B4-BE49-F238E27FC236}">
                <a16:creationId xmlns:a16="http://schemas.microsoft.com/office/drawing/2014/main" id="{CFBF8A82-76CA-038F-9495-15FD6B5FD483}"/>
              </a:ext>
              <a:ext uri="{C183D7F6-B498-43B3-948B-1728B52AA6E4}">
                <adec:decorative xmlns:adec="http://schemas.microsoft.com/office/drawing/2017/decorative" val="1"/>
              </a:ext>
            </a:extLst>
          </p:cNvPr>
          <p:cNvSpPr/>
          <p:nvPr/>
        </p:nvSpPr>
        <p:spPr bwMode="auto">
          <a:xfrm>
            <a:off x="5483101" y="917825"/>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53" name="Graphic 51">
            <a:extLst>
              <a:ext uri="{FF2B5EF4-FFF2-40B4-BE49-F238E27FC236}">
                <a16:creationId xmlns:a16="http://schemas.microsoft.com/office/drawing/2014/main" id="{57FF8E5E-08CC-45F3-B90D-EC81DEEA3D38}"/>
              </a:ext>
              <a:ext uri="{C183D7F6-B498-43B3-948B-1728B52AA6E4}">
                <adec:decorative xmlns:adec="http://schemas.microsoft.com/office/drawing/2017/decorative" val="1"/>
              </a:ext>
            </a:extLst>
          </p:cNvPr>
          <p:cNvSpPr/>
          <p:nvPr/>
        </p:nvSpPr>
        <p:spPr>
          <a:xfrm>
            <a:off x="5652689" y="1101360"/>
            <a:ext cx="278948" cy="251054"/>
          </a:xfrm>
          <a:custGeom>
            <a:avLst/>
            <a:gdLst>
              <a:gd name="connsiteX0" fmla="*/ 29715 w 339601"/>
              <a:gd name="connsiteY0" fmla="*/ 0 h 305641"/>
              <a:gd name="connsiteX1" fmla="*/ 16980 w 339601"/>
              <a:gd name="connsiteY1" fmla="*/ 12735 h 305641"/>
              <a:gd name="connsiteX2" fmla="*/ 29715 w 339601"/>
              <a:gd name="connsiteY2" fmla="*/ 25470 h 305641"/>
              <a:gd name="connsiteX3" fmla="*/ 47408 w 339601"/>
              <a:gd name="connsiteY3" fmla="*/ 25470 h 305641"/>
              <a:gd name="connsiteX4" fmla="*/ 934 w 339601"/>
              <a:gd name="connsiteY4" fmla="*/ 139525 h 305641"/>
              <a:gd name="connsiteX5" fmla="*/ 0 w 339601"/>
              <a:gd name="connsiteY5" fmla="*/ 144331 h 305641"/>
              <a:gd name="connsiteX6" fmla="*/ 59430 w 339601"/>
              <a:gd name="connsiteY6" fmla="*/ 203761 h 305641"/>
              <a:gd name="connsiteX7" fmla="*/ 118861 w 339601"/>
              <a:gd name="connsiteY7" fmla="*/ 144331 h 305641"/>
              <a:gd name="connsiteX8" fmla="*/ 117927 w 339601"/>
              <a:gd name="connsiteY8" fmla="*/ 139525 h 305641"/>
              <a:gd name="connsiteX9" fmla="*/ 71452 w 339601"/>
              <a:gd name="connsiteY9" fmla="*/ 25470 h 305641"/>
              <a:gd name="connsiteX10" fmla="*/ 157066 w 339601"/>
              <a:gd name="connsiteY10" fmla="*/ 25470 h 305641"/>
              <a:gd name="connsiteX11" fmla="*/ 157066 w 339601"/>
              <a:gd name="connsiteY11" fmla="*/ 229231 h 305641"/>
              <a:gd name="connsiteX12" fmla="*/ 89196 w 339601"/>
              <a:gd name="connsiteY12" fmla="*/ 229231 h 305641"/>
              <a:gd name="connsiteX13" fmla="*/ 50991 w 339601"/>
              <a:gd name="connsiteY13" fmla="*/ 267436 h 305641"/>
              <a:gd name="connsiteX14" fmla="*/ 89196 w 339601"/>
              <a:gd name="connsiteY14" fmla="*/ 305642 h 305641"/>
              <a:gd name="connsiteX15" fmla="*/ 250456 w 339601"/>
              <a:gd name="connsiteY15" fmla="*/ 305642 h 305641"/>
              <a:gd name="connsiteX16" fmla="*/ 288661 w 339601"/>
              <a:gd name="connsiteY16" fmla="*/ 267436 h 305641"/>
              <a:gd name="connsiteX17" fmla="*/ 250456 w 339601"/>
              <a:gd name="connsiteY17" fmla="*/ 229231 h 305641"/>
              <a:gd name="connsiteX18" fmla="*/ 182536 w 339601"/>
              <a:gd name="connsiteY18" fmla="*/ 229231 h 305641"/>
              <a:gd name="connsiteX19" fmla="*/ 182536 w 339601"/>
              <a:gd name="connsiteY19" fmla="*/ 25470 h 305641"/>
              <a:gd name="connsiteX20" fmla="*/ 268150 w 339601"/>
              <a:gd name="connsiteY20" fmla="*/ 25470 h 305641"/>
              <a:gd name="connsiteX21" fmla="*/ 221675 w 339601"/>
              <a:gd name="connsiteY21" fmla="*/ 139525 h 305641"/>
              <a:gd name="connsiteX22" fmla="*/ 220741 w 339601"/>
              <a:gd name="connsiteY22" fmla="*/ 144331 h 305641"/>
              <a:gd name="connsiteX23" fmla="*/ 280171 w 339601"/>
              <a:gd name="connsiteY23" fmla="*/ 203761 h 305641"/>
              <a:gd name="connsiteX24" fmla="*/ 339602 w 339601"/>
              <a:gd name="connsiteY24" fmla="*/ 144331 h 305641"/>
              <a:gd name="connsiteX25" fmla="*/ 338668 w 339601"/>
              <a:gd name="connsiteY25" fmla="*/ 139525 h 305641"/>
              <a:gd name="connsiteX26" fmla="*/ 292193 w 339601"/>
              <a:gd name="connsiteY26" fmla="*/ 25470 h 305641"/>
              <a:gd name="connsiteX27" fmla="*/ 309887 w 339601"/>
              <a:gd name="connsiteY27" fmla="*/ 25470 h 305641"/>
              <a:gd name="connsiteX28" fmla="*/ 322622 w 339601"/>
              <a:gd name="connsiteY28" fmla="*/ 12735 h 305641"/>
              <a:gd name="connsiteX29" fmla="*/ 309887 w 339601"/>
              <a:gd name="connsiteY29" fmla="*/ 0 h 305641"/>
              <a:gd name="connsiteX30" fmla="*/ 29715 w 339601"/>
              <a:gd name="connsiteY30" fmla="*/ 0 h 305641"/>
              <a:gd name="connsiteX31" fmla="*/ 59430 w 339601"/>
              <a:gd name="connsiteY31" fmla="*/ 63472 h 305641"/>
              <a:gd name="connsiteX32" fmla="*/ 87193 w 339601"/>
              <a:gd name="connsiteY32" fmla="*/ 131596 h 305641"/>
              <a:gd name="connsiteX33" fmla="*/ 31668 w 339601"/>
              <a:gd name="connsiteY33" fmla="*/ 131596 h 305641"/>
              <a:gd name="connsiteX34" fmla="*/ 59430 w 339601"/>
              <a:gd name="connsiteY34" fmla="*/ 63472 h 305641"/>
              <a:gd name="connsiteX35" fmla="*/ 252409 w 339601"/>
              <a:gd name="connsiteY35" fmla="*/ 131596 h 305641"/>
              <a:gd name="connsiteX36" fmla="*/ 280171 w 339601"/>
              <a:gd name="connsiteY36" fmla="*/ 63472 h 305641"/>
              <a:gd name="connsiteX37" fmla="*/ 307934 w 339601"/>
              <a:gd name="connsiteY37" fmla="*/ 131596 h 305641"/>
              <a:gd name="connsiteX38" fmla="*/ 252409 w 339601"/>
              <a:gd name="connsiteY38" fmla="*/ 131596 h 30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9601" h="305641">
                <a:moveTo>
                  <a:pt x="29715" y="0"/>
                </a:moveTo>
                <a:cubicBezTo>
                  <a:pt x="22682" y="0"/>
                  <a:pt x="16980" y="5702"/>
                  <a:pt x="16980" y="12735"/>
                </a:cubicBezTo>
                <a:cubicBezTo>
                  <a:pt x="16980" y="19768"/>
                  <a:pt x="22682" y="25470"/>
                  <a:pt x="29715" y="25470"/>
                </a:cubicBezTo>
                <a:lnTo>
                  <a:pt x="47408" y="25470"/>
                </a:lnTo>
                <a:lnTo>
                  <a:pt x="934" y="139525"/>
                </a:lnTo>
                <a:cubicBezTo>
                  <a:pt x="315" y="141052"/>
                  <a:pt x="-2" y="142684"/>
                  <a:pt x="0" y="144331"/>
                </a:cubicBezTo>
                <a:cubicBezTo>
                  <a:pt x="0" y="177153"/>
                  <a:pt x="26608" y="203761"/>
                  <a:pt x="59430" y="203761"/>
                </a:cubicBezTo>
                <a:cubicBezTo>
                  <a:pt x="92253" y="203761"/>
                  <a:pt x="118861" y="177153"/>
                  <a:pt x="118861" y="144331"/>
                </a:cubicBezTo>
                <a:cubicBezTo>
                  <a:pt x="118863" y="142684"/>
                  <a:pt x="118546" y="141052"/>
                  <a:pt x="117927" y="139525"/>
                </a:cubicBezTo>
                <a:lnTo>
                  <a:pt x="71452" y="25470"/>
                </a:lnTo>
                <a:lnTo>
                  <a:pt x="157066" y="25470"/>
                </a:lnTo>
                <a:lnTo>
                  <a:pt x="157066" y="229231"/>
                </a:lnTo>
                <a:lnTo>
                  <a:pt x="89196" y="229231"/>
                </a:lnTo>
                <a:cubicBezTo>
                  <a:pt x="68096" y="229231"/>
                  <a:pt x="50991" y="246337"/>
                  <a:pt x="50991" y="267436"/>
                </a:cubicBezTo>
                <a:cubicBezTo>
                  <a:pt x="50991" y="288536"/>
                  <a:pt x="68096" y="305642"/>
                  <a:pt x="89196" y="305642"/>
                </a:cubicBezTo>
                <a:lnTo>
                  <a:pt x="250456" y="305642"/>
                </a:lnTo>
                <a:cubicBezTo>
                  <a:pt x="271556" y="305642"/>
                  <a:pt x="288661" y="288536"/>
                  <a:pt x="288661" y="267436"/>
                </a:cubicBezTo>
                <a:cubicBezTo>
                  <a:pt x="288661" y="246337"/>
                  <a:pt x="271556" y="229231"/>
                  <a:pt x="250456" y="229231"/>
                </a:cubicBezTo>
                <a:lnTo>
                  <a:pt x="182536" y="229231"/>
                </a:lnTo>
                <a:lnTo>
                  <a:pt x="182536" y="25470"/>
                </a:lnTo>
                <a:lnTo>
                  <a:pt x="268150" y="25470"/>
                </a:lnTo>
                <a:lnTo>
                  <a:pt x="221675" y="139525"/>
                </a:lnTo>
                <a:cubicBezTo>
                  <a:pt x="221055" y="141052"/>
                  <a:pt x="220739" y="142684"/>
                  <a:pt x="220741" y="144331"/>
                </a:cubicBezTo>
                <a:cubicBezTo>
                  <a:pt x="220741" y="177153"/>
                  <a:pt x="247349" y="203761"/>
                  <a:pt x="280171" y="203761"/>
                </a:cubicBezTo>
                <a:cubicBezTo>
                  <a:pt x="312994" y="203761"/>
                  <a:pt x="339602" y="177153"/>
                  <a:pt x="339602" y="144331"/>
                </a:cubicBezTo>
                <a:cubicBezTo>
                  <a:pt x="339603" y="142684"/>
                  <a:pt x="339288" y="141052"/>
                  <a:pt x="338668" y="139525"/>
                </a:cubicBezTo>
                <a:lnTo>
                  <a:pt x="292193" y="25470"/>
                </a:lnTo>
                <a:lnTo>
                  <a:pt x="309887" y="25470"/>
                </a:lnTo>
                <a:cubicBezTo>
                  <a:pt x="316920" y="25470"/>
                  <a:pt x="322622" y="19768"/>
                  <a:pt x="322622" y="12735"/>
                </a:cubicBezTo>
                <a:cubicBezTo>
                  <a:pt x="322622" y="5702"/>
                  <a:pt x="316920" y="0"/>
                  <a:pt x="309887" y="0"/>
                </a:cubicBezTo>
                <a:lnTo>
                  <a:pt x="29715" y="0"/>
                </a:lnTo>
                <a:close/>
                <a:moveTo>
                  <a:pt x="59430" y="63472"/>
                </a:moveTo>
                <a:lnTo>
                  <a:pt x="87193" y="131596"/>
                </a:lnTo>
                <a:lnTo>
                  <a:pt x="31668" y="131596"/>
                </a:lnTo>
                <a:lnTo>
                  <a:pt x="59430" y="63472"/>
                </a:lnTo>
                <a:close/>
                <a:moveTo>
                  <a:pt x="252409" y="131596"/>
                </a:moveTo>
                <a:lnTo>
                  <a:pt x="280171" y="63472"/>
                </a:lnTo>
                <a:lnTo>
                  <a:pt x="307934" y="131596"/>
                </a:lnTo>
                <a:lnTo>
                  <a:pt x="252409" y="131596"/>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7" name="TextBox 16">
            <a:extLst>
              <a:ext uri="{FF2B5EF4-FFF2-40B4-BE49-F238E27FC236}">
                <a16:creationId xmlns:a16="http://schemas.microsoft.com/office/drawing/2014/main" id="{CC999A22-44D2-A866-8505-56AA8DECF2BD}"/>
              </a:ext>
              <a:ext uri="{C183D7F6-B498-43B3-948B-1728B52AA6E4}">
                <adec:decorative xmlns:adec="http://schemas.microsoft.com/office/drawing/2017/decorative" val="1"/>
              </a:ext>
            </a:extLst>
          </p:cNvPr>
          <p:cNvSpPr txBox="1"/>
          <p:nvPr/>
        </p:nvSpPr>
        <p:spPr>
          <a:xfrm>
            <a:off x="6407440" y="949909"/>
            <a:ext cx="9226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Fairness</a:t>
            </a:r>
          </a:p>
        </p:txBody>
      </p:sp>
      <p:sp>
        <p:nvSpPr>
          <p:cNvPr id="35" name="TextBox 34">
            <a:extLst>
              <a:ext uri="{FF2B5EF4-FFF2-40B4-BE49-F238E27FC236}">
                <a16:creationId xmlns:a16="http://schemas.microsoft.com/office/drawing/2014/main" id="{776B2CE5-B1B7-CC74-297C-9FF13CB80AB6}"/>
              </a:ext>
            </a:extLst>
          </p:cNvPr>
          <p:cNvSpPr txBox="1"/>
          <p:nvPr/>
        </p:nvSpPr>
        <p:spPr>
          <a:xfrm>
            <a:off x="6407440" y="1267978"/>
            <a:ext cx="312694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AI systems should treat all people fairly.</a:t>
            </a:r>
          </a:p>
        </p:txBody>
      </p:sp>
      <p:sp>
        <p:nvSpPr>
          <p:cNvPr id="21" name="Oval 20">
            <a:extLst>
              <a:ext uri="{FF2B5EF4-FFF2-40B4-BE49-F238E27FC236}">
                <a16:creationId xmlns:a16="http://schemas.microsoft.com/office/drawing/2014/main" id="{E6FB0B7F-AD96-96B7-5B31-D958F0C30D73}"/>
              </a:ext>
              <a:ext uri="{C183D7F6-B498-43B3-948B-1728B52AA6E4}">
                <adec:decorative xmlns:adec="http://schemas.microsoft.com/office/drawing/2017/decorative" val="1"/>
              </a:ext>
            </a:extLst>
          </p:cNvPr>
          <p:cNvSpPr/>
          <p:nvPr/>
        </p:nvSpPr>
        <p:spPr bwMode="auto">
          <a:xfrm>
            <a:off x="5483101" y="1783648"/>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54" name="Graphic 49">
            <a:extLst>
              <a:ext uri="{FF2B5EF4-FFF2-40B4-BE49-F238E27FC236}">
                <a16:creationId xmlns:a16="http://schemas.microsoft.com/office/drawing/2014/main" id="{52FC0DCD-780F-CEC1-A91A-00BADFB2FEFA}"/>
              </a:ext>
              <a:ext uri="{C183D7F6-B498-43B3-948B-1728B52AA6E4}">
                <adec:decorative xmlns:adec="http://schemas.microsoft.com/office/drawing/2017/decorative" val="1"/>
              </a:ext>
            </a:extLst>
          </p:cNvPr>
          <p:cNvSpPr/>
          <p:nvPr/>
        </p:nvSpPr>
        <p:spPr>
          <a:xfrm>
            <a:off x="5666636" y="1953235"/>
            <a:ext cx="251054" cy="278952"/>
          </a:xfrm>
          <a:custGeom>
            <a:avLst/>
            <a:gdLst>
              <a:gd name="connsiteX0" fmla="*/ 0 w 305641"/>
              <a:gd name="connsiteY0" fmla="*/ 63675 h 339605"/>
              <a:gd name="connsiteX1" fmla="*/ 12735 w 305641"/>
              <a:gd name="connsiteY1" fmla="*/ 50940 h 339605"/>
              <a:gd name="connsiteX2" fmla="*/ 145180 w 305641"/>
              <a:gd name="connsiteY2" fmla="*/ 2547 h 339605"/>
              <a:gd name="connsiteX3" fmla="*/ 160462 w 305641"/>
              <a:gd name="connsiteY3" fmla="*/ 2547 h 339605"/>
              <a:gd name="connsiteX4" fmla="*/ 292906 w 305641"/>
              <a:gd name="connsiteY4" fmla="*/ 50940 h 339605"/>
              <a:gd name="connsiteX5" fmla="*/ 305642 w 305641"/>
              <a:gd name="connsiteY5" fmla="*/ 63675 h 339605"/>
              <a:gd name="connsiteX6" fmla="*/ 305642 w 305641"/>
              <a:gd name="connsiteY6" fmla="*/ 152821 h 339605"/>
              <a:gd name="connsiteX7" fmla="*/ 157490 w 305641"/>
              <a:gd name="connsiteY7" fmla="*/ 338719 h 339605"/>
              <a:gd name="connsiteX8" fmla="*/ 148151 w 305641"/>
              <a:gd name="connsiteY8" fmla="*/ 338719 h 339605"/>
              <a:gd name="connsiteX9" fmla="*/ 0 w 305641"/>
              <a:gd name="connsiteY9" fmla="*/ 152821 h 339605"/>
              <a:gd name="connsiteX10" fmla="*/ 0 w 305641"/>
              <a:gd name="connsiteY10" fmla="*/ 63675 h 33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641" h="339605">
                <a:moveTo>
                  <a:pt x="0" y="63675"/>
                </a:moveTo>
                <a:cubicBezTo>
                  <a:pt x="0" y="56642"/>
                  <a:pt x="5702" y="50940"/>
                  <a:pt x="12735" y="50940"/>
                </a:cubicBezTo>
                <a:cubicBezTo>
                  <a:pt x="57953" y="50940"/>
                  <a:pt x="102016" y="34928"/>
                  <a:pt x="145180" y="2547"/>
                </a:cubicBezTo>
                <a:cubicBezTo>
                  <a:pt x="149708" y="-849"/>
                  <a:pt x="155933" y="-849"/>
                  <a:pt x="160462" y="2547"/>
                </a:cubicBezTo>
                <a:cubicBezTo>
                  <a:pt x="203625" y="34928"/>
                  <a:pt x="247688" y="50940"/>
                  <a:pt x="292906" y="50940"/>
                </a:cubicBezTo>
                <a:cubicBezTo>
                  <a:pt x="299940" y="50940"/>
                  <a:pt x="305642" y="56642"/>
                  <a:pt x="305642" y="63675"/>
                </a:cubicBezTo>
                <a:lnTo>
                  <a:pt x="305642" y="152821"/>
                </a:lnTo>
                <a:cubicBezTo>
                  <a:pt x="305642" y="237738"/>
                  <a:pt x="255414" y="300140"/>
                  <a:pt x="157490" y="338719"/>
                </a:cubicBezTo>
                <a:cubicBezTo>
                  <a:pt x="154490" y="339901"/>
                  <a:pt x="151152" y="339901"/>
                  <a:pt x="148151" y="338719"/>
                </a:cubicBezTo>
                <a:cubicBezTo>
                  <a:pt x="50227" y="300140"/>
                  <a:pt x="0" y="237721"/>
                  <a:pt x="0" y="152821"/>
                </a:cubicBezTo>
                <a:lnTo>
                  <a:pt x="0" y="6367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CD652916-10A8-1CD6-1B3D-BF1990634EEA}"/>
              </a:ext>
            </a:extLst>
          </p:cNvPr>
          <p:cNvSpPr txBox="1"/>
          <p:nvPr/>
        </p:nvSpPr>
        <p:spPr>
          <a:xfrm>
            <a:off x="6407440" y="1815732"/>
            <a:ext cx="2408993"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Reliability and safety</a:t>
            </a:r>
          </a:p>
        </p:txBody>
      </p:sp>
      <p:sp>
        <p:nvSpPr>
          <p:cNvPr id="36" name="TextBox 35">
            <a:extLst>
              <a:ext uri="{FF2B5EF4-FFF2-40B4-BE49-F238E27FC236}">
                <a16:creationId xmlns:a16="http://schemas.microsoft.com/office/drawing/2014/main" id="{10C449DB-42FE-6A97-3AF3-6BA8EFAC71E0}"/>
              </a:ext>
            </a:extLst>
          </p:cNvPr>
          <p:cNvSpPr txBox="1"/>
          <p:nvPr/>
        </p:nvSpPr>
        <p:spPr>
          <a:xfrm>
            <a:off x="6407440" y="2133801"/>
            <a:ext cx="36077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AI systems should perform reliably and safely.</a:t>
            </a:r>
          </a:p>
        </p:txBody>
      </p:sp>
      <p:sp>
        <p:nvSpPr>
          <p:cNvPr id="23" name="Oval 22">
            <a:extLst>
              <a:ext uri="{FF2B5EF4-FFF2-40B4-BE49-F238E27FC236}">
                <a16:creationId xmlns:a16="http://schemas.microsoft.com/office/drawing/2014/main" id="{5FF577F8-8399-A693-341A-F2B15CA40C7A}"/>
              </a:ext>
              <a:ext uri="{C183D7F6-B498-43B3-948B-1728B52AA6E4}">
                <adec:decorative xmlns:adec="http://schemas.microsoft.com/office/drawing/2017/decorative" val="1"/>
              </a:ext>
            </a:extLst>
          </p:cNvPr>
          <p:cNvSpPr/>
          <p:nvPr/>
        </p:nvSpPr>
        <p:spPr bwMode="auto">
          <a:xfrm>
            <a:off x="5483101" y="2649471"/>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55" name="Graphic 47">
            <a:extLst>
              <a:ext uri="{FF2B5EF4-FFF2-40B4-BE49-F238E27FC236}">
                <a16:creationId xmlns:a16="http://schemas.microsoft.com/office/drawing/2014/main" id="{852FADA2-4475-9916-AC4A-F9F33113BB8F}"/>
              </a:ext>
              <a:ext uri="{C183D7F6-B498-43B3-948B-1728B52AA6E4}">
                <adec:decorative xmlns:adec="http://schemas.microsoft.com/office/drawing/2017/decorative" val="1"/>
              </a:ext>
            </a:extLst>
          </p:cNvPr>
          <p:cNvSpPr/>
          <p:nvPr/>
        </p:nvSpPr>
        <p:spPr>
          <a:xfrm>
            <a:off x="5680584" y="2819059"/>
            <a:ext cx="223158" cy="278948"/>
          </a:xfrm>
          <a:custGeom>
            <a:avLst/>
            <a:gdLst>
              <a:gd name="connsiteX0" fmla="*/ 135841 w 271681"/>
              <a:gd name="connsiteY0" fmla="*/ 0 h 339601"/>
              <a:gd name="connsiteX1" fmla="*/ 203761 w 271681"/>
              <a:gd name="connsiteY1" fmla="*/ 67920 h 339601"/>
              <a:gd name="connsiteX2" fmla="*/ 203761 w 271681"/>
              <a:gd name="connsiteY2" fmla="*/ 101881 h 339601"/>
              <a:gd name="connsiteX3" fmla="*/ 246211 w 271681"/>
              <a:gd name="connsiteY3" fmla="*/ 101881 h 339601"/>
              <a:gd name="connsiteX4" fmla="*/ 271681 w 271681"/>
              <a:gd name="connsiteY4" fmla="*/ 127351 h 339601"/>
              <a:gd name="connsiteX5" fmla="*/ 271681 w 271681"/>
              <a:gd name="connsiteY5" fmla="*/ 314132 h 339601"/>
              <a:gd name="connsiteX6" fmla="*/ 246211 w 271681"/>
              <a:gd name="connsiteY6" fmla="*/ 339602 h 339601"/>
              <a:gd name="connsiteX7" fmla="*/ 25470 w 271681"/>
              <a:gd name="connsiteY7" fmla="*/ 339602 h 339601"/>
              <a:gd name="connsiteX8" fmla="*/ 0 w 271681"/>
              <a:gd name="connsiteY8" fmla="*/ 314132 h 339601"/>
              <a:gd name="connsiteX9" fmla="*/ 0 w 271681"/>
              <a:gd name="connsiteY9" fmla="*/ 127351 h 339601"/>
              <a:gd name="connsiteX10" fmla="*/ 25470 w 271681"/>
              <a:gd name="connsiteY10" fmla="*/ 101881 h 339601"/>
              <a:gd name="connsiteX11" fmla="*/ 67920 w 271681"/>
              <a:gd name="connsiteY11" fmla="*/ 101881 h 339601"/>
              <a:gd name="connsiteX12" fmla="*/ 67920 w 271681"/>
              <a:gd name="connsiteY12" fmla="*/ 67920 h 339601"/>
              <a:gd name="connsiteX13" fmla="*/ 135841 w 271681"/>
              <a:gd name="connsiteY13" fmla="*/ 0 h 339601"/>
              <a:gd name="connsiteX14" fmla="*/ 135841 w 271681"/>
              <a:gd name="connsiteY14" fmla="*/ 195271 h 339601"/>
              <a:gd name="connsiteX15" fmla="*/ 110371 w 271681"/>
              <a:gd name="connsiteY15" fmla="*/ 220741 h 339601"/>
              <a:gd name="connsiteX16" fmla="*/ 135841 w 271681"/>
              <a:gd name="connsiteY16" fmla="*/ 246211 h 339601"/>
              <a:gd name="connsiteX17" fmla="*/ 161311 w 271681"/>
              <a:gd name="connsiteY17" fmla="*/ 220741 h 339601"/>
              <a:gd name="connsiteX18" fmla="*/ 135841 w 271681"/>
              <a:gd name="connsiteY18" fmla="*/ 195271 h 339601"/>
              <a:gd name="connsiteX19" fmla="*/ 135841 w 271681"/>
              <a:gd name="connsiteY19" fmla="*/ 33960 h 339601"/>
              <a:gd name="connsiteX20" fmla="*/ 101881 w 271681"/>
              <a:gd name="connsiteY20" fmla="*/ 67920 h 339601"/>
              <a:gd name="connsiteX21" fmla="*/ 101881 w 271681"/>
              <a:gd name="connsiteY21" fmla="*/ 101881 h 339601"/>
              <a:gd name="connsiteX22" fmla="*/ 169801 w 271681"/>
              <a:gd name="connsiteY22" fmla="*/ 101881 h 339601"/>
              <a:gd name="connsiteX23" fmla="*/ 169801 w 271681"/>
              <a:gd name="connsiteY23" fmla="*/ 67920 h 339601"/>
              <a:gd name="connsiteX24" fmla="*/ 135841 w 271681"/>
              <a:gd name="connsiteY24" fmla="*/ 33960 h 3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1681" h="339601">
                <a:moveTo>
                  <a:pt x="135841" y="0"/>
                </a:moveTo>
                <a:cubicBezTo>
                  <a:pt x="173351" y="0"/>
                  <a:pt x="203761" y="30409"/>
                  <a:pt x="203761" y="67920"/>
                </a:cubicBezTo>
                <a:lnTo>
                  <a:pt x="203761" y="101881"/>
                </a:lnTo>
                <a:lnTo>
                  <a:pt x="246211" y="101881"/>
                </a:lnTo>
                <a:cubicBezTo>
                  <a:pt x="260278" y="101881"/>
                  <a:pt x="271681" y="113284"/>
                  <a:pt x="271681" y="127351"/>
                </a:cubicBezTo>
                <a:lnTo>
                  <a:pt x="271681" y="314132"/>
                </a:lnTo>
                <a:cubicBezTo>
                  <a:pt x="271681" y="328198"/>
                  <a:pt x="260278" y="339602"/>
                  <a:pt x="246211" y="339602"/>
                </a:cubicBezTo>
                <a:lnTo>
                  <a:pt x="25470" y="339602"/>
                </a:lnTo>
                <a:cubicBezTo>
                  <a:pt x="11403" y="339602"/>
                  <a:pt x="0" y="328198"/>
                  <a:pt x="0" y="314132"/>
                </a:cubicBezTo>
                <a:lnTo>
                  <a:pt x="0" y="127351"/>
                </a:lnTo>
                <a:cubicBezTo>
                  <a:pt x="0" y="113284"/>
                  <a:pt x="11403" y="101881"/>
                  <a:pt x="25470" y="101881"/>
                </a:cubicBezTo>
                <a:lnTo>
                  <a:pt x="67920" y="101881"/>
                </a:lnTo>
                <a:lnTo>
                  <a:pt x="67920" y="67920"/>
                </a:lnTo>
                <a:cubicBezTo>
                  <a:pt x="67920" y="30409"/>
                  <a:pt x="98329" y="0"/>
                  <a:pt x="135841" y="0"/>
                </a:cubicBezTo>
                <a:close/>
                <a:moveTo>
                  <a:pt x="135841" y="195271"/>
                </a:moveTo>
                <a:cubicBezTo>
                  <a:pt x="121774" y="195271"/>
                  <a:pt x="110371" y="206675"/>
                  <a:pt x="110371" y="220741"/>
                </a:cubicBezTo>
                <a:cubicBezTo>
                  <a:pt x="110371" y="234807"/>
                  <a:pt x="121774" y="246211"/>
                  <a:pt x="135841" y="246211"/>
                </a:cubicBezTo>
                <a:cubicBezTo>
                  <a:pt x="149907" y="246211"/>
                  <a:pt x="161311" y="234807"/>
                  <a:pt x="161311" y="220741"/>
                </a:cubicBezTo>
                <a:cubicBezTo>
                  <a:pt x="161311" y="206675"/>
                  <a:pt x="149907" y="195271"/>
                  <a:pt x="135841" y="195271"/>
                </a:cubicBezTo>
                <a:close/>
                <a:moveTo>
                  <a:pt x="135841" y="33960"/>
                </a:moveTo>
                <a:cubicBezTo>
                  <a:pt x="117084" y="33960"/>
                  <a:pt x="101881" y="49165"/>
                  <a:pt x="101881" y="67920"/>
                </a:cubicBezTo>
                <a:lnTo>
                  <a:pt x="101881" y="101881"/>
                </a:lnTo>
                <a:lnTo>
                  <a:pt x="169801" y="101881"/>
                </a:lnTo>
                <a:lnTo>
                  <a:pt x="169801" y="67920"/>
                </a:lnTo>
                <a:cubicBezTo>
                  <a:pt x="169801" y="49165"/>
                  <a:pt x="154597" y="33960"/>
                  <a:pt x="135841" y="3396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C7FE5FA9-784B-B952-581E-1401E8951FC9}"/>
              </a:ext>
            </a:extLst>
          </p:cNvPr>
          <p:cNvSpPr txBox="1"/>
          <p:nvPr/>
        </p:nvSpPr>
        <p:spPr>
          <a:xfrm>
            <a:off x="6407440" y="2681555"/>
            <a:ext cx="230249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Privacy and security</a:t>
            </a:r>
          </a:p>
        </p:txBody>
      </p:sp>
      <p:sp>
        <p:nvSpPr>
          <p:cNvPr id="37" name="TextBox 36">
            <a:extLst>
              <a:ext uri="{FF2B5EF4-FFF2-40B4-BE49-F238E27FC236}">
                <a16:creationId xmlns:a16="http://schemas.microsoft.com/office/drawing/2014/main" id="{BB4894FD-8482-DE82-09B8-3A3633D8BFAB}"/>
              </a:ext>
            </a:extLst>
          </p:cNvPr>
          <p:cNvSpPr txBox="1"/>
          <p:nvPr/>
        </p:nvSpPr>
        <p:spPr>
          <a:xfrm>
            <a:off x="6407440" y="2999624"/>
            <a:ext cx="383944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AI systems should be secure and respect privacy.</a:t>
            </a:r>
          </a:p>
        </p:txBody>
      </p:sp>
      <p:sp>
        <p:nvSpPr>
          <p:cNvPr id="25" name="Oval 24">
            <a:extLst>
              <a:ext uri="{FF2B5EF4-FFF2-40B4-BE49-F238E27FC236}">
                <a16:creationId xmlns:a16="http://schemas.microsoft.com/office/drawing/2014/main" id="{E6119D41-79CF-8F08-3516-007C110E7C4E}"/>
              </a:ext>
              <a:ext uri="{C183D7F6-B498-43B3-948B-1728B52AA6E4}">
                <adec:decorative xmlns:adec="http://schemas.microsoft.com/office/drawing/2017/decorative" val="1"/>
              </a:ext>
            </a:extLst>
          </p:cNvPr>
          <p:cNvSpPr/>
          <p:nvPr/>
        </p:nvSpPr>
        <p:spPr bwMode="auto">
          <a:xfrm>
            <a:off x="5483101" y="3515294"/>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56" name="Graphic 45">
            <a:extLst>
              <a:ext uri="{FF2B5EF4-FFF2-40B4-BE49-F238E27FC236}">
                <a16:creationId xmlns:a16="http://schemas.microsoft.com/office/drawing/2014/main" id="{89C3F566-B555-764B-93B9-C873B8B8438C}"/>
              </a:ext>
              <a:ext uri="{C183D7F6-B498-43B3-948B-1728B52AA6E4}">
                <adec:decorative xmlns:adec="http://schemas.microsoft.com/office/drawing/2017/decorative" val="1"/>
              </a:ext>
            </a:extLst>
          </p:cNvPr>
          <p:cNvSpPr/>
          <p:nvPr/>
        </p:nvSpPr>
        <p:spPr>
          <a:xfrm>
            <a:off x="5652689" y="3698829"/>
            <a:ext cx="278948" cy="251054"/>
          </a:xfrm>
          <a:custGeom>
            <a:avLst/>
            <a:gdLst>
              <a:gd name="connsiteX0" fmla="*/ 216564 w 339601"/>
              <a:gd name="connsiteY0" fmla="*/ 118861 h 305641"/>
              <a:gd name="connsiteX1" fmla="*/ 246279 w 339601"/>
              <a:gd name="connsiteY1" fmla="*/ 148576 h 305641"/>
              <a:gd name="connsiteX2" fmla="*/ 246279 w 339601"/>
              <a:gd name="connsiteY2" fmla="*/ 229214 h 305641"/>
              <a:gd name="connsiteX3" fmla="*/ 169852 w 339601"/>
              <a:gd name="connsiteY3" fmla="*/ 305642 h 305641"/>
              <a:gd name="connsiteX4" fmla="*/ 93424 w 339601"/>
              <a:gd name="connsiteY4" fmla="*/ 229214 h 305641"/>
              <a:gd name="connsiteX5" fmla="*/ 93424 w 339601"/>
              <a:gd name="connsiteY5" fmla="*/ 148576 h 305641"/>
              <a:gd name="connsiteX6" fmla="*/ 123140 w 339601"/>
              <a:gd name="connsiteY6" fmla="*/ 118861 h 305641"/>
              <a:gd name="connsiteX7" fmla="*/ 216564 w 339601"/>
              <a:gd name="connsiteY7" fmla="*/ 118861 h 305641"/>
              <a:gd name="connsiteX8" fmla="*/ 87125 w 339601"/>
              <a:gd name="connsiteY8" fmla="*/ 118861 h 305641"/>
              <a:gd name="connsiteX9" fmla="*/ 76597 w 339601"/>
              <a:gd name="connsiteY9" fmla="*/ 144840 h 305641"/>
              <a:gd name="connsiteX10" fmla="*/ 76427 w 339601"/>
              <a:gd name="connsiteY10" fmla="*/ 148576 h 305641"/>
              <a:gd name="connsiteX11" fmla="*/ 76427 w 339601"/>
              <a:gd name="connsiteY11" fmla="*/ 229214 h 305641"/>
              <a:gd name="connsiteX12" fmla="*/ 85495 w 339601"/>
              <a:gd name="connsiteY12" fmla="*/ 269372 h 305641"/>
              <a:gd name="connsiteX13" fmla="*/ 2308 w 339601"/>
              <a:gd name="connsiteY13" fmla="*/ 221300 h 305641"/>
              <a:gd name="connsiteX14" fmla="*/ 0 w 339601"/>
              <a:gd name="connsiteY14" fmla="*/ 203744 h 305641"/>
              <a:gd name="connsiteX15" fmla="*/ 0 w 339601"/>
              <a:gd name="connsiteY15" fmla="*/ 148576 h 305641"/>
              <a:gd name="connsiteX16" fmla="*/ 27270 w 339601"/>
              <a:gd name="connsiteY16" fmla="*/ 118962 h 305641"/>
              <a:gd name="connsiteX17" fmla="*/ 29715 w 339601"/>
              <a:gd name="connsiteY17" fmla="*/ 118861 h 305641"/>
              <a:gd name="connsiteX18" fmla="*/ 87125 w 339601"/>
              <a:gd name="connsiteY18" fmla="*/ 118861 h 305641"/>
              <a:gd name="connsiteX19" fmla="*/ 252579 w 339601"/>
              <a:gd name="connsiteY19" fmla="*/ 118861 h 305641"/>
              <a:gd name="connsiteX20" fmla="*/ 309887 w 339601"/>
              <a:gd name="connsiteY20" fmla="*/ 118861 h 305641"/>
              <a:gd name="connsiteX21" fmla="*/ 339602 w 339601"/>
              <a:gd name="connsiteY21" fmla="*/ 148576 h 305641"/>
              <a:gd name="connsiteX22" fmla="*/ 339602 w 339601"/>
              <a:gd name="connsiteY22" fmla="*/ 203761 h 305641"/>
              <a:gd name="connsiteX23" fmla="*/ 271697 w 339601"/>
              <a:gd name="connsiteY23" fmla="*/ 271697 h 305641"/>
              <a:gd name="connsiteX24" fmla="*/ 254192 w 339601"/>
              <a:gd name="connsiteY24" fmla="*/ 269406 h 305641"/>
              <a:gd name="connsiteX25" fmla="*/ 263106 w 339601"/>
              <a:gd name="connsiteY25" fmla="*/ 234563 h 305641"/>
              <a:gd name="connsiteX26" fmla="*/ 263259 w 339601"/>
              <a:gd name="connsiteY26" fmla="*/ 229214 h 305641"/>
              <a:gd name="connsiteX27" fmla="*/ 263259 w 339601"/>
              <a:gd name="connsiteY27" fmla="*/ 148576 h 305641"/>
              <a:gd name="connsiteX28" fmla="*/ 252562 w 339601"/>
              <a:gd name="connsiteY28" fmla="*/ 118861 h 305641"/>
              <a:gd name="connsiteX29" fmla="*/ 169801 w 339601"/>
              <a:gd name="connsiteY29" fmla="*/ 0 h 305641"/>
              <a:gd name="connsiteX30" fmla="*/ 220741 w 339601"/>
              <a:gd name="connsiteY30" fmla="*/ 50940 h 305641"/>
              <a:gd name="connsiteX31" fmla="*/ 169801 w 339601"/>
              <a:gd name="connsiteY31" fmla="*/ 101881 h 305641"/>
              <a:gd name="connsiteX32" fmla="*/ 118861 w 339601"/>
              <a:gd name="connsiteY32" fmla="*/ 50940 h 305641"/>
              <a:gd name="connsiteX33" fmla="*/ 169801 w 339601"/>
              <a:gd name="connsiteY33" fmla="*/ 0 h 305641"/>
              <a:gd name="connsiteX34" fmla="*/ 280171 w 339601"/>
              <a:gd name="connsiteY34" fmla="*/ 16980 h 305641"/>
              <a:gd name="connsiteX35" fmla="*/ 322622 w 339601"/>
              <a:gd name="connsiteY35" fmla="*/ 59430 h 305641"/>
              <a:gd name="connsiteX36" fmla="*/ 280171 w 339601"/>
              <a:gd name="connsiteY36" fmla="*/ 101881 h 305641"/>
              <a:gd name="connsiteX37" fmla="*/ 237721 w 339601"/>
              <a:gd name="connsiteY37" fmla="*/ 59430 h 305641"/>
              <a:gd name="connsiteX38" fmla="*/ 280171 w 339601"/>
              <a:gd name="connsiteY38" fmla="*/ 16980 h 305641"/>
              <a:gd name="connsiteX39" fmla="*/ 59430 w 339601"/>
              <a:gd name="connsiteY39" fmla="*/ 16980 h 305641"/>
              <a:gd name="connsiteX40" fmla="*/ 101881 w 339601"/>
              <a:gd name="connsiteY40" fmla="*/ 59430 h 305641"/>
              <a:gd name="connsiteX41" fmla="*/ 59430 w 339601"/>
              <a:gd name="connsiteY41" fmla="*/ 101881 h 305641"/>
              <a:gd name="connsiteX42" fmla="*/ 16980 w 339601"/>
              <a:gd name="connsiteY42" fmla="*/ 59430 h 305641"/>
              <a:gd name="connsiteX43" fmla="*/ 59430 w 339601"/>
              <a:gd name="connsiteY43" fmla="*/ 16980 h 30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9601" h="305641">
                <a:moveTo>
                  <a:pt x="216564" y="118861"/>
                </a:moveTo>
                <a:cubicBezTo>
                  <a:pt x="232967" y="118861"/>
                  <a:pt x="246279" y="132173"/>
                  <a:pt x="246279" y="148576"/>
                </a:cubicBezTo>
                <a:lnTo>
                  <a:pt x="246279" y="229214"/>
                </a:lnTo>
                <a:cubicBezTo>
                  <a:pt x="246279" y="271423"/>
                  <a:pt x="212061" y="305642"/>
                  <a:pt x="169852" y="305642"/>
                </a:cubicBezTo>
                <a:cubicBezTo>
                  <a:pt x="127642" y="305642"/>
                  <a:pt x="93424" y="271423"/>
                  <a:pt x="93424" y="229214"/>
                </a:cubicBezTo>
                <a:lnTo>
                  <a:pt x="93424" y="148576"/>
                </a:lnTo>
                <a:cubicBezTo>
                  <a:pt x="93424" y="132173"/>
                  <a:pt x="106720" y="118861"/>
                  <a:pt x="123140" y="118861"/>
                </a:cubicBezTo>
                <a:lnTo>
                  <a:pt x="216564" y="118861"/>
                </a:lnTo>
                <a:close/>
                <a:moveTo>
                  <a:pt x="87125" y="118861"/>
                </a:moveTo>
                <a:cubicBezTo>
                  <a:pt x="81182" y="126026"/>
                  <a:pt x="77361" y="134992"/>
                  <a:pt x="76597" y="144840"/>
                </a:cubicBezTo>
                <a:lnTo>
                  <a:pt x="76427" y="148576"/>
                </a:lnTo>
                <a:lnTo>
                  <a:pt x="76427" y="229214"/>
                </a:lnTo>
                <a:cubicBezTo>
                  <a:pt x="76427" y="243596"/>
                  <a:pt x="79688" y="257214"/>
                  <a:pt x="85495" y="269372"/>
                </a:cubicBezTo>
                <a:cubicBezTo>
                  <a:pt x="49249" y="279069"/>
                  <a:pt x="12005" y="257545"/>
                  <a:pt x="2308" y="221300"/>
                </a:cubicBezTo>
                <a:cubicBezTo>
                  <a:pt x="776" y="215574"/>
                  <a:pt x="0" y="209672"/>
                  <a:pt x="0" y="203744"/>
                </a:cubicBezTo>
                <a:lnTo>
                  <a:pt x="0" y="148576"/>
                </a:lnTo>
                <a:cubicBezTo>
                  <a:pt x="1" y="133114"/>
                  <a:pt x="11860" y="120234"/>
                  <a:pt x="27270" y="118962"/>
                </a:cubicBezTo>
                <a:lnTo>
                  <a:pt x="29715" y="118861"/>
                </a:lnTo>
                <a:lnTo>
                  <a:pt x="87125" y="118861"/>
                </a:lnTo>
                <a:close/>
                <a:moveTo>
                  <a:pt x="252579" y="118861"/>
                </a:moveTo>
                <a:lnTo>
                  <a:pt x="309887" y="118861"/>
                </a:lnTo>
                <a:cubicBezTo>
                  <a:pt x="326289" y="118861"/>
                  <a:pt x="339602" y="132173"/>
                  <a:pt x="339602" y="148576"/>
                </a:cubicBezTo>
                <a:lnTo>
                  <a:pt x="339602" y="203761"/>
                </a:lnTo>
                <a:cubicBezTo>
                  <a:pt x="339610" y="241272"/>
                  <a:pt x="309207" y="271688"/>
                  <a:pt x="271697" y="271697"/>
                </a:cubicBezTo>
                <a:cubicBezTo>
                  <a:pt x="265788" y="271698"/>
                  <a:pt x="259902" y="270927"/>
                  <a:pt x="254192" y="269406"/>
                </a:cubicBezTo>
                <a:cubicBezTo>
                  <a:pt x="259286" y="258743"/>
                  <a:pt x="262410" y="246992"/>
                  <a:pt x="263106" y="234563"/>
                </a:cubicBezTo>
                <a:lnTo>
                  <a:pt x="263259" y="229214"/>
                </a:lnTo>
                <a:lnTo>
                  <a:pt x="263259" y="148576"/>
                </a:lnTo>
                <a:cubicBezTo>
                  <a:pt x="263259" y="137284"/>
                  <a:pt x="259252" y="126926"/>
                  <a:pt x="252562" y="118861"/>
                </a:cubicBezTo>
                <a:close/>
                <a:moveTo>
                  <a:pt x="169801" y="0"/>
                </a:moveTo>
                <a:cubicBezTo>
                  <a:pt x="197935" y="0"/>
                  <a:pt x="220741" y="22807"/>
                  <a:pt x="220741" y="50940"/>
                </a:cubicBezTo>
                <a:cubicBezTo>
                  <a:pt x="220741" y="79074"/>
                  <a:pt x="197935" y="101881"/>
                  <a:pt x="169801" y="101881"/>
                </a:cubicBezTo>
                <a:cubicBezTo>
                  <a:pt x="141667" y="101881"/>
                  <a:pt x="118861" y="79074"/>
                  <a:pt x="118861" y="50940"/>
                </a:cubicBezTo>
                <a:cubicBezTo>
                  <a:pt x="118861" y="22807"/>
                  <a:pt x="141667" y="0"/>
                  <a:pt x="169801" y="0"/>
                </a:cubicBezTo>
                <a:close/>
                <a:moveTo>
                  <a:pt x="280171" y="16980"/>
                </a:moveTo>
                <a:cubicBezTo>
                  <a:pt x="303616" y="16980"/>
                  <a:pt x="322622" y="35986"/>
                  <a:pt x="322622" y="59430"/>
                </a:cubicBezTo>
                <a:cubicBezTo>
                  <a:pt x="322622" y="82875"/>
                  <a:pt x="303616" y="101881"/>
                  <a:pt x="280171" y="101881"/>
                </a:cubicBezTo>
                <a:cubicBezTo>
                  <a:pt x="256727" y="101881"/>
                  <a:pt x="237721" y="82875"/>
                  <a:pt x="237721" y="59430"/>
                </a:cubicBezTo>
                <a:cubicBezTo>
                  <a:pt x="237721" y="35986"/>
                  <a:pt x="256727" y="16980"/>
                  <a:pt x="280171" y="16980"/>
                </a:cubicBezTo>
                <a:close/>
                <a:moveTo>
                  <a:pt x="59430" y="16980"/>
                </a:moveTo>
                <a:cubicBezTo>
                  <a:pt x="82875" y="16980"/>
                  <a:pt x="101881" y="35986"/>
                  <a:pt x="101881" y="59430"/>
                </a:cubicBezTo>
                <a:cubicBezTo>
                  <a:pt x="101881" y="82875"/>
                  <a:pt x="82875" y="101881"/>
                  <a:pt x="59430" y="101881"/>
                </a:cubicBezTo>
                <a:cubicBezTo>
                  <a:pt x="35986" y="101881"/>
                  <a:pt x="16980" y="82875"/>
                  <a:pt x="16980" y="59430"/>
                </a:cubicBezTo>
                <a:cubicBezTo>
                  <a:pt x="16980" y="35986"/>
                  <a:pt x="35986" y="16980"/>
                  <a:pt x="59430" y="1698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36768F3A-7891-B4CB-C9C4-E908650AD19B}"/>
              </a:ext>
            </a:extLst>
          </p:cNvPr>
          <p:cNvSpPr txBox="1"/>
          <p:nvPr/>
        </p:nvSpPr>
        <p:spPr>
          <a:xfrm>
            <a:off x="6407440" y="3547378"/>
            <a:ext cx="15096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Inclusiveness</a:t>
            </a:r>
          </a:p>
        </p:txBody>
      </p:sp>
      <p:sp>
        <p:nvSpPr>
          <p:cNvPr id="38" name="TextBox 37">
            <a:extLst>
              <a:ext uri="{FF2B5EF4-FFF2-40B4-BE49-F238E27FC236}">
                <a16:creationId xmlns:a16="http://schemas.microsoft.com/office/drawing/2014/main" id="{D8D2B1FE-67BD-E6B9-4CA6-CB44FB3FE6BA}"/>
              </a:ext>
            </a:extLst>
          </p:cNvPr>
          <p:cNvSpPr txBox="1"/>
          <p:nvPr/>
        </p:nvSpPr>
        <p:spPr>
          <a:xfrm>
            <a:off x="6407440" y="3865447"/>
            <a:ext cx="462761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AI systems should empower everyone and engage people.</a:t>
            </a:r>
          </a:p>
        </p:txBody>
      </p:sp>
      <p:sp>
        <p:nvSpPr>
          <p:cNvPr id="3" name="Oval 2">
            <a:extLst>
              <a:ext uri="{FF2B5EF4-FFF2-40B4-BE49-F238E27FC236}">
                <a16:creationId xmlns:a16="http://schemas.microsoft.com/office/drawing/2014/main" id="{EEB0DD1B-FC50-FF24-5107-E8C9AB7CE82D}"/>
              </a:ext>
              <a:ext uri="{C183D7F6-B498-43B3-948B-1728B52AA6E4}">
                <adec:decorative xmlns:adec="http://schemas.microsoft.com/office/drawing/2017/decorative" val="1"/>
              </a:ext>
            </a:extLst>
          </p:cNvPr>
          <p:cNvSpPr/>
          <p:nvPr/>
        </p:nvSpPr>
        <p:spPr bwMode="auto">
          <a:xfrm>
            <a:off x="5483101" y="4381117"/>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grpSp>
        <p:nvGrpSpPr>
          <p:cNvPr id="61" name="Group 60">
            <a:extLst>
              <a:ext uri="{FF2B5EF4-FFF2-40B4-BE49-F238E27FC236}">
                <a16:creationId xmlns:a16="http://schemas.microsoft.com/office/drawing/2014/main" id="{5E0A40B4-657C-E725-A562-E23055C05BBB}"/>
              </a:ext>
              <a:ext uri="{C183D7F6-B498-43B3-948B-1728B52AA6E4}">
                <adec:decorative xmlns:adec="http://schemas.microsoft.com/office/drawing/2017/decorative" val="1"/>
              </a:ext>
            </a:extLst>
          </p:cNvPr>
          <p:cNvGrpSpPr/>
          <p:nvPr/>
        </p:nvGrpSpPr>
        <p:grpSpPr>
          <a:xfrm>
            <a:off x="5667865" y="4564833"/>
            <a:ext cx="264394" cy="251764"/>
            <a:chOff x="5639120" y="4537461"/>
            <a:chExt cx="321884" cy="306508"/>
          </a:xfrm>
        </p:grpSpPr>
        <p:sp>
          <p:nvSpPr>
            <p:cNvPr id="58" name="Freeform 57">
              <a:extLst>
                <a:ext uri="{FF2B5EF4-FFF2-40B4-BE49-F238E27FC236}">
                  <a16:creationId xmlns:a16="http://schemas.microsoft.com/office/drawing/2014/main" id="{EA2B38F3-04B0-DE22-C070-18AF0C269E3E}"/>
                </a:ext>
              </a:extLst>
            </p:cNvPr>
            <p:cNvSpPr/>
            <p:nvPr/>
          </p:nvSpPr>
          <p:spPr>
            <a:xfrm>
              <a:off x="5639120" y="4537461"/>
              <a:ext cx="307920" cy="278775"/>
            </a:xfrm>
            <a:custGeom>
              <a:avLst/>
              <a:gdLst>
                <a:gd name="connsiteX0" fmla="*/ 167220 w 307920"/>
                <a:gd name="connsiteY0" fmla="*/ 2647 h 278775"/>
                <a:gd name="connsiteX1" fmla="*/ 169716 w 307920"/>
                <a:gd name="connsiteY1" fmla="*/ 134 h 278775"/>
                <a:gd name="connsiteX2" fmla="*/ 213219 w 307920"/>
                <a:gd name="connsiteY2" fmla="*/ 134 h 278775"/>
                <a:gd name="connsiteX3" fmla="*/ 213814 w 307920"/>
                <a:gd name="connsiteY3" fmla="*/ 117 h 278775"/>
                <a:gd name="connsiteX4" fmla="*/ 223068 w 307920"/>
                <a:gd name="connsiteY4" fmla="*/ 117 h 278775"/>
                <a:gd name="connsiteX5" fmla="*/ 223713 w 307920"/>
                <a:gd name="connsiteY5" fmla="*/ 117 h 278775"/>
                <a:gd name="connsiteX6" fmla="*/ 251662 w 307920"/>
                <a:gd name="connsiteY6" fmla="*/ 6383 h 278775"/>
                <a:gd name="connsiteX7" fmla="*/ 291396 w 307920"/>
                <a:gd name="connsiteY7" fmla="*/ 37321 h 278775"/>
                <a:gd name="connsiteX8" fmla="*/ 305048 w 307920"/>
                <a:gd name="connsiteY8" fmla="*/ 111150 h 278775"/>
                <a:gd name="connsiteX9" fmla="*/ 249336 w 307920"/>
                <a:gd name="connsiteY9" fmla="*/ 56186 h 278775"/>
                <a:gd name="connsiteX10" fmla="*/ 240388 w 307920"/>
                <a:gd name="connsiteY10" fmla="*/ 52518 h 278775"/>
                <a:gd name="connsiteX11" fmla="*/ 159817 w 307920"/>
                <a:gd name="connsiteY11" fmla="*/ 52518 h 278775"/>
                <a:gd name="connsiteX12" fmla="*/ 152125 w 307920"/>
                <a:gd name="connsiteY12" fmla="*/ 55099 h 278775"/>
                <a:gd name="connsiteX13" fmla="*/ 120135 w 307920"/>
                <a:gd name="connsiteY13" fmla="*/ 79346 h 278775"/>
                <a:gd name="connsiteX14" fmla="*/ 97097 w 307920"/>
                <a:gd name="connsiteY14" fmla="*/ 76250 h 278775"/>
                <a:gd name="connsiteX15" fmla="*/ 97076 w 307920"/>
                <a:gd name="connsiteY15" fmla="*/ 76222 h 278775"/>
                <a:gd name="connsiteX16" fmla="*/ 100037 w 307920"/>
                <a:gd name="connsiteY16" fmla="*/ 53554 h 278775"/>
                <a:gd name="connsiteX17" fmla="*/ 100149 w 307920"/>
                <a:gd name="connsiteY17" fmla="*/ 53469 h 278775"/>
                <a:gd name="connsiteX18" fmla="*/ 167220 w 307920"/>
                <a:gd name="connsiteY18" fmla="*/ 2647 h 278775"/>
                <a:gd name="connsiteX19" fmla="*/ 83390 w 307920"/>
                <a:gd name="connsiteY19" fmla="*/ 190685 h 278775"/>
                <a:gd name="connsiteX20" fmla="*/ 83169 w 307920"/>
                <a:gd name="connsiteY20" fmla="*/ 190906 h 278775"/>
                <a:gd name="connsiteX21" fmla="*/ 66630 w 307920"/>
                <a:gd name="connsiteY21" fmla="*/ 207342 h 278775"/>
                <a:gd name="connsiteX22" fmla="*/ 66410 w 307920"/>
                <a:gd name="connsiteY22" fmla="*/ 207546 h 278775"/>
                <a:gd name="connsiteX23" fmla="*/ 44998 w 307920"/>
                <a:gd name="connsiteY23" fmla="*/ 207342 h 278775"/>
                <a:gd name="connsiteX24" fmla="*/ 44904 w 307920"/>
                <a:gd name="connsiteY24" fmla="*/ 185922 h 278775"/>
                <a:gd name="connsiteX25" fmla="*/ 44998 w 307920"/>
                <a:gd name="connsiteY25" fmla="*/ 185829 h 278775"/>
                <a:gd name="connsiteX26" fmla="*/ 61536 w 307920"/>
                <a:gd name="connsiteY26" fmla="*/ 169392 h 278775"/>
                <a:gd name="connsiteX27" fmla="*/ 83186 w 307920"/>
                <a:gd name="connsiteY27" fmla="*/ 169392 h 278775"/>
                <a:gd name="connsiteX28" fmla="*/ 83390 w 307920"/>
                <a:gd name="connsiteY28" fmla="*/ 190685 h 278775"/>
                <a:gd name="connsiteX29" fmla="*/ 78466 w 307920"/>
                <a:gd name="connsiteY29" fmla="*/ 219517 h 278775"/>
                <a:gd name="connsiteX30" fmla="*/ 78686 w 307920"/>
                <a:gd name="connsiteY30" fmla="*/ 240810 h 278775"/>
                <a:gd name="connsiteX31" fmla="*/ 100336 w 307920"/>
                <a:gd name="connsiteY31" fmla="*/ 240810 h 278775"/>
                <a:gd name="connsiteX32" fmla="*/ 116874 w 307920"/>
                <a:gd name="connsiteY32" fmla="*/ 224390 h 278775"/>
                <a:gd name="connsiteX33" fmla="*/ 116985 w 307920"/>
                <a:gd name="connsiteY33" fmla="*/ 202970 h 278775"/>
                <a:gd name="connsiteX34" fmla="*/ 114497 w 307920"/>
                <a:gd name="connsiteY34" fmla="*/ 200941 h 278775"/>
                <a:gd name="connsiteX35" fmla="*/ 95446 w 307920"/>
                <a:gd name="connsiteY35" fmla="*/ 202639 h 278775"/>
                <a:gd name="connsiteX36" fmla="*/ 95225 w 307920"/>
                <a:gd name="connsiteY36" fmla="*/ 202877 h 278775"/>
                <a:gd name="connsiteX37" fmla="*/ 78686 w 307920"/>
                <a:gd name="connsiteY37" fmla="*/ 219296 h 278775"/>
                <a:gd name="connsiteX38" fmla="*/ 78466 w 307920"/>
                <a:gd name="connsiteY38" fmla="*/ 219517 h 278775"/>
                <a:gd name="connsiteX39" fmla="*/ 42672 w 307920"/>
                <a:gd name="connsiteY39" fmla="*/ 142665 h 278775"/>
                <a:gd name="connsiteX40" fmla="*/ 42765 w 307920"/>
                <a:gd name="connsiteY40" fmla="*/ 164086 h 278775"/>
                <a:gd name="connsiteX41" fmla="*/ 42672 w 307920"/>
                <a:gd name="connsiteY41" fmla="*/ 164179 h 278775"/>
                <a:gd name="connsiteX42" fmla="*/ 26150 w 307920"/>
                <a:gd name="connsiteY42" fmla="*/ 180616 h 278775"/>
                <a:gd name="connsiteX43" fmla="*/ 4483 w 307920"/>
                <a:gd name="connsiteY43" fmla="*/ 180616 h 278775"/>
                <a:gd name="connsiteX44" fmla="*/ 4389 w 307920"/>
                <a:gd name="connsiteY44" fmla="*/ 159195 h 278775"/>
                <a:gd name="connsiteX45" fmla="*/ 4483 w 307920"/>
                <a:gd name="connsiteY45" fmla="*/ 159102 h 278775"/>
                <a:gd name="connsiteX46" fmla="*/ 21039 w 307920"/>
                <a:gd name="connsiteY46" fmla="*/ 142665 h 278775"/>
                <a:gd name="connsiteX47" fmla="*/ 42688 w 307920"/>
                <a:gd name="connsiteY47" fmla="*/ 142665 h 278775"/>
                <a:gd name="connsiteX48" fmla="*/ 150563 w 307920"/>
                <a:gd name="connsiteY48" fmla="*/ 236344 h 278775"/>
                <a:gd name="connsiteX49" fmla="*/ 150656 w 307920"/>
                <a:gd name="connsiteY49" fmla="*/ 257765 h 278775"/>
                <a:gd name="connsiteX50" fmla="*/ 150563 w 307920"/>
                <a:gd name="connsiteY50" fmla="*/ 257858 h 278775"/>
                <a:gd name="connsiteX51" fmla="*/ 134024 w 307920"/>
                <a:gd name="connsiteY51" fmla="*/ 274295 h 278775"/>
                <a:gd name="connsiteX52" fmla="*/ 112375 w 307920"/>
                <a:gd name="connsiteY52" fmla="*/ 274295 h 278775"/>
                <a:gd name="connsiteX53" fmla="*/ 109454 w 307920"/>
                <a:gd name="connsiteY53" fmla="*/ 256839 h 278775"/>
                <a:gd name="connsiteX54" fmla="*/ 109471 w 307920"/>
                <a:gd name="connsiteY54" fmla="*/ 256805 h 278775"/>
                <a:gd name="connsiteX55" fmla="*/ 112375 w 307920"/>
                <a:gd name="connsiteY55" fmla="*/ 252781 h 278775"/>
                <a:gd name="connsiteX56" fmla="*/ 128913 w 307920"/>
                <a:gd name="connsiteY56" fmla="*/ 236344 h 278775"/>
                <a:gd name="connsiteX57" fmla="*/ 150563 w 307920"/>
                <a:gd name="connsiteY57" fmla="*/ 236344 h 27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07920" h="278775">
                  <a:moveTo>
                    <a:pt x="167220" y="2647"/>
                  </a:moveTo>
                  <a:cubicBezTo>
                    <a:pt x="168166" y="1931"/>
                    <a:pt x="169007" y="1085"/>
                    <a:pt x="169716" y="134"/>
                  </a:cubicBezTo>
                  <a:lnTo>
                    <a:pt x="213219" y="134"/>
                  </a:lnTo>
                  <a:lnTo>
                    <a:pt x="213814" y="117"/>
                  </a:lnTo>
                  <a:cubicBezTo>
                    <a:pt x="216897" y="-39"/>
                    <a:pt x="219986" y="-39"/>
                    <a:pt x="223068" y="117"/>
                  </a:cubicBezTo>
                  <a:lnTo>
                    <a:pt x="223713" y="117"/>
                  </a:lnTo>
                  <a:cubicBezTo>
                    <a:pt x="233380" y="96"/>
                    <a:pt x="242930" y="2237"/>
                    <a:pt x="251662" y="6383"/>
                  </a:cubicBezTo>
                  <a:cubicBezTo>
                    <a:pt x="267619" y="12640"/>
                    <a:pt x="281418" y="23386"/>
                    <a:pt x="291396" y="37321"/>
                  </a:cubicBezTo>
                  <a:cubicBezTo>
                    <a:pt x="306686" y="58681"/>
                    <a:pt x="311689" y="85734"/>
                    <a:pt x="305048" y="111150"/>
                  </a:cubicBezTo>
                  <a:lnTo>
                    <a:pt x="249336" y="56186"/>
                  </a:lnTo>
                  <a:cubicBezTo>
                    <a:pt x="246952" y="53834"/>
                    <a:pt x="243736" y="52516"/>
                    <a:pt x="240388" y="52518"/>
                  </a:cubicBezTo>
                  <a:lnTo>
                    <a:pt x="159817" y="52518"/>
                  </a:lnTo>
                  <a:cubicBezTo>
                    <a:pt x="157043" y="52531"/>
                    <a:pt x="154346" y="53436"/>
                    <a:pt x="152125" y="55099"/>
                  </a:cubicBezTo>
                  <a:lnTo>
                    <a:pt x="120135" y="79346"/>
                  </a:lnTo>
                  <a:cubicBezTo>
                    <a:pt x="112918" y="84853"/>
                    <a:pt x="102603" y="83467"/>
                    <a:pt x="97097" y="76250"/>
                  </a:cubicBezTo>
                  <a:cubicBezTo>
                    <a:pt x="97090" y="76241"/>
                    <a:pt x="97083" y="76231"/>
                    <a:pt x="97076" y="76222"/>
                  </a:cubicBezTo>
                  <a:cubicBezTo>
                    <a:pt x="91634" y="69145"/>
                    <a:pt x="92960" y="58996"/>
                    <a:pt x="100037" y="53554"/>
                  </a:cubicBezTo>
                  <a:cubicBezTo>
                    <a:pt x="100075" y="53525"/>
                    <a:pt x="100112" y="53497"/>
                    <a:pt x="100149" y="53469"/>
                  </a:cubicBezTo>
                  <a:lnTo>
                    <a:pt x="167220" y="2647"/>
                  </a:lnTo>
                  <a:close/>
                  <a:moveTo>
                    <a:pt x="83390" y="190685"/>
                  </a:moveTo>
                  <a:lnTo>
                    <a:pt x="83169" y="190906"/>
                  </a:lnTo>
                  <a:lnTo>
                    <a:pt x="66630" y="207342"/>
                  </a:lnTo>
                  <a:lnTo>
                    <a:pt x="66410" y="207546"/>
                  </a:lnTo>
                  <a:cubicBezTo>
                    <a:pt x="60389" y="213272"/>
                    <a:pt x="50909" y="213182"/>
                    <a:pt x="44998" y="207342"/>
                  </a:cubicBezTo>
                  <a:cubicBezTo>
                    <a:pt x="39057" y="201454"/>
                    <a:pt x="39015" y="191863"/>
                    <a:pt x="44904" y="185922"/>
                  </a:cubicBezTo>
                  <a:cubicBezTo>
                    <a:pt x="44935" y="185891"/>
                    <a:pt x="44966" y="185859"/>
                    <a:pt x="44998" y="185829"/>
                  </a:cubicBezTo>
                  <a:lnTo>
                    <a:pt x="61536" y="169392"/>
                  </a:lnTo>
                  <a:cubicBezTo>
                    <a:pt x="67532" y="163454"/>
                    <a:pt x="77191" y="163454"/>
                    <a:pt x="83186" y="169392"/>
                  </a:cubicBezTo>
                  <a:cubicBezTo>
                    <a:pt x="89074" y="175236"/>
                    <a:pt x="89164" y="184728"/>
                    <a:pt x="83390" y="190685"/>
                  </a:cubicBezTo>
                  <a:close/>
                  <a:moveTo>
                    <a:pt x="78466" y="219517"/>
                  </a:moveTo>
                  <a:cubicBezTo>
                    <a:pt x="72695" y="225477"/>
                    <a:pt x="72794" y="234971"/>
                    <a:pt x="78686" y="240810"/>
                  </a:cubicBezTo>
                  <a:cubicBezTo>
                    <a:pt x="84663" y="246753"/>
                    <a:pt x="94342" y="246753"/>
                    <a:pt x="100336" y="240810"/>
                  </a:cubicBezTo>
                  <a:lnTo>
                    <a:pt x="116874" y="224390"/>
                  </a:lnTo>
                  <a:cubicBezTo>
                    <a:pt x="122819" y="218507"/>
                    <a:pt x="122870" y="208916"/>
                    <a:pt x="116985" y="202970"/>
                  </a:cubicBezTo>
                  <a:cubicBezTo>
                    <a:pt x="116230" y="202208"/>
                    <a:pt x="115396" y="201527"/>
                    <a:pt x="114497" y="200941"/>
                  </a:cubicBezTo>
                  <a:cubicBezTo>
                    <a:pt x="108524" y="197010"/>
                    <a:pt x="100630" y="197715"/>
                    <a:pt x="95446" y="202639"/>
                  </a:cubicBezTo>
                  <a:lnTo>
                    <a:pt x="95225" y="202877"/>
                  </a:lnTo>
                  <a:lnTo>
                    <a:pt x="78686" y="219296"/>
                  </a:lnTo>
                  <a:lnTo>
                    <a:pt x="78466" y="219517"/>
                  </a:lnTo>
                  <a:close/>
                  <a:moveTo>
                    <a:pt x="42672" y="142665"/>
                  </a:moveTo>
                  <a:cubicBezTo>
                    <a:pt x="48612" y="148554"/>
                    <a:pt x="48654" y="158144"/>
                    <a:pt x="42765" y="164086"/>
                  </a:cubicBezTo>
                  <a:cubicBezTo>
                    <a:pt x="42734" y="164116"/>
                    <a:pt x="42703" y="164148"/>
                    <a:pt x="42672" y="164179"/>
                  </a:cubicBezTo>
                  <a:lnTo>
                    <a:pt x="26150" y="180616"/>
                  </a:lnTo>
                  <a:cubicBezTo>
                    <a:pt x="20153" y="186564"/>
                    <a:pt x="10481" y="186564"/>
                    <a:pt x="4483" y="180616"/>
                  </a:cubicBezTo>
                  <a:cubicBezTo>
                    <a:pt x="-1458" y="174727"/>
                    <a:pt x="-1500" y="165137"/>
                    <a:pt x="4389" y="159195"/>
                  </a:cubicBezTo>
                  <a:cubicBezTo>
                    <a:pt x="4420" y="159165"/>
                    <a:pt x="4452" y="159133"/>
                    <a:pt x="4483" y="159102"/>
                  </a:cubicBezTo>
                  <a:lnTo>
                    <a:pt x="21039" y="142665"/>
                  </a:lnTo>
                  <a:cubicBezTo>
                    <a:pt x="27034" y="136727"/>
                    <a:pt x="36693" y="136727"/>
                    <a:pt x="42688" y="142665"/>
                  </a:cubicBezTo>
                  <a:close/>
                  <a:moveTo>
                    <a:pt x="150563" y="236344"/>
                  </a:moveTo>
                  <a:cubicBezTo>
                    <a:pt x="156504" y="242233"/>
                    <a:pt x="156547" y="251823"/>
                    <a:pt x="150656" y="257765"/>
                  </a:cubicBezTo>
                  <a:cubicBezTo>
                    <a:pt x="150626" y="257795"/>
                    <a:pt x="150595" y="257828"/>
                    <a:pt x="150563" y="257858"/>
                  </a:cubicBezTo>
                  <a:lnTo>
                    <a:pt x="134024" y="274295"/>
                  </a:lnTo>
                  <a:cubicBezTo>
                    <a:pt x="128044" y="280268"/>
                    <a:pt x="118355" y="280268"/>
                    <a:pt x="112375" y="274295"/>
                  </a:cubicBezTo>
                  <a:cubicBezTo>
                    <a:pt x="107750" y="269710"/>
                    <a:pt x="106573" y="262680"/>
                    <a:pt x="109454" y="256839"/>
                  </a:cubicBezTo>
                  <a:lnTo>
                    <a:pt x="109471" y="256805"/>
                  </a:lnTo>
                  <a:cubicBezTo>
                    <a:pt x="110212" y="255314"/>
                    <a:pt x="111193" y="253954"/>
                    <a:pt x="112375" y="252781"/>
                  </a:cubicBezTo>
                  <a:lnTo>
                    <a:pt x="128913" y="236344"/>
                  </a:lnTo>
                  <a:cubicBezTo>
                    <a:pt x="134909" y="230406"/>
                    <a:pt x="144567" y="230406"/>
                    <a:pt x="150563" y="23634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11CB9A6A-CFD6-A4E0-AC23-9E5EF5B8C83C}"/>
                </a:ext>
              </a:extLst>
            </p:cNvPr>
            <p:cNvSpPr/>
            <p:nvPr/>
          </p:nvSpPr>
          <p:spPr>
            <a:xfrm>
              <a:off x="5648462" y="4537959"/>
              <a:ext cx="312542" cy="306010"/>
            </a:xfrm>
            <a:custGeom>
              <a:avLst/>
              <a:gdLst>
                <a:gd name="connsiteX0" fmla="*/ 30681 w 312542"/>
                <a:gd name="connsiteY0" fmla="*/ 30489 h 306010"/>
                <a:gd name="connsiteX1" fmla="*/ 117484 w 312542"/>
                <a:gd name="connsiteY1" fmla="*/ 791 h 306010"/>
                <a:gd name="connsiteX2" fmla="*/ 75424 w 312542"/>
                <a:gd name="connsiteY2" fmla="*/ 32680 h 306010"/>
                <a:gd name="connsiteX3" fmla="*/ 67341 w 312542"/>
                <a:gd name="connsiteY3" fmla="*/ 91003 h 306010"/>
                <a:gd name="connsiteX4" fmla="*/ 67511 w 312542"/>
                <a:gd name="connsiteY4" fmla="*/ 91227 h 306010"/>
                <a:gd name="connsiteX5" fmla="*/ 126160 w 312542"/>
                <a:gd name="connsiteY5" fmla="*/ 99157 h 306010"/>
                <a:gd name="connsiteX6" fmla="*/ 154755 w 312542"/>
                <a:gd name="connsiteY6" fmla="*/ 77507 h 306010"/>
                <a:gd name="connsiteX7" fmla="*/ 225817 w 312542"/>
                <a:gd name="connsiteY7" fmla="*/ 77507 h 306010"/>
                <a:gd name="connsiteX8" fmla="*/ 285366 w 312542"/>
                <a:gd name="connsiteY8" fmla="*/ 136258 h 306010"/>
                <a:gd name="connsiteX9" fmla="*/ 285977 w 312542"/>
                <a:gd name="connsiteY9" fmla="*/ 136938 h 306010"/>
                <a:gd name="connsiteX10" fmla="*/ 305504 w 312542"/>
                <a:gd name="connsiteY10" fmla="*/ 156465 h 306010"/>
                <a:gd name="connsiteX11" fmla="*/ 305265 w 312542"/>
                <a:gd name="connsiteY11" fmla="*/ 191019 h 306010"/>
                <a:gd name="connsiteX12" fmla="*/ 272631 w 312542"/>
                <a:gd name="connsiteY12" fmla="*/ 192530 h 306010"/>
                <a:gd name="connsiteX13" fmla="*/ 271001 w 312542"/>
                <a:gd name="connsiteY13" fmla="*/ 190900 h 306010"/>
                <a:gd name="connsiteX14" fmla="*/ 269982 w 312542"/>
                <a:gd name="connsiteY14" fmla="*/ 190017 h 306010"/>
                <a:gd name="connsiteX15" fmla="*/ 251422 w 312542"/>
                <a:gd name="connsiteY15" fmla="*/ 171475 h 306010"/>
                <a:gd name="connsiteX16" fmla="*/ 239418 w 312542"/>
                <a:gd name="connsiteY16" fmla="*/ 171266 h 306010"/>
                <a:gd name="connsiteX17" fmla="*/ 239209 w 312542"/>
                <a:gd name="connsiteY17" fmla="*/ 183271 h 306010"/>
                <a:gd name="connsiteX18" fmla="*/ 239418 w 312542"/>
                <a:gd name="connsiteY18" fmla="*/ 183480 h 306010"/>
                <a:gd name="connsiteX19" fmla="*/ 258945 w 312542"/>
                <a:gd name="connsiteY19" fmla="*/ 203007 h 306010"/>
                <a:gd name="connsiteX20" fmla="*/ 261118 w 312542"/>
                <a:gd name="connsiteY20" fmla="*/ 205028 h 306010"/>
                <a:gd name="connsiteX21" fmla="*/ 261865 w 312542"/>
                <a:gd name="connsiteY21" fmla="*/ 205775 h 306010"/>
                <a:gd name="connsiteX22" fmla="*/ 260750 w 312542"/>
                <a:gd name="connsiteY22" fmla="*/ 230243 h 306010"/>
                <a:gd name="connsiteX23" fmla="*/ 237397 w 312542"/>
                <a:gd name="connsiteY23" fmla="*/ 230243 h 306010"/>
                <a:gd name="connsiteX24" fmla="*/ 234510 w 312542"/>
                <a:gd name="connsiteY24" fmla="*/ 227374 h 306010"/>
                <a:gd name="connsiteX25" fmla="*/ 222504 w 312542"/>
                <a:gd name="connsiteY25" fmla="*/ 227389 h 306010"/>
                <a:gd name="connsiteX26" fmla="*/ 220026 w 312542"/>
                <a:gd name="connsiteY26" fmla="*/ 233537 h 306010"/>
                <a:gd name="connsiteX27" fmla="*/ 222522 w 312542"/>
                <a:gd name="connsiteY27" fmla="*/ 239735 h 306010"/>
                <a:gd name="connsiteX28" fmla="*/ 226309 w 312542"/>
                <a:gd name="connsiteY28" fmla="*/ 243522 h 306010"/>
                <a:gd name="connsiteX29" fmla="*/ 226990 w 312542"/>
                <a:gd name="connsiteY29" fmla="*/ 266156 h 306010"/>
                <a:gd name="connsiteX30" fmla="*/ 204355 w 312542"/>
                <a:gd name="connsiteY30" fmla="*/ 266837 h 306010"/>
                <a:gd name="connsiteX31" fmla="*/ 203674 w 312542"/>
                <a:gd name="connsiteY31" fmla="*/ 266156 h 306010"/>
                <a:gd name="connsiteX32" fmla="*/ 203641 w 312542"/>
                <a:gd name="connsiteY32" fmla="*/ 266156 h 306010"/>
                <a:gd name="connsiteX33" fmla="*/ 203454 w 312542"/>
                <a:gd name="connsiteY33" fmla="*/ 265935 h 306010"/>
                <a:gd name="connsiteX34" fmla="*/ 199888 w 312542"/>
                <a:gd name="connsiteY34" fmla="*/ 262369 h 306010"/>
                <a:gd name="connsiteX35" fmla="*/ 187883 w 312542"/>
                <a:gd name="connsiteY35" fmla="*/ 262161 h 306010"/>
                <a:gd name="connsiteX36" fmla="*/ 187674 w 312542"/>
                <a:gd name="connsiteY36" fmla="*/ 274166 h 306010"/>
                <a:gd name="connsiteX37" fmla="*/ 187883 w 312542"/>
                <a:gd name="connsiteY37" fmla="*/ 274374 h 306010"/>
                <a:gd name="connsiteX38" fmla="*/ 191585 w 312542"/>
                <a:gd name="connsiteY38" fmla="*/ 278093 h 306010"/>
                <a:gd name="connsiteX39" fmla="*/ 191729 w 312542"/>
                <a:gd name="connsiteY39" fmla="*/ 301160 h 306010"/>
                <a:gd name="connsiteX40" fmla="*/ 168662 w 312542"/>
                <a:gd name="connsiteY40" fmla="*/ 301305 h 306010"/>
                <a:gd name="connsiteX41" fmla="*/ 144363 w 312542"/>
                <a:gd name="connsiteY41" fmla="*/ 278212 h 306010"/>
                <a:gd name="connsiteX42" fmla="*/ 153261 w 312542"/>
                <a:gd name="connsiteY42" fmla="*/ 269348 h 306010"/>
                <a:gd name="connsiteX43" fmla="*/ 153458 w 312542"/>
                <a:gd name="connsiteY43" fmla="*/ 224107 h 306010"/>
                <a:gd name="connsiteX44" fmla="*/ 153261 w 312542"/>
                <a:gd name="connsiteY44" fmla="*/ 223910 h 306010"/>
                <a:gd name="connsiteX45" fmla="*/ 129013 w 312542"/>
                <a:gd name="connsiteY45" fmla="*/ 214520 h 306010"/>
                <a:gd name="connsiteX46" fmla="*/ 119572 w 312542"/>
                <a:gd name="connsiteY46" fmla="*/ 190408 h 306010"/>
                <a:gd name="connsiteX47" fmla="*/ 95325 w 312542"/>
                <a:gd name="connsiteY47" fmla="*/ 181035 h 306010"/>
                <a:gd name="connsiteX48" fmla="*/ 85884 w 312542"/>
                <a:gd name="connsiteY48" fmla="*/ 156940 h 306010"/>
                <a:gd name="connsiteX49" fmla="*/ 54572 w 312542"/>
                <a:gd name="connsiteY49" fmla="*/ 148620 h 306010"/>
                <a:gd name="connsiteX50" fmla="*/ 45386 w 312542"/>
                <a:gd name="connsiteY50" fmla="*/ 130214 h 306010"/>
                <a:gd name="connsiteX51" fmla="*/ 2698 w 312542"/>
                <a:gd name="connsiteY51" fmla="*/ 127531 h 306010"/>
                <a:gd name="connsiteX52" fmla="*/ 30681 w 312542"/>
                <a:gd name="connsiteY52" fmla="*/ 30506 h 30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2542" h="306010">
                  <a:moveTo>
                    <a:pt x="30681" y="30489"/>
                  </a:moveTo>
                  <a:cubicBezTo>
                    <a:pt x="53525" y="7794"/>
                    <a:pt x="85525" y="-3154"/>
                    <a:pt x="117484" y="791"/>
                  </a:cubicBezTo>
                  <a:lnTo>
                    <a:pt x="75424" y="32680"/>
                  </a:lnTo>
                  <a:cubicBezTo>
                    <a:pt x="57086" y="46553"/>
                    <a:pt x="53467" y="72666"/>
                    <a:pt x="67341" y="91003"/>
                  </a:cubicBezTo>
                  <a:cubicBezTo>
                    <a:pt x="67397" y="91078"/>
                    <a:pt x="67454" y="91153"/>
                    <a:pt x="67511" y="91227"/>
                  </a:cubicBezTo>
                  <a:cubicBezTo>
                    <a:pt x="81560" y="109539"/>
                    <a:pt x="107753" y="113080"/>
                    <a:pt x="126160" y="99157"/>
                  </a:cubicBezTo>
                  <a:lnTo>
                    <a:pt x="154755" y="77507"/>
                  </a:lnTo>
                  <a:lnTo>
                    <a:pt x="225817" y="77507"/>
                  </a:lnTo>
                  <a:lnTo>
                    <a:pt x="285366" y="136258"/>
                  </a:lnTo>
                  <a:cubicBezTo>
                    <a:pt x="285558" y="136494"/>
                    <a:pt x="285761" y="136722"/>
                    <a:pt x="285977" y="136938"/>
                  </a:cubicBezTo>
                  <a:lnTo>
                    <a:pt x="305504" y="156465"/>
                  </a:lnTo>
                  <a:cubicBezTo>
                    <a:pt x="314981" y="166072"/>
                    <a:pt x="314874" y="181543"/>
                    <a:pt x="305265" y="191019"/>
                  </a:cubicBezTo>
                  <a:cubicBezTo>
                    <a:pt x="296372" y="199789"/>
                    <a:pt x="282296" y="200441"/>
                    <a:pt x="272631" y="192530"/>
                  </a:cubicBezTo>
                  <a:lnTo>
                    <a:pt x="271001" y="190900"/>
                  </a:lnTo>
                  <a:cubicBezTo>
                    <a:pt x="270685" y="190579"/>
                    <a:pt x="270343" y="190284"/>
                    <a:pt x="269982" y="190017"/>
                  </a:cubicBezTo>
                  <a:lnTo>
                    <a:pt x="251422" y="171475"/>
                  </a:lnTo>
                  <a:cubicBezTo>
                    <a:pt x="248166" y="168103"/>
                    <a:pt x="242790" y="168009"/>
                    <a:pt x="239418" y="171266"/>
                  </a:cubicBezTo>
                  <a:cubicBezTo>
                    <a:pt x="236045" y="174525"/>
                    <a:pt x="235952" y="179899"/>
                    <a:pt x="239209" y="183271"/>
                  </a:cubicBezTo>
                  <a:cubicBezTo>
                    <a:pt x="239277" y="183342"/>
                    <a:pt x="239346" y="183412"/>
                    <a:pt x="239418" y="183480"/>
                  </a:cubicBezTo>
                  <a:lnTo>
                    <a:pt x="258945" y="203007"/>
                  </a:lnTo>
                  <a:cubicBezTo>
                    <a:pt x="259658" y="203703"/>
                    <a:pt x="260371" y="204383"/>
                    <a:pt x="261118" y="205028"/>
                  </a:cubicBezTo>
                  <a:lnTo>
                    <a:pt x="261865" y="205775"/>
                  </a:lnTo>
                  <a:cubicBezTo>
                    <a:pt x="268314" y="212840"/>
                    <a:pt x="267813" y="223794"/>
                    <a:pt x="260750" y="230243"/>
                  </a:cubicBezTo>
                  <a:cubicBezTo>
                    <a:pt x="254136" y="236280"/>
                    <a:pt x="244011" y="236280"/>
                    <a:pt x="237397" y="230243"/>
                  </a:cubicBezTo>
                  <a:lnTo>
                    <a:pt x="234510" y="227374"/>
                  </a:lnTo>
                  <a:cubicBezTo>
                    <a:pt x="231191" y="224062"/>
                    <a:pt x="225815" y="224069"/>
                    <a:pt x="222504" y="227389"/>
                  </a:cubicBezTo>
                  <a:cubicBezTo>
                    <a:pt x="220879" y="229019"/>
                    <a:pt x="219986" y="231237"/>
                    <a:pt x="220026" y="233537"/>
                  </a:cubicBezTo>
                  <a:cubicBezTo>
                    <a:pt x="219974" y="235858"/>
                    <a:pt x="220877" y="238098"/>
                    <a:pt x="222522" y="239735"/>
                  </a:cubicBezTo>
                  <a:lnTo>
                    <a:pt x="226309" y="243522"/>
                  </a:lnTo>
                  <a:cubicBezTo>
                    <a:pt x="232748" y="249583"/>
                    <a:pt x="233052" y="259717"/>
                    <a:pt x="226990" y="266156"/>
                  </a:cubicBezTo>
                  <a:cubicBezTo>
                    <a:pt x="220928" y="272595"/>
                    <a:pt x="210794" y="272899"/>
                    <a:pt x="204355" y="266837"/>
                  </a:cubicBezTo>
                  <a:cubicBezTo>
                    <a:pt x="204121" y="266616"/>
                    <a:pt x="203895" y="266390"/>
                    <a:pt x="203674" y="266156"/>
                  </a:cubicBezTo>
                  <a:lnTo>
                    <a:pt x="203641" y="266156"/>
                  </a:lnTo>
                  <a:lnTo>
                    <a:pt x="203454" y="265935"/>
                  </a:lnTo>
                  <a:lnTo>
                    <a:pt x="199888" y="262369"/>
                  </a:lnTo>
                  <a:cubicBezTo>
                    <a:pt x="196631" y="258997"/>
                    <a:pt x="191255" y="258904"/>
                    <a:pt x="187883" y="262161"/>
                  </a:cubicBezTo>
                  <a:cubicBezTo>
                    <a:pt x="184511" y="265417"/>
                    <a:pt x="184417" y="270793"/>
                    <a:pt x="187674" y="274166"/>
                  </a:cubicBezTo>
                  <a:cubicBezTo>
                    <a:pt x="187742" y="274237"/>
                    <a:pt x="187812" y="274307"/>
                    <a:pt x="187883" y="274374"/>
                  </a:cubicBezTo>
                  <a:lnTo>
                    <a:pt x="191585" y="278093"/>
                  </a:lnTo>
                  <a:cubicBezTo>
                    <a:pt x="197995" y="284423"/>
                    <a:pt x="198059" y="294751"/>
                    <a:pt x="191729" y="301160"/>
                  </a:cubicBezTo>
                  <a:cubicBezTo>
                    <a:pt x="185399" y="307570"/>
                    <a:pt x="175072" y="307635"/>
                    <a:pt x="168662" y="301305"/>
                  </a:cubicBezTo>
                  <a:lnTo>
                    <a:pt x="144363" y="278212"/>
                  </a:lnTo>
                  <a:lnTo>
                    <a:pt x="153261" y="269348"/>
                  </a:lnTo>
                  <a:cubicBezTo>
                    <a:pt x="165809" y="256910"/>
                    <a:pt x="165897" y="236655"/>
                    <a:pt x="153458" y="224107"/>
                  </a:cubicBezTo>
                  <a:cubicBezTo>
                    <a:pt x="153393" y="224040"/>
                    <a:pt x="153327" y="223976"/>
                    <a:pt x="153261" y="223910"/>
                  </a:cubicBezTo>
                  <a:cubicBezTo>
                    <a:pt x="146846" y="217527"/>
                    <a:pt x="138053" y="214122"/>
                    <a:pt x="129013" y="214520"/>
                  </a:cubicBezTo>
                  <a:cubicBezTo>
                    <a:pt x="129414" y="205510"/>
                    <a:pt x="125984" y="196750"/>
                    <a:pt x="119572" y="190408"/>
                  </a:cubicBezTo>
                  <a:cubicBezTo>
                    <a:pt x="113155" y="184032"/>
                    <a:pt x="104362" y="180632"/>
                    <a:pt x="95325" y="181035"/>
                  </a:cubicBezTo>
                  <a:cubicBezTo>
                    <a:pt x="95718" y="172030"/>
                    <a:pt x="92289" y="163281"/>
                    <a:pt x="85884" y="156940"/>
                  </a:cubicBezTo>
                  <a:cubicBezTo>
                    <a:pt x="77675" y="148785"/>
                    <a:pt x="65746" y="145616"/>
                    <a:pt x="54572" y="148620"/>
                  </a:cubicBezTo>
                  <a:cubicBezTo>
                    <a:pt x="53625" y="141639"/>
                    <a:pt x="50395" y="135167"/>
                    <a:pt x="45386" y="130214"/>
                  </a:cubicBezTo>
                  <a:cubicBezTo>
                    <a:pt x="33833" y="118762"/>
                    <a:pt x="15594" y="117616"/>
                    <a:pt x="2698" y="127531"/>
                  </a:cubicBezTo>
                  <a:cubicBezTo>
                    <a:pt x="-5452" y="92524"/>
                    <a:pt x="5141" y="55796"/>
                    <a:pt x="30681" y="30506"/>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B7EEF340-93AA-D66D-CD8E-7CD1C778D8CC}"/>
              </a:ext>
            </a:extLst>
          </p:cNvPr>
          <p:cNvSpPr txBox="1"/>
          <p:nvPr/>
        </p:nvSpPr>
        <p:spPr>
          <a:xfrm>
            <a:off x="6407440" y="4413201"/>
            <a:ext cx="152234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Transparency</a:t>
            </a:r>
          </a:p>
        </p:txBody>
      </p:sp>
      <p:sp>
        <p:nvSpPr>
          <p:cNvPr id="39" name="TextBox 38">
            <a:extLst>
              <a:ext uri="{FF2B5EF4-FFF2-40B4-BE49-F238E27FC236}">
                <a16:creationId xmlns:a16="http://schemas.microsoft.com/office/drawing/2014/main" id="{66CD1574-AC80-7C93-1D25-362EF4E433D6}"/>
              </a:ext>
            </a:extLst>
          </p:cNvPr>
          <p:cNvSpPr txBox="1"/>
          <p:nvPr/>
        </p:nvSpPr>
        <p:spPr>
          <a:xfrm>
            <a:off x="6407440" y="4731270"/>
            <a:ext cx="299742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AI systems should be understandable.</a:t>
            </a:r>
          </a:p>
        </p:txBody>
      </p:sp>
      <p:sp>
        <p:nvSpPr>
          <p:cNvPr id="4" name="Oval 3">
            <a:extLst>
              <a:ext uri="{FF2B5EF4-FFF2-40B4-BE49-F238E27FC236}">
                <a16:creationId xmlns:a16="http://schemas.microsoft.com/office/drawing/2014/main" id="{8B9435A9-F2C1-F0FD-A371-0F87F50DCCAA}"/>
              </a:ext>
              <a:ext uri="{C183D7F6-B498-43B3-948B-1728B52AA6E4}">
                <adec:decorative xmlns:adec="http://schemas.microsoft.com/office/drawing/2017/decorative" val="1"/>
              </a:ext>
            </a:extLst>
          </p:cNvPr>
          <p:cNvSpPr/>
          <p:nvPr/>
        </p:nvSpPr>
        <p:spPr bwMode="auto">
          <a:xfrm>
            <a:off x="5483101" y="5246938"/>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60" name="Graphic 41">
            <a:extLst>
              <a:ext uri="{FF2B5EF4-FFF2-40B4-BE49-F238E27FC236}">
                <a16:creationId xmlns:a16="http://schemas.microsoft.com/office/drawing/2014/main" id="{1DF7E527-A816-9C8B-0427-60AA5DCEAB1A}"/>
              </a:ext>
              <a:ext uri="{C183D7F6-B498-43B3-948B-1728B52AA6E4}">
                <adec:decorative xmlns:adec="http://schemas.microsoft.com/office/drawing/2017/decorative" val="1"/>
              </a:ext>
            </a:extLst>
          </p:cNvPr>
          <p:cNvSpPr/>
          <p:nvPr/>
        </p:nvSpPr>
        <p:spPr>
          <a:xfrm>
            <a:off x="5656594" y="5463074"/>
            <a:ext cx="271194" cy="160464"/>
          </a:xfrm>
          <a:custGeom>
            <a:avLst/>
            <a:gdLst>
              <a:gd name="connsiteX0" fmla="*/ 165054 w 330163"/>
              <a:gd name="connsiteY0" fmla="*/ 59515 h 195355"/>
              <a:gd name="connsiteX1" fmla="*/ 232974 w 330163"/>
              <a:gd name="connsiteY1" fmla="*/ 127436 h 195355"/>
              <a:gd name="connsiteX2" fmla="*/ 165054 w 330163"/>
              <a:gd name="connsiteY2" fmla="*/ 195356 h 195355"/>
              <a:gd name="connsiteX3" fmla="*/ 97133 w 330163"/>
              <a:gd name="connsiteY3" fmla="*/ 127436 h 195355"/>
              <a:gd name="connsiteX4" fmla="*/ 165054 w 330163"/>
              <a:gd name="connsiteY4" fmla="*/ 59515 h 195355"/>
              <a:gd name="connsiteX5" fmla="*/ 165054 w 330163"/>
              <a:gd name="connsiteY5" fmla="*/ 0 h 195355"/>
              <a:gd name="connsiteX6" fmla="*/ 329778 w 330163"/>
              <a:gd name="connsiteY6" fmla="*/ 128437 h 195355"/>
              <a:gd name="connsiteX7" fmla="*/ 320523 w 330163"/>
              <a:gd name="connsiteY7" fmla="*/ 143889 h 195355"/>
              <a:gd name="connsiteX8" fmla="*/ 305072 w 330163"/>
              <a:gd name="connsiteY8" fmla="*/ 134635 h 195355"/>
              <a:gd name="connsiteX9" fmla="*/ 129825 w 330163"/>
              <a:gd name="connsiteY9" fmla="*/ 29847 h 195355"/>
              <a:gd name="connsiteX10" fmla="*/ 25019 w 330163"/>
              <a:gd name="connsiteY10" fmla="*/ 134703 h 195355"/>
              <a:gd name="connsiteX11" fmla="*/ 9370 w 330163"/>
              <a:gd name="connsiteY11" fmla="*/ 143616 h 195355"/>
              <a:gd name="connsiteX12" fmla="*/ 313 w 330163"/>
              <a:gd name="connsiteY12" fmla="*/ 128539 h 195355"/>
              <a:gd name="connsiteX13" fmla="*/ 165054 w 330163"/>
              <a:gd name="connsiteY13" fmla="*/ 0 h 19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163" h="195355">
                <a:moveTo>
                  <a:pt x="165054" y="59515"/>
                </a:moveTo>
                <a:cubicBezTo>
                  <a:pt x="202565" y="59515"/>
                  <a:pt x="232974" y="89925"/>
                  <a:pt x="232974" y="127436"/>
                </a:cubicBezTo>
                <a:cubicBezTo>
                  <a:pt x="232974" y="164946"/>
                  <a:pt x="202565" y="195356"/>
                  <a:pt x="165054" y="195356"/>
                </a:cubicBezTo>
                <a:cubicBezTo>
                  <a:pt x="127542" y="195356"/>
                  <a:pt x="97133" y="164946"/>
                  <a:pt x="97133" y="127436"/>
                </a:cubicBezTo>
                <a:cubicBezTo>
                  <a:pt x="97133" y="89925"/>
                  <a:pt x="127542" y="59515"/>
                  <a:pt x="165054" y="59515"/>
                </a:cubicBezTo>
                <a:close/>
                <a:moveTo>
                  <a:pt x="165054" y="0"/>
                </a:moveTo>
                <a:cubicBezTo>
                  <a:pt x="243383" y="0"/>
                  <a:pt x="311015" y="53487"/>
                  <a:pt x="329778" y="128437"/>
                </a:cubicBezTo>
                <a:cubicBezTo>
                  <a:pt x="331489" y="135260"/>
                  <a:pt x="327346" y="142178"/>
                  <a:pt x="320523" y="143889"/>
                </a:cubicBezTo>
                <a:cubicBezTo>
                  <a:pt x="313701" y="145601"/>
                  <a:pt x="306783" y="141458"/>
                  <a:pt x="305072" y="134635"/>
                </a:cubicBezTo>
                <a:cubicBezTo>
                  <a:pt x="285616" y="57305"/>
                  <a:pt x="207154" y="10390"/>
                  <a:pt x="129825" y="29847"/>
                </a:cubicBezTo>
                <a:cubicBezTo>
                  <a:pt x="78242" y="42825"/>
                  <a:pt x="37972" y="83114"/>
                  <a:pt x="25019" y="134703"/>
                </a:cubicBezTo>
                <a:cubicBezTo>
                  <a:pt x="23159" y="141487"/>
                  <a:pt x="16152" y="145477"/>
                  <a:pt x="9370" y="143616"/>
                </a:cubicBezTo>
                <a:cubicBezTo>
                  <a:pt x="2808" y="141818"/>
                  <a:pt x="-1181" y="135177"/>
                  <a:pt x="313" y="128539"/>
                </a:cubicBezTo>
                <a:cubicBezTo>
                  <a:pt x="19258" y="52988"/>
                  <a:pt x="87163" y="5"/>
                  <a:pt x="165054"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5F24B662-7F74-9B85-4DE7-450261776013}"/>
              </a:ext>
            </a:extLst>
          </p:cNvPr>
          <p:cNvSpPr txBox="1"/>
          <p:nvPr/>
        </p:nvSpPr>
        <p:spPr>
          <a:xfrm>
            <a:off x="6407440" y="5279022"/>
            <a:ext cx="167032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Accountability</a:t>
            </a:r>
          </a:p>
        </p:txBody>
      </p:sp>
      <p:sp>
        <p:nvSpPr>
          <p:cNvPr id="40" name="TextBox 39">
            <a:extLst>
              <a:ext uri="{FF2B5EF4-FFF2-40B4-BE49-F238E27FC236}">
                <a16:creationId xmlns:a16="http://schemas.microsoft.com/office/drawing/2014/main" id="{FE52ECED-F143-A9DB-A84E-CA071925A340}"/>
              </a:ext>
            </a:extLst>
          </p:cNvPr>
          <p:cNvSpPr txBox="1"/>
          <p:nvPr/>
        </p:nvSpPr>
        <p:spPr>
          <a:xfrm>
            <a:off x="6407440" y="5597091"/>
            <a:ext cx="358425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People should be accountable for AI systems.</a:t>
            </a:r>
          </a:p>
        </p:txBody>
      </p:sp>
    </p:spTree>
    <p:extLst>
      <p:ext uri="{BB962C8B-B14F-4D97-AF65-F5344CB8AC3E}">
        <p14:creationId xmlns:p14="http://schemas.microsoft.com/office/powerpoint/2010/main" val="1470290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
                                        <p:tgtEl>
                                          <p:spTgt spid="1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200"/>
                                        <p:tgtEl>
                                          <p:spTgt spid="3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200"/>
                                        <p:tgtEl>
                                          <p:spTgt spid="19"/>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00"/>
                                        <p:tgtEl>
                                          <p:spTgt spid="36"/>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00"/>
                                        <p:tgtEl>
                                          <p:spTgt spid="2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200"/>
                                        <p:tgtEl>
                                          <p:spTgt spid="37"/>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00"/>
                                        <p:tgtEl>
                                          <p:spTgt spid="32"/>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200"/>
                                        <p:tgtEl>
                                          <p:spTgt spid="38"/>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200"/>
                                        <p:tgtEl>
                                          <p:spTgt spid="33"/>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200"/>
                                        <p:tgtEl>
                                          <p:spTgt spid="39"/>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200"/>
                                        <p:tgtEl>
                                          <p:spTgt spid="34"/>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200"/>
                                        <p:tgtEl>
                                          <p:spTgt spid="40"/>
                                        </p:tgtEl>
                                      </p:cBhvr>
                                    </p:animEffect>
                                  </p:childTnLst>
                                </p:cTn>
                              </p:par>
                              <p:par>
                                <p:cTn id="41" presetID="2" presetClass="entr" presetSubtype="1" decel="10000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800" fill="hold"/>
                                        <p:tgtEl>
                                          <p:spTgt spid="8"/>
                                        </p:tgtEl>
                                        <p:attrNameLst>
                                          <p:attrName>ppt_x</p:attrName>
                                        </p:attrNameLst>
                                      </p:cBhvr>
                                      <p:tavLst>
                                        <p:tav tm="0">
                                          <p:val>
                                            <p:strVal val="#ppt_x"/>
                                          </p:val>
                                        </p:tav>
                                        <p:tav tm="100000">
                                          <p:val>
                                            <p:strVal val="#ppt_x"/>
                                          </p:val>
                                        </p:tav>
                                      </p:tavLst>
                                    </p:anim>
                                    <p:anim calcmode="lin" valueType="num">
                                      <p:cBhvr additive="base">
                                        <p:cTn id="44" dur="800" fill="hold"/>
                                        <p:tgtEl>
                                          <p:spTgt spid="8"/>
                                        </p:tgtEl>
                                        <p:attrNameLst>
                                          <p:attrName>ppt_y</p:attrName>
                                        </p:attrNameLst>
                                      </p:cBhvr>
                                      <p:tavLst>
                                        <p:tav tm="0">
                                          <p:val>
                                            <p:strVal val="0-#ppt_h/2"/>
                                          </p:val>
                                        </p:tav>
                                        <p:tav tm="100000">
                                          <p:val>
                                            <p:strVal val="#ppt_y"/>
                                          </p:val>
                                        </p:tav>
                                      </p:tavLst>
                                    </p:anim>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200"/>
                                        <p:tgtEl>
                                          <p:spTgt spid="24"/>
                                        </p:tgtEl>
                                      </p:cBhvr>
                                    </p:animEffect>
                                  </p:childTnLst>
                                </p:cTn>
                              </p:par>
                              <p:par>
                                <p:cTn id="48" presetID="10" presetClass="entr" presetSubtype="0" fill="hold" grpId="0" nodeType="withEffect">
                                  <p:stCondLst>
                                    <p:cond delay="10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200"/>
                                        <p:tgtEl>
                                          <p:spTgt spid="18"/>
                                        </p:tgtEl>
                                      </p:cBhvr>
                                    </p:animEffect>
                                  </p:childTnLst>
                                </p:cTn>
                              </p:par>
                              <p:par>
                                <p:cTn id="51" presetID="10" presetClass="entr" presetSubtype="0" fill="hold" grpId="0" nodeType="withEffect">
                                  <p:stCondLst>
                                    <p:cond delay="60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200"/>
                                        <p:tgtEl>
                                          <p:spTgt spid="4"/>
                                        </p:tgtEl>
                                      </p:cBhvr>
                                    </p:animEffect>
                                  </p:childTnLst>
                                </p:cTn>
                              </p:par>
                              <p:par>
                                <p:cTn id="54" presetID="10" presetClass="entr" presetSubtype="0" fill="hold" grpId="0" nodeType="withEffect">
                                  <p:stCondLst>
                                    <p:cond delay="600"/>
                                  </p:stCondLst>
                                  <p:childTnLst>
                                    <p:set>
                                      <p:cBhvr>
                                        <p:cTn id="55" dur="1" fill="hold">
                                          <p:stCondLst>
                                            <p:cond delay="0"/>
                                          </p:stCondLst>
                                        </p:cTn>
                                        <p:tgtEl>
                                          <p:spTgt spid="60"/>
                                        </p:tgtEl>
                                        <p:attrNameLst>
                                          <p:attrName>style.visibility</p:attrName>
                                        </p:attrNameLst>
                                      </p:cBhvr>
                                      <p:to>
                                        <p:strVal val="visible"/>
                                      </p:to>
                                    </p:set>
                                    <p:animEffect transition="in" filter="fade">
                                      <p:cBhvr>
                                        <p:cTn id="56" dur="200"/>
                                        <p:tgtEl>
                                          <p:spTgt spid="60"/>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200"/>
                                        <p:tgtEl>
                                          <p:spTgt spid="3"/>
                                        </p:tgtEl>
                                      </p:cBhvr>
                                    </p:animEffect>
                                  </p:childTnLst>
                                </p:cTn>
                              </p:par>
                              <p:par>
                                <p:cTn id="60" presetID="10" presetClass="entr" presetSubtype="0" fill="hold" nodeType="withEffect">
                                  <p:stCondLst>
                                    <p:cond delay="50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200"/>
                                        <p:tgtEl>
                                          <p:spTgt spid="61"/>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200"/>
                                        <p:tgtEl>
                                          <p:spTgt spid="25"/>
                                        </p:tgtEl>
                                      </p:cBhvr>
                                    </p:animEffect>
                                  </p:childTnLst>
                                </p:cTn>
                              </p:par>
                              <p:par>
                                <p:cTn id="66" presetID="10" presetClass="entr" presetSubtype="0" fill="hold" grpId="0" nodeType="withEffect">
                                  <p:stCondLst>
                                    <p:cond delay="40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200"/>
                                        <p:tgtEl>
                                          <p:spTgt spid="56"/>
                                        </p:tgtEl>
                                      </p:cBhvr>
                                    </p:animEffect>
                                  </p:childTnLst>
                                </p:cTn>
                              </p:par>
                              <p:par>
                                <p:cTn id="69" presetID="10" presetClass="entr" presetSubtype="0" fill="hold" grpId="0" nodeType="withEffect">
                                  <p:stCondLst>
                                    <p:cond delay="30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200"/>
                                        <p:tgtEl>
                                          <p:spTgt spid="23"/>
                                        </p:tgtEl>
                                      </p:cBhvr>
                                    </p:animEffect>
                                  </p:childTnLst>
                                </p:cTn>
                              </p:par>
                              <p:par>
                                <p:cTn id="72" presetID="10" presetClass="entr" presetSubtype="0" fill="hold" grpId="0" nodeType="withEffect">
                                  <p:stCondLst>
                                    <p:cond delay="30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200"/>
                                        <p:tgtEl>
                                          <p:spTgt spid="55"/>
                                        </p:tgtEl>
                                      </p:cBhvr>
                                    </p:animEffect>
                                  </p:childTnLst>
                                </p:cTn>
                              </p:par>
                              <p:par>
                                <p:cTn id="75" presetID="10" presetClass="entr" presetSubtype="0" fill="hold" grpId="0" nodeType="withEffect">
                                  <p:stCondLst>
                                    <p:cond delay="2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00"/>
                                        <p:tgtEl>
                                          <p:spTgt spid="21"/>
                                        </p:tgtEl>
                                      </p:cBhvr>
                                    </p:animEffect>
                                  </p:childTnLst>
                                </p:cTn>
                              </p:par>
                              <p:par>
                                <p:cTn id="78" presetID="10" presetClass="entr" presetSubtype="0" fill="hold" grpId="0" nodeType="withEffect">
                                  <p:stCondLst>
                                    <p:cond delay="20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200"/>
                                        <p:tgtEl>
                                          <p:spTgt spid="54"/>
                                        </p:tgtEl>
                                      </p:cBhvr>
                                    </p:animEffect>
                                  </p:childTnLst>
                                </p:cTn>
                              </p:par>
                              <p:par>
                                <p:cTn id="81" presetID="10" presetClass="entr" presetSubtype="0" fill="hold" grpId="0" nodeType="withEffect">
                                  <p:stCondLst>
                                    <p:cond delay="10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2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18" grpId="0" animBg="1"/>
      <p:bldP spid="53" grpId="0" animBg="1"/>
      <p:bldP spid="17" grpId="0"/>
      <p:bldP spid="35" grpId="0"/>
      <p:bldP spid="21" grpId="0" animBg="1"/>
      <p:bldP spid="54" grpId="0" animBg="1"/>
      <p:bldP spid="19" grpId="0"/>
      <p:bldP spid="36" grpId="0"/>
      <p:bldP spid="23" grpId="0" animBg="1"/>
      <p:bldP spid="55" grpId="0" animBg="1"/>
      <p:bldP spid="27" grpId="0"/>
      <p:bldP spid="37" grpId="0"/>
      <p:bldP spid="25" grpId="0" animBg="1"/>
      <p:bldP spid="56" grpId="0" animBg="1"/>
      <p:bldP spid="32" grpId="0"/>
      <p:bldP spid="38" grpId="0"/>
      <p:bldP spid="3" grpId="0" animBg="1"/>
      <p:bldP spid="33" grpId="0"/>
      <p:bldP spid="39" grpId="0"/>
      <p:bldP spid="4" grpId="0" animBg="1"/>
      <p:bldP spid="60" grpId="0" animBg="1"/>
      <p:bldP spid="34" grpId="0"/>
      <p:bldP spid="4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E20AC-AC1E-67AD-D7D8-946B08D66961}"/>
            </a:ext>
          </a:extLst>
        </p:cNvPr>
        <p:cNvGrpSpPr/>
        <p:nvPr/>
      </p:nvGrpSpPr>
      <p:grpSpPr>
        <a:xfrm>
          <a:off x="0" y="0"/>
          <a:ext cx="0" cy="0"/>
          <a:chOff x="0" y="0"/>
          <a:chExt cx="0" cy="0"/>
        </a:xfrm>
      </p:grpSpPr>
      <p:sp>
        <p:nvSpPr>
          <p:cNvPr id="8" name="Oval 6">
            <a:extLst>
              <a:ext uri="{FF2B5EF4-FFF2-40B4-BE49-F238E27FC236}">
                <a16:creationId xmlns:a16="http://schemas.microsoft.com/office/drawing/2014/main" id="{ED3C08F3-8005-FE21-9F50-FEE0D2E1BB48}"/>
              </a:ext>
              <a:ext uri="{C183D7F6-B498-43B3-948B-1728B52AA6E4}">
                <adec:decorative xmlns:adec="http://schemas.microsoft.com/office/drawing/2017/decorative" val="1"/>
              </a:ext>
            </a:extLst>
          </p:cNvPr>
          <p:cNvSpPr/>
          <p:nvPr/>
        </p:nvSpPr>
        <p:spPr bwMode="auto">
          <a:xfrm>
            <a:off x="-7442321" y="-2432117"/>
            <a:ext cx="12894459" cy="11722235"/>
          </a:xfrm>
          <a:prstGeom prst="ellipse">
            <a:avLst/>
          </a:prstGeom>
          <a:solidFill>
            <a:srgbClr val="C6E3F3">
              <a:alpha val="25000"/>
            </a:srgbClr>
          </a:solidFill>
          <a:ln>
            <a:noFill/>
            <a:headEnd type="none" w="med" len="med"/>
            <a:tailEnd type="none" w="med" len="med"/>
          </a:ln>
          <a:effectLst>
            <a:softEdge rad="444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2321502" rtl="0" eaLnBrk="1" fontAlgn="base" latinLnBrk="0" hangingPunct="1">
              <a:lnSpc>
                <a:spcPct val="100000"/>
              </a:lnSpc>
              <a:spcBef>
                <a:spcPct val="0"/>
              </a:spcBef>
              <a:spcAft>
                <a:spcPts val="2987"/>
              </a:spcAft>
              <a:buClrTx/>
              <a:buSzTx/>
              <a:buFontTx/>
              <a:buNone/>
              <a:tabLst/>
              <a:defRPr/>
            </a:pPr>
            <a:endParaRPr kumimoji="0" lang="en-US" sz="1600" b="1" i="0" u="none" strike="noStrike" kern="1200" cap="none" spc="0" normalizeH="0" baseline="0" noProof="0">
              <a:ln w="3175">
                <a:noFill/>
              </a:ln>
              <a:gradFill>
                <a:gsLst>
                  <a:gs pos="3670">
                    <a:srgbClr val="000000"/>
                  </a:gs>
                  <a:gs pos="22936">
                    <a:srgbClr val="000000"/>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4" name="Oval 3">
            <a:extLst>
              <a:ext uri="{FF2B5EF4-FFF2-40B4-BE49-F238E27FC236}">
                <a16:creationId xmlns:a16="http://schemas.microsoft.com/office/drawing/2014/main" id="{B40F06FD-A211-1E4A-4461-237DE4C4BA0F}"/>
              </a:ext>
              <a:ext uri="{C183D7F6-B498-43B3-948B-1728B52AA6E4}">
                <adec:decorative xmlns:adec="http://schemas.microsoft.com/office/drawing/2017/decorative" val="1"/>
              </a:ext>
            </a:extLst>
          </p:cNvPr>
          <p:cNvSpPr/>
          <p:nvPr/>
        </p:nvSpPr>
        <p:spPr bwMode="auto">
          <a:xfrm>
            <a:off x="5483101" y="5246938"/>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60" name="Graphic 41">
            <a:extLst>
              <a:ext uri="{FF2B5EF4-FFF2-40B4-BE49-F238E27FC236}">
                <a16:creationId xmlns:a16="http://schemas.microsoft.com/office/drawing/2014/main" id="{BB2324D9-F5CA-210C-B882-788CBE277D5E}"/>
              </a:ext>
              <a:ext uri="{C183D7F6-B498-43B3-948B-1728B52AA6E4}">
                <adec:decorative xmlns:adec="http://schemas.microsoft.com/office/drawing/2017/decorative" val="1"/>
              </a:ext>
            </a:extLst>
          </p:cNvPr>
          <p:cNvSpPr/>
          <p:nvPr/>
        </p:nvSpPr>
        <p:spPr>
          <a:xfrm>
            <a:off x="5656594" y="5463074"/>
            <a:ext cx="271194" cy="160464"/>
          </a:xfrm>
          <a:custGeom>
            <a:avLst/>
            <a:gdLst>
              <a:gd name="connsiteX0" fmla="*/ 165054 w 330163"/>
              <a:gd name="connsiteY0" fmla="*/ 59515 h 195355"/>
              <a:gd name="connsiteX1" fmla="*/ 232974 w 330163"/>
              <a:gd name="connsiteY1" fmla="*/ 127436 h 195355"/>
              <a:gd name="connsiteX2" fmla="*/ 165054 w 330163"/>
              <a:gd name="connsiteY2" fmla="*/ 195356 h 195355"/>
              <a:gd name="connsiteX3" fmla="*/ 97133 w 330163"/>
              <a:gd name="connsiteY3" fmla="*/ 127436 h 195355"/>
              <a:gd name="connsiteX4" fmla="*/ 165054 w 330163"/>
              <a:gd name="connsiteY4" fmla="*/ 59515 h 195355"/>
              <a:gd name="connsiteX5" fmla="*/ 165054 w 330163"/>
              <a:gd name="connsiteY5" fmla="*/ 0 h 195355"/>
              <a:gd name="connsiteX6" fmla="*/ 329778 w 330163"/>
              <a:gd name="connsiteY6" fmla="*/ 128437 h 195355"/>
              <a:gd name="connsiteX7" fmla="*/ 320523 w 330163"/>
              <a:gd name="connsiteY7" fmla="*/ 143889 h 195355"/>
              <a:gd name="connsiteX8" fmla="*/ 305072 w 330163"/>
              <a:gd name="connsiteY8" fmla="*/ 134635 h 195355"/>
              <a:gd name="connsiteX9" fmla="*/ 129825 w 330163"/>
              <a:gd name="connsiteY9" fmla="*/ 29847 h 195355"/>
              <a:gd name="connsiteX10" fmla="*/ 25019 w 330163"/>
              <a:gd name="connsiteY10" fmla="*/ 134703 h 195355"/>
              <a:gd name="connsiteX11" fmla="*/ 9370 w 330163"/>
              <a:gd name="connsiteY11" fmla="*/ 143616 h 195355"/>
              <a:gd name="connsiteX12" fmla="*/ 313 w 330163"/>
              <a:gd name="connsiteY12" fmla="*/ 128539 h 195355"/>
              <a:gd name="connsiteX13" fmla="*/ 165054 w 330163"/>
              <a:gd name="connsiteY13" fmla="*/ 0 h 19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163" h="195355">
                <a:moveTo>
                  <a:pt x="165054" y="59515"/>
                </a:moveTo>
                <a:cubicBezTo>
                  <a:pt x="202565" y="59515"/>
                  <a:pt x="232974" y="89925"/>
                  <a:pt x="232974" y="127436"/>
                </a:cubicBezTo>
                <a:cubicBezTo>
                  <a:pt x="232974" y="164946"/>
                  <a:pt x="202565" y="195356"/>
                  <a:pt x="165054" y="195356"/>
                </a:cubicBezTo>
                <a:cubicBezTo>
                  <a:pt x="127542" y="195356"/>
                  <a:pt x="97133" y="164946"/>
                  <a:pt x="97133" y="127436"/>
                </a:cubicBezTo>
                <a:cubicBezTo>
                  <a:pt x="97133" y="89925"/>
                  <a:pt x="127542" y="59515"/>
                  <a:pt x="165054" y="59515"/>
                </a:cubicBezTo>
                <a:close/>
                <a:moveTo>
                  <a:pt x="165054" y="0"/>
                </a:moveTo>
                <a:cubicBezTo>
                  <a:pt x="243383" y="0"/>
                  <a:pt x="311015" y="53487"/>
                  <a:pt x="329778" y="128437"/>
                </a:cubicBezTo>
                <a:cubicBezTo>
                  <a:pt x="331489" y="135260"/>
                  <a:pt x="327346" y="142178"/>
                  <a:pt x="320523" y="143889"/>
                </a:cubicBezTo>
                <a:cubicBezTo>
                  <a:pt x="313701" y="145601"/>
                  <a:pt x="306783" y="141458"/>
                  <a:pt x="305072" y="134635"/>
                </a:cubicBezTo>
                <a:cubicBezTo>
                  <a:pt x="285616" y="57305"/>
                  <a:pt x="207154" y="10390"/>
                  <a:pt x="129825" y="29847"/>
                </a:cubicBezTo>
                <a:cubicBezTo>
                  <a:pt x="78242" y="42825"/>
                  <a:pt x="37972" y="83114"/>
                  <a:pt x="25019" y="134703"/>
                </a:cubicBezTo>
                <a:cubicBezTo>
                  <a:pt x="23159" y="141487"/>
                  <a:pt x="16152" y="145477"/>
                  <a:pt x="9370" y="143616"/>
                </a:cubicBezTo>
                <a:cubicBezTo>
                  <a:pt x="2808" y="141818"/>
                  <a:pt x="-1181" y="135177"/>
                  <a:pt x="313" y="128539"/>
                </a:cubicBezTo>
                <a:cubicBezTo>
                  <a:pt x="19258" y="52988"/>
                  <a:pt x="87163" y="5"/>
                  <a:pt x="165054" y="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Oval 2">
            <a:extLst>
              <a:ext uri="{FF2B5EF4-FFF2-40B4-BE49-F238E27FC236}">
                <a16:creationId xmlns:a16="http://schemas.microsoft.com/office/drawing/2014/main" id="{ED46A79B-5D73-DBEA-B6B1-4DBEB33741B2}"/>
              </a:ext>
              <a:ext uri="{C183D7F6-B498-43B3-948B-1728B52AA6E4}">
                <adec:decorative xmlns:adec="http://schemas.microsoft.com/office/drawing/2017/decorative" val="1"/>
              </a:ext>
            </a:extLst>
          </p:cNvPr>
          <p:cNvSpPr/>
          <p:nvPr/>
        </p:nvSpPr>
        <p:spPr bwMode="auto">
          <a:xfrm>
            <a:off x="5483101" y="4381117"/>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grpSp>
        <p:nvGrpSpPr>
          <p:cNvPr id="61" name="Group 60">
            <a:extLst>
              <a:ext uri="{FF2B5EF4-FFF2-40B4-BE49-F238E27FC236}">
                <a16:creationId xmlns:a16="http://schemas.microsoft.com/office/drawing/2014/main" id="{44966F82-2CB4-FFB9-6EED-1A18CBFBAACD}"/>
              </a:ext>
              <a:ext uri="{C183D7F6-B498-43B3-948B-1728B52AA6E4}">
                <adec:decorative xmlns:adec="http://schemas.microsoft.com/office/drawing/2017/decorative" val="1"/>
              </a:ext>
            </a:extLst>
          </p:cNvPr>
          <p:cNvGrpSpPr/>
          <p:nvPr/>
        </p:nvGrpSpPr>
        <p:grpSpPr>
          <a:xfrm>
            <a:off x="5667865" y="4564833"/>
            <a:ext cx="264394" cy="251764"/>
            <a:chOff x="5639120" y="4537461"/>
            <a:chExt cx="321884" cy="306508"/>
          </a:xfrm>
        </p:grpSpPr>
        <p:sp>
          <p:nvSpPr>
            <p:cNvPr id="58" name="Freeform 57">
              <a:extLst>
                <a:ext uri="{FF2B5EF4-FFF2-40B4-BE49-F238E27FC236}">
                  <a16:creationId xmlns:a16="http://schemas.microsoft.com/office/drawing/2014/main" id="{08E5F992-06FA-01AC-DB5D-6ED59DF0686D}"/>
                </a:ext>
              </a:extLst>
            </p:cNvPr>
            <p:cNvSpPr/>
            <p:nvPr/>
          </p:nvSpPr>
          <p:spPr>
            <a:xfrm>
              <a:off x="5639120" y="4537461"/>
              <a:ext cx="307920" cy="278775"/>
            </a:xfrm>
            <a:custGeom>
              <a:avLst/>
              <a:gdLst>
                <a:gd name="connsiteX0" fmla="*/ 167220 w 307920"/>
                <a:gd name="connsiteY0" fmla="*/ 2647 h 278775"/>
                <a:gd name="connsiteX1" fmla="*/ 169716 w 307920"/>
                <a:gd name="connsiteY1" fmla="*/ 134 h 278775"/>
                <a:gd name="connsiteX2" fmla="*/ 213219 w 307920"/>
                <a:gd name="connsiteY2" fmla="*/ 134 h 278775"/>
                <a:gd name="connsiteX3" fmla="*/ 213814 w 307920"/>
                <a:gd name="connsiteY3" fmla="*/ 117 h 278775"/>
                <a:gd name="connsiteX4" fmla="*/ 223068 w 307920"/>
                <a:gd name="connsiteY4" fmla="*/ 117 h 278775"/>
                <a:gd name="connsiteX5" fmla="*/ 223713 w 307920"/>
                <a:gd name="connsiteY5" fmla="*/ 117 h 278775"/>
                <a:gd name="connsiteX6" fmla="*/ 251662 w 307920"/>
                <a:gd name="connsiteY6" fmla="*/ 6383 h 278775"/>
                <a:gd name="connsiteX7" fmla="*/ 291396 w 307920"/>
                <a:gd name="connsiteY7" fmla="*/ 37321 h 278775"/>
                <a:gd name="connsiteX8" fmla="*/ 305048 w 307920"/>
                <a:gd name="connsiteY8" fmla="*/ 111150 h 278775"/>
                <a:gd name="connsiteX9" fmla="*/ 249336 w 307920"/>
                <a:gd name="connsiteY9" fmla="*/ 56186 h 278775"/>
                <a:gd name="connsiteX10" fmla="*/ 240388 w 307920"/>
                <a:gd name="connsiteY10" fmla="*/ 52518 h 278775"/>
                <a:gd name="connsiteX11" fmla="*/ 159817 w 307920"/>
                <a:gd name="connsiteY11" fmla="*/ 52518 h 278775"/>
                <a:gd name="connsiteX12" fmla="*/ 152125 w 307920"/>
                <a:gd name="connsiteY12" fmla="*/ 55099 h 278775"/>
                <a:gd name="connsiteX13" fmla="*/ 120135 w 307920"/>
                <a:gd name="connsiteY13" fmla="*/ 79346 h 278775"/>
                <a:gd name="connsiteX14" fmla="*/ 97097 w 307920"/>
                <a:gd name="connsiteY14" fmla="*/ 76250 h 278775"/>
                <a:gd name="connsiteX15" fmla="*/ 97076 w 307920"/>
                <a:gd name="connsiteY15" fmla="*/ 76222 h 278775"/>
                <a:gd name="connsiteX16" fmla="*/ 100037 w 307920"/>
                <a:gd name="connsiteY16" fmla="*/ 53554 h 278775"/>
                <a:gd name="connsiteX17" fmla="*/ 100149 w 307920"/>
                <a:gd name="connsiteY17" fmla="*/ 53469 h 278775"/>
                <a:gd name="connsiteX18" fmla="*/ 167220 w 307920"/>
                <a:gd name="connsiteY18" fmla="*/ 2647 h 278775"/>
                <a:gd name="connsiteX19" fmla="*/ 83390 w 307920"/>
                <a:gd name="connsiteY19" fmla="*/ 190685 h 278775"/>
                <a:gd name="connsiteX20" fmla="*/ 83169 w 307920"/>
                <a:gd name="connsiteY20" fmla="*/ 190906 h 278775"/>
                <a:gd name="connsiteX21" fmla="*/ 66630 w 307920"/>
                <a:gd name="connsiteY21" fmla="*/ 207342 h 278775"/>
                <a:gd name="connsiteX22" fmla="*/ 66410 w 307920"/>
                <a:gd name="connsiteY22" fmla="*/ 207546 h 278775"/>
                <a:gd name="connsiteX23" fmla="*/ 44998 w 307920"/>
                <a:gd name="connsiteY23" fmla="*/ 207342 h 278775"/>
                <a:gd name="connsiteX24" fmla="*/ 44904 w 307920"/>
                <a:gd name="connsiteY24" fmla="*/ 185922 h 278775"/>
                <a:gd name="connsiteX25" fmla="*/ 44998 w 307920"/>
                <a:gd name="connsiteY25" fmla="*/ 185829 h 278775"/>
                <a:gd name="connsiteX26" fmla="*/ 61536 w 307920"/>
                <a:gd name="connsiteY26" fmla="*/ 169392 h 278775"/>
                <a:gd name="connsiteX27" fmla="*/ 83186 w 307920"/>
                <a:gd name="connsiteY27" fmla="*/ 169392 h 278775"/>
                <a:gd name="connsiteX28" fmla="*/ 83390 w 307920"/>
                <a:gd name="connsiteY28" fmla="*/ 190685 h 278775"/>
                <a:gd name="connsiteX29" fmla="*/ 78466 w 307920"/>
                <a:gd name="connsiteY29" fmla="*/ 219517 h 278775"/>
                <a:gd name="connsiteX30" fmla="*/ 78686 w 307920"/>
                <a:gd name="connsiteY30" fmla="*/ 240810 h 278775"/>
                <a:gd name="connsiteX31" fmla="*/ 100336 w 307920"/>
                <a:gd name="connsiteY31" fmla="*/ 240810 h 278775"/>
                <a:gd name="connsiteX32" fmla="*/ 116874 w 307920"/>
                <a:gd name="connsiteY32" fmla="*/ 224390 h 278775"/>
                <a:gd name="connsiteX33" fmla="*/ 116985 w 307920"/>
                <a:gd name="connsiteY33" fmla="*/ 202970 h 278775"/>
                <a:gd name="connsiteX34" fmla="*/ 114497 w 307920"/>
                <a:gd name="connsiteY34" fmla="*/ 200941 h 278775"/>
                <a:gd name="connsiteX35" fmla="*/ 95446 w 307920"/>
                <a:gd name="connsiteY35" fmla="*/ 202639 h 278775"/>
                <a:gd name="connsiteX36" fmla="*/ 95225 w 307920"/>
                <a:gd name="connsiteY36" fmla="*/ 202877 h 278775"/>
                <a:gd name="connsiteX37" fmla="*/ 78686 w 307920"/>
                <a:gd name="connsiteY37" fmla="*/ 219296 h 278775"/>
                <a:gd name="connsiteX38" fmla="*/ 78466 w 307920"/>
                <a:gd name="connsiteY38" fmla="*/ 219517 h 278775"/>
                <a:gd name="connsiteX39" fmla="*/ 42672 w 307920"/>
                <a:gd name="connsiteY39" fmla="*/ 142665 h 278775"/>
                <a:gd name="connsiteX40" fmla="*/ 42765 w 307920"/>
                <a:gd name="connsiteY40" fmla="*/ 164086 h 278775"/>
                <a:gd name="connsiteX41" fmla="*/ 42672 w 307920"/>
                <a:gd name="connsiteY41" fmla="*/ 164179 h 278775"/>
                <a:gd name="connsiteX42" fmla="*/ 26150 w 307920"/>
                <a:gd name="connsiteY42" fmla="*/ 180616 h 278775"/>
                <a:gd name="connsiteX43" fmla="*/ 4483 w 307920"/>
                <a:gd name="connsiteY43" fmla="*/ 180616 h 278775"/>
                <a:gd name="connsiteX44" fmla="*/ 4389 w 307920"/>
                <a:gd name="connsiteY44" fmla="*/ 159195 h 278775"/>
                <a:gd name="connsiteX45" fmla="*/ 4483 w 307920"/>
                <a:gd name="connsiteY45" fmla="*/ 159102 h 278775"/>
                <a:gd name="connsiteX46" fmla="*/ 21039 w 307920"/>
                <a:gd name="connsiteY46" fmla="*/ 142665 h 278775"/>
                <a:gd name="connsiteX47" fmla="*/ 42688 w 307920"/>
                <a:gd name="connsiteY47" fmla="*/ 142665 h 278775"/>
                <a:gd name="connsiteX48" fmla="*/ 150563 w 307920"/>
                <a:gd name="connsiteY48" fmla="*/ 236344 h 278775"/>
                <a:gd name="connsiteX49" fmla="*/ 150656 w 307920"/>
                <a:gd name="connsiteY49" fmla="*/ 257765 h 278775"/>
                <a:gd name="connsiteX50" fmla="*/ 150563 w 307920"/>
                <a:gd name="connsiteY50" fmla="*/ 257858 h 278775"/>
                <a:gd name="connsiteX51" fmla="*/ 134024 w 307920"/>
                <a:gd name="connsiteY51" fmla="*/ 274295 h 278775"/>
                <a:gd name="connsiteX52" fmla="*/ 112375 w 307920"/>
                <a:gd name="connsiteY52" fmla="*/ 274295 h 278775"/>
                <a:gd name="connsiteX53" fmla="*/ 109454 w 307920"/>
                <a:gd name="connsiteY53" fmla="*/ 256839 h 278775"/>
                <a:gd name="connsiteX54" fmla="*/ 109471 w 307920"/>
                <a:gd name="connsiteY54" fmla="*/ 256805 h 278775"/>
                <a:gd name="connsiteX55" fmla="*/ 112375 w 307920"/>
                <a:gd name="connsiteY55" fmla="*/ 252781 h 278775"/>
                <a:gd name="connsiteX56" fmla="*/ 128913 w 307920"/>
                <a:gd name="connsiteY56" fmla="*/ 236344 h 278775"/>
                <a:gd name="connsiteX57" fmla="*/ 150563 w 307920"/>
                <a:gd name="connsiteY57" fmla="*/ 236344 h 27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07920" h="278775">
                  <a:moveTo>
                    <a:pt x="167220" y="2647"/>
                  </a:moveTo>
                  <a:cubicBezTo>
                    <a:pt x="168166" y="1931"/>
                    <a:pt x="169007" y="1085"/>
                    <a:pt x="169716" y="134"/>
                  </a:cubicBezTo>
                  <a:lnTo>
                    <a:pt x="213219" y="134"/>
                  </a:lnTo>
                  <a:lnTo>
                    <a:pt x="213814" y="117"/>
                  </a:lnTo>
                  <a:cubicBezTo>
                    <a:pt x="216897" y="-39"/>
                    <a:pt x="219986" y="-39"/>
                    <a:pt x="223068" y="117"/>
                  </a:cubicBezTo>
                  <a:lnTo>
                    <a:pt x="223713" y="117"/>
                  </a:lnTo>
                  <a:cubicBezTo>
                    <a:pt x="233380" y="96"/>
                    <a:pt x="242930" y="2237"/>
                    <a:pt x="251662" y="6383"/>
                  </a:cubicBezTo>
                  <a:cubicBezTo>
                    <a:pt x="267619" y="12640"/>
                    <a:pt x="281418" y="23386"/>
                    <a:pt x="291396" y="37321"/>
                  </a:cubicBezTo>
                  <a:cubicBezTo>
                    <a:pt x="306686" y="58681"/>
                    <a:pt x="311689" y="85734"/>
                    <a:pt x="305048" y="111150"/>
                  </a:cubicBezTo>
                  <a:lnTo>
                    <a:pt x="249336" y="56186"/>
                  </a:lnTo>
                  <a:cubicBezTo>
                    <a:pt x="246952" y="53834"/>
                    <a:pt x="243736" y="52516"/>
                    <a:pt x="240388" y="52518"/>
                  </a:cubicBezTo>
                  <a:lnTo>
                    <a:pt x="159817" y="52518"/>
                  </a:lnTo>
                  <a:cubicBezTo>
                    <a:pt x="157043" y="52531"/>
                    <a:pt x="154346" y="53436"/>
                    <a:pt x="152125" y="55099"/>
                  </a:cubicBezTo>
                  <a:lnTo>
                    <a:pt x="120135" y="79346"/>
                  </a:lnTo>
                  <a:cubicBezTo>
                    <a:pt x="112918" y="84853"/>
                    <a:pt x="102603" y="83467"/>
                    <a:pt x="97097" y="76250"/>
                  </a:cubicBezTo>
                  <a:cubicBezTo>
                    <a:pt x="97090" y="76241"/>
                    <a:pt x="97083" y="76231"/>
                    <a:pt x="97076" y="76222"/>
                  </a:cubicBezTo>
                  <a:cubicBezTo>
                    <a:pt x="91634" y="69145"/>
                    <a:pt x="92960" y="58996"/>
                    <a:pt x="100037" y="53554"/>
                  </a:cubicBezTo>
                  <a:cubicBezTo>
                    <a:pt x="100075" y="53525"/>
                    <a:pt x="100112" y="53497"/>
                    <a:pt x="100149" y="53469"/>
                  </a:cubicBezTo>
                  <a:lnTo>
                    <a:pt x="167220" y="2647"/>
                  </a:lnTo>
                  <a:close/>
                  <a:moveTo>
                    <a:pt x="83390" y="190685"/>
                  </a:moveTo>
                  <a:lnTo>
                    <a:pt x="83169" y="190906"/>
                  </a:lnTo>
                  <a:lnTo>
                    <a:pt x="66630" y="207342"/>
                  </a:lnTo>
                  <a:lnTo>
                    <a:pt x="66410" y="207546"/>
                  </a:lnTo>
                  <a:cubicBezTo>
                    <a:pt x="60389" y="213272"/>
                    <a:pt x="50909" y="213182"/>
                    <a:pt x="44998" y="207342"/>
                  </a:cubicBezTo>
                  <a:cubicBezTo>
                    <a:pt x="39057" y="201454"/>
                    <a:pt x="39015" y="191863"/>
                    <a:pt x="44904" y="185922"/>
                  </a:cubicBezTo>
                  <a:cubicBezTo>
                    <a:pt x="44935" y="185891"/>
                    <a:pt x="44966" y="185859"/>
                    <a:pt x="44998" y="185829"/>
                  </a:cubicBezTo>
                  <a:lnTo>
                    <a:pt x="61536" y="169392"/>
                  </a:lnTo>
                  <a:cubicBezTo>
                    <a:pt x="67532" y="163454"/>
                    <a:pt x="77191" y="163454"/>
                    <a:pt x="83186" y="169392"/>
                  </a:cubicBezTo>
                  <a:cubicBezTo>
                    <a:pt x="89074" y="175236"/>
                    <a:pt x="89164" y="184728"/>
                    <a:pt x="83390" y="190685"/>
                  </a:cubicBezTo>
                  <a:close/>
                  <a:moveTo>
                    <a:pt x="78466" y="219517"/>
                  </a:moveTo>
                  <a:cubicBezTo>
                    <a:pt x="72695" y="225477"/>
                    <a:pt x="72794" y="234971"/>
                    <a:pt x="78686" y="240810"/>
                  </a:cubicBezTo>
                  <a:cubicBezTo>
                    <a:pt x="84663" y="246753"/>
                    <a:pt x="94342" y="246753"/>
                    <a:pt x="100336" y="240810"/>
                  </a:cubicBezTo>
                  <a:lnTo>
                    <a:pt x="116874" y="224390"/>
                  </a:lnTo>
                  <a:cubicBezTo>
                    <a:pt x="122819" y="218507"/>
                    <a:pt x="122870" y="208916"/>
                    <a:pt x="116985" y="202970"/>
                  </a:cubicBezTo>
                  <a:cubicBezTo>
                    <a:pt x="116230" y="202208"/>
                    <a:pt x="115396" y="201527"/>
                    <a:pt x="114497" y="200941"/>
                  </a:cubicBezTo>
                  <a:cubicBezTo>
                    <a:pt x="108524" y="197010"/>
                    <a:pt x="100630" y="197715"/>
                    <a:pt x="95446" y="202639"/>
                  </a:cubicBezTo>
                  <a:lnTo>
                    <a:pt x="95225" y="202877"/>
                  </a:lnTo>
                  <a:lnTo>
                    <a:pt x="78686" y="219296"/>
                  </a:lnTo>
                  <a:lnTo>
                    <a:pt x="78466" y="219517"/>
                  </a:lnTo>
                  <a:close/>
                  <a:moveTo>
                    <a:pt x="42672" y="142665"/>
                  </a:moveTo>
                  <a:cubicBezTo>
                    <a:pt x="48612" y="148554"/>
                    <a:pt x="48654" y="158144"/>
                    <a:pt x="42765" y="164086"/>
                  </a:cubicBezTo>
                  <a:cubicBezTo>
                    <a:pt x="42734" y="164116"/>
                    <a:pt x="42703" y="164148"/>
                    <a:pt x="42672" y="164179"/>
                  </a:cubicBezTo>
                  <a:lnTo>
                    <a:pt x="26150" y="180616"/>
                  </a:lnTo>
                  <a:cubicBezTo>
                    <a:pt x="20153" y="186564"/>
                    <a:pt x="10481" y="186564"/>
                    <a:pt x="4483" y="180616"/>
                  </a:cubicBezTo>
                  <a:cubicBezTo>
                    <a:pt x="-1458" y="174727"/>
                    <a:pt x="-1500" y="165137"/>
                    <a:pt x="4389" y="159195"/>
                  </a:cubicBezTo>
                  <a:cubicBezTo>
                    <a:pt x="4420" y="159165"/>
                    <a:pt x="4452" y="159133"/>
                    <a:pt x="4483" y="159102"/>
                  </a:cubicBezTo>
                  <a:lnTo>
                    <a:pt x="21039" y="142665"/>
                  </a:lnTo>
                  <a:cubicBezTo>
                    <a:pt x="27034" y="136727"/>
                    <a:pt x="36693" y="136727"/>
                    <a:pt x="42688" y="142665"/>
                  </a:cubicBezTo>
                  <a:close/>
                  <a:moveTo>
                    <a:pt x="150563" y="236344"/>
                  </a:moveTo>
                  <a:cubicBezTo>
                    <a:pt x="156504" y="242233"/>
                    <a:pt x="156547" y="251823"/>
                    <a:pt x="150656" y="257765"/>
                  </a:cubicBezTo>
                  <a:cubicBezTo>
                    <a:pt x="150626" y="257795"/>
                    <a:pt x="150595" y="257828"/>
                    <a:pt x="150563" y="257858"/>
                  </a:cubicBezTo>
                  <a:lnTo>
                    <a:pt x="134024" y="274295"/>
                  </a:lnTo>
                  <a:cubicBezTo>
                    <a:pt x="128044" y="280268"/>
                    <a:pt x="118355" y="280268"/>
                    <a:pt x="112375" y="274295"/>
                  </a:cubicBezTo>
                  <a:cubicBezTo>
                    <a:pt x="107750" y="269710"/>
                    <a:pt x="106573" y="262680"/>
                    <a:pt x="109454" y="256839"/>
                  </a:cubicBezTo>
                  <a:lnTo>
                    <a:pt x="109471" y="256805"/>
                  </a:lnTo>
                  <a:cubicBezTo>
                    <a:pt x="110212" y="255314"/>
                    <a:pt x="111193" y="253954"/>
                    <a:pt x="112375" y="252781"/>
                  </a:cubicBezTo>
                  <a:lnTo>
                    <a:pt x="128913" y="236344"/>
                  </a:lnTo>
                  <a:cubicBezTo>
                    <a:pt x="134909" y="230406"/>
                    <a:pt x="144567" y="230406"/>
                    <a:pt x="150563" y="236344"/>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58">
              <a:extLst>
                <a:ext uri="{FF2B5EF4-FFF2-40B4-BE49-F238E27FC236}">
                  <a16:creationId xmlns:a16="http://schemas.microsoft.com/office/drawing/2014/main" id="{B4200318-7789-87C1-58E1-2F945DFC0D81}"/>
                </a:ext>
              </a:extLst>
            </p:cNvPr>
            <p:cNvSpPr/>
            <p:nvPr/>
          </p:nvSpPr>
          <p:spPr>
            <a:xfrm>
              <a:off x="5648462" y="4537959"/>
              <a:ext cx="312542" cy="306010"/>
            </a:xfrm>
            <a:custGeom>
              <a:avLst/>
              <a:gdLst>
                <a:gd name="connsiteX0" fmla="*/ 30681 w 312542"/>
                <a:gd name="connsiteY0" fmla="*/ 30489 h 306010"/>
                <a:gd name="connsiteX1" fmla="*/ 117484 w 312542"/>
                <a:gd name="connsiteY1" fmla="*/ 791 h 306010"/>
                <a:gd name="connsiteX2" fmla="*/ 75424 w 312542"/>
                <a:gd name="connsiteY2" fmla="*/ 32680 h 306010"/>
                <a:gd name="connsiteX3" fmla="*/ 67341 w 312542"/>
                <a:gd name="connsiteY3" fmla="*/ 91003 h 306010"/>
                <a:gd name="connsiteX4" fmla="*/ 67511 w 312542"/>
                <a:gd name="connsiteY4" fmla="*/ 91227 h 306010"/>
                <a:gd name="connsiteX5" fmla="*/ 126160 w 312542"/>
                <a:gd name="connsiteY5" fmla="*/ 99157 h 306010"/>
                <a:gd name="connsiteX6" fmla="*/ 154755 w 312542"/>
                <a:gd name="connsiteY6" fmla="*/ 77507 h 306010"/>
                <a:gd name="connsiteX7" fmla="*/ 225817 w 312542"/>
                <a:gd name="connsiteY7" fmla="*/ 77507 h 306010"/>
                <a:gd name="connsiteX8" fmla="*/ 285366 w 312542"/>
                <a:gd name="connsiteY8" fmla="*/ 136258 h 306010"/>
                <a:gd name="connsiteX9" fmla="*/ 285977 w 312542"/>
                <a:gd name="connsiteY9" fmla="*/ 136938 h 306010"/>
                <a:gd name="connsiteX10" fmla="*/ 305504 w 312542"/>
                <a:gd name="connsiteY10" fmla="*/ 156465 h 306010"/>
                <a:gd name="connsiteX11" fmla="*/ 305265 w 312542"/>
                <a:gd name="connsiteY11" fmla="*/ 191019 h 306010"/>
                <a:gd name="connsiteX12" fmla="*/ 272631 w 312542"/>
                <a:gd name="connsiteY12" fmla="*/ 192530 h 306010"/>
                <a:gd name="connsiteX13" fmla="*/ 271001 w 312542"/>
                <a:gd name="connsiteY13" fmla="*/ 190900 h 306010"/>
                <a:gd name="connsiteX14" fmla="*/ 269982 w 312542"/>
                <a:gd name="connsiteY14" fmla="*/ 190017 h 306010"/>
                <a:gd name="connsiteX15" fmla="*/ 251422 w 312542"/>
                <a:gd name="connsiteY15" fmla="*/ 171475 h 306010"/>
                <a:gd name="connsiteX16" fmla="*/ 239418 w 312542"/>
                <a:gd name="connsiteY16" fmla="*/ 171266 h 306010"/>
                <a:gd name="connsiteX17" fmla="*/ 239209 w 312542"/>
                <a:gd name="connsiteY17" fmla="*/ 183271 h 306010"/>
                <a:gd name="connsiteX18" fmla="*/ 239418 w 312542"/>
                <a:gd name="connsiteY18" fmla="*/ 183480 h 306010"/>
                <a:gd name="connsiteX19" fmla="*/ 258945 w 312542"/>
                <a:gd name="connsiteY19" fmla="*/ 203007 h 306010"/>
                <a:gd name="connsiteX20" fmla="*/ 261118 w 312542"/>
                <a:gd name="connsiteY20" fmla="*/ 205028 h 306010"/>
                <a:gd name="connsiteX21" fmla="*/ 261865 w 312542"/>
                <a:gd name="connsiteY21" fmla="*/ 205775 h 306010"/>
                <a:gd name="connsiteX22" fmla="*/ 260750 w 312542"/>
                <a:gd name="connsiteY22" fmla="*/ 230243 h 306010"/>
                <a:gd name="connsiteX23" fmla="*/ 237397 w 312542"/>
                <a:gd name="connsiteY23" fmla="*/ 230243 h 306010"/>
                <a:gd name="connsiteX24" fmla="*/ 234510 w 312542"/>
                <a:gd name="connsiteY24" fmla="*/ 227374 h 306010"/>
                <a:gd name="connsiteX25" fmla="*/ 222504 w 312542"/>
                <a:gd name="connsiteY25" fmla="*/ 227389 h 306010"/>
                <a:gd name="connsiteX26" fmla="*/ 220026 w 312542"/>
                <a:gd name="connsiteY26" fmla="*/ 233537 h 306010"/>
                <a:gd name="connsiteX27" fmla="*/ 222522 w 312542"/>
                <a:gd name="connsiteY27" fmla="*/ 239735 h 306010"/>
                <a:gd name="connsiteX28" fmla="*/ 226309 w 312542"/>
                <a:gd name="connsiteY28" fmla="*/ 243522 h 306010"/>
                <a:gd name="connsiteX29" fmla="*/ 226990 w 312542"/>
                <a:gd name="connsiteY29" fmla="*/ 266156 h 306010"/>
                <a:gd name="connsiteX30" fmla="*/ 204355 w 312542"/>
                <a:gd name="connsiteY30" fmla="*/ 266837 h 306010"/>
                <a:gd name="connsiteX31" fmla="*/ 203674 w 312542"/>
                <a:gd name="connsiteY31" fmla="*/ 266156 h 306010"/>
                <a:gd name="connsiteX32" fmla="*/ 203641 w 312542"/>
                <a:gd name="connsiteY32" fmla="*/ 266156 h 306010"/>
                <a:gd name="connsiteX33" fmla="*/ 203454 w 312542"/>
                <a:gd name="connsiteY33" fmla="*/ 265935 h 306010"/>
                <a:gd name="connsiteX34" fmla="*/ 199888 w 312542"/>
                <a:gd name="connsiteY34" fmla="*/ 262369 h 306010"/>
                <a:gd name="connsiteX35" fmla="*/ 187883 w 312542"/>
                <a:gd name="connsiteY35" fmla="*/ 262161 h 306010"/>
                <a:gd name="connsiteX36" fmla="*/ 187674 w 312542"/>
                <a:gd name="connsiteY36" fmla="*/ 274166 h 306010"/>
                <a:gd name="connsiteX37" fmla="*/ 187883 w 312542"/>
                <a:gd name="connsiteY37" fmla="*/ 274374 h 306010"/>
                <a:gd name="connsiteX38" fmla="*/ 191585 w 312542"/>
                <a:gd name="connsiteY38" fmla="*/ 278093 h 306010"/>
                <a:gd name="connsiteX39" fmla="*/ 191729 w 312542"/>
                <a:gd name="connsiteY39" fmla="*/ 301160 h 306010"/>
                <a:gd name="connsiteX40" fmla="*/ 168662 w 312542"/>
                <a:gd name="connsiteY40" fmla="*/ 301305 h 306010"/>
                <a:gd name="connsiteX41" fmla="*/ 144363 w 312542"/>
                <a:gd name="connsiteY41" fmla="*/ 278212 h 306010"/>
                <a:gd name="connsiteX42" fmla="*/ 153261 w 312542"/>
                <a:gd name="connsiteY42" fmla="*/ 269348 h 306010"/>
                <a:gd name="connsiteX43" fmla="*/ 153458 w 312542"/>
                <a:gd name="connsiteY43" fmla="*/ 224107 h 306010"/>
                <a:gd name="connsiteX44" fmla="*/ 153261 w 312542"/>
                <a:gd name="connsiteY44" fmla="*/ 223910 h 306010"/>
                <a:gd name="connsiteX45" fmla="*/ 129013 w 312542"/>
                <a:gd name="connsiteY45" fmla="*/ 214520 h 306010"/>
                <a:gd name="connsiteX46" fmla="*/ 119572 w 312542"/>
                <a:gd name="connsiteY46" fmla="*/ 190408 h 306010"/>
                <a:gd name="connsiteX47" fmla="*/ 95325 w 312542"/>
                <a:gd name="connsiteY47" fmla="*/ 181035 h 306010"/>
                <a:gd name="connsiteX48" fmla="*/ 85884 w 312542"/>
                <a:gd name="connsiteY48" fmla="*/ 156940 h 306010"/>
                <a:gd name="connsiteX49" fmla="*/ 54572 w 312542"/>
                <a:gd name="connsiteY49" fmla="*/ 148620 h 306010"/>
                <a:gd name="connsiteX50" fmla="*/ 45386 w 312542"/>
                <a:gd name="connsiteY50" fmla="*/ 130214 h 306010"/>
                <a:gd name="connsiteX51" fmla="*/ 2698 w 312542"/>
                <a:gd name="connsiteY51" fmla="*/ 127531 h 306010"/>
                <a:gd name="connsiteX52" fmla="*/ 30681 w 312542"/>
                <a:gd name="connsiteY52" fmla="*/ 30506 h 306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2542" h="306010">
                  <a:moveTo>
                    <a:pt x="30681" y="30489"/>
                  </a:moveTo>
                  <a:cubicBezTo>
                    <a:pt x="53525" y="7794"/>
                    <a:pt x="85525" y="-3154"/>
                    <a:pt x="117484" y="791"/>
                  </a:cubicBezTo>
                  <a:lnTo>
                    <a:pt x="75424" y="32680"/>
                  </a:lnTo>
                  <a:cubicBezTo>
                    <a:pt x="57086" y="46553"/>
                    <a:pt x="53467" y="72666"/>
                    <a:pt x="67341" y="91003"/>
                  </a:cubicBezTo>
                  <a:cubicBezTo>
                    <a:pt x="67397" y="91078"/>
                    <a:pt x="67454" y="91153"/>
                    <a:pt x="67511" y="91227"/>
                  </a:cubicBezTo>
                  <a:cubicBezTo>
                    <a:pt x="81560" y="109539"/>
                    <a:pt x="107753" y="113080"/>
                    <a:pt x="126160" y="99157"/>
                  </a:cubicBezTo>
                  <a:lnTo>
                    <a:pt x="154755" y="77507"/>
                  </a:lnTo>
                  <a:lnTo>
                    <a:pt x="225817" y="77507"/>
                  </a:lnTo>
                  <a:lnTo>
                    <a:pt x="285366" y="136258"/>
                  </a:lnTo>
                  <a:cubicBezTo>
                    <a:pt x="285558" y="136494"/>
                    <a:pt x="285761" y="136722"/>
                    <a:pt x="285977" y="136938"/>
                  </a:cubicBezTo>
                  <a:lnTo>
                    <a:pt x="305504" y="156465"/>
                  </a:lnTo>
                  <a:cubicBezTo>
                    <a:pt x="314981" y="166072"/>
                    <a:pt x="314874" y="181543"/>
                    <a:pt x="305265" y="191019"/>
                  </a:cubicBezTo>
                  <a:cubicBezTo>
                    <a:pt x="296372" y="199789"/>
                    <a:pt x="282296" y="200441"/>
                    <a:pt x="272631" y="192530"/>
                  </a:cubicBezTo>
                  <a:lnTo>
                    <a:pt x="271001" y="190900"/>
                  </a:lnTo>
                  <a:cubicBezTo>
                    <a:pt x="270685" y="190579"/>
                    <a:pt x="270343" y="190284"/>
                    <a:pt x="269982" y="190017"/>
                  </a:cubicBezTo>
                  <a:lnTo>
                    <a:pt x="251422" y="171475"/>
                  </a:lnTo>
                  <a:cubicBezTo>
                    <a:pt x="248166" y="168103"/>
                    <a:pt x="242790" y="168009"/>
                    <a:pt x="239418" y="171266"/>
                  </a:cubicBezTo>
                  <a:cubicBezTo>
                    <a:pt x="236045" y="174525"/>
                    <a:pt x="235952" y="179899"/>
                    <a:pt x="239209" y="183271"/>
                  </a:cubicBezTo>
                  <a:cubicBezTo>
                    <a:pt x="239277" y="183342"/>
                    <a:pt x="239346" y="183412"/>
                    <a:pt x="239418" y="183480"/>
                  </a:cubicBezTo>
                  <a:lnTo>
                    <a:pt x="258945" y="203007"/>
                  </a:lnTo>
                  <a:cubicBezTo>
                    <a:pt x="259658" y="203703"/>
                    <a:pt x="260371" y="204383"/>
                    <a:pt x="261118" y="205028"/>
                  </a:cubicBezTo>
                  <a:lnTo>
                    <a:pt x="261865" y="205775"/>
                  </a:lnTo>
                  <a:cubicBezTo>
                    <a:pt x="268314" y="212840"/>
                    <a:pt x="267813" y="223794"/>
                    <a:pt x="260750" y="230243"/>
                  </a:cubicBezTo>
                  <a:cubicBezTo>
                    <a:pt x="254136" y="236280"/>
                    <a:pt x="244011" y="236280"/>
                    <a:pt x="237397" y="230243"/>
                  </a:cubicBezTo>
                  <a:lnTo>
                    <a:pt x="234510" y="227374"/>
                  </a:lnTo>
                  <a:cubicBezTo>
                    <a:pt x="231191" y="224062"/>
                    <a:pt x="225815" y="224069"/>
                    <a:pt x="222504" y="227389"/>
                  </a:cubicBezTo>
                  <a:cubicBezTo>
                    <a:pt x="220879" y="229019"/>
                    <a:pt x="219986" y="231237"/>
                    <a:pt x="220026" y="233537"/>
                  </a:cubicBezTo>
                  <a:cubicBezTo>
                    <a:pt x="219974" y="235858"/>
                    <a:pt x="220877" y="238098"/>
                    <a:pt x="222522" y="239735"/>
                  </a:cubicBezTo>
                  <a:lnTo>
                    <a:pt x="226309" y="243522"/>
                  </a:lnTo>
                  <a:cubicBezTo>
                    <a:pt x="232748" y="249583"/>
                    <a:pt x="233052" y="259717"/>
                    <a:pt x="226990" y="266156"/>
                  </a:cubicBezTo>
                  <a:cubicBezTo>
                    <a:pt x="220928" y="272595"/>
                    <a:pt x="210794" y="272899"/>
                    <a:pt x="204355" y="266837"/>
                  </a:cubicBezTo>
                  <a:cubicBezTo>
                    <a:pt x="204121" y="266616"/>
                    <a:pt x="203895" y="266390"/>
                    <a:pt x="203674" y="266156"/>
                  </a:cubicBezTo>
                  <a:lnTo>
                    <a:pt x="203641" y="266156"/>
                  </a:lnTo>
                  <a:lnTo>
                    <a:pt x="203454" y="265935"/>
                  </a:lnTo>
                  <a:lnTo>
                    <a:pt x="199888" y="262369"/>
                  </a:lnTo>
                  <a:cubicBezTo>
                    <a:pt x="196631" y="258997"/>
                    <a:pt x="191255" y="258904"/>
                    <a:pt x="187883" y="262161"/>
                  </a:cubicBezTo>
                  <a:cubicBezTo>
                    <a:pt x="184511" y="265417"/>
                    <a:pt x="184417" y="270793"/>
                    <a:pt x="187674" y="274166"/>
                  </a:cubicBezTo>
                  <a:cubicBezTo>
                    <a:pt x="187742" y="274237"/>
                    <a:pt x="187812" y="274307"/>
                    <a:pt x="187883" y="274374"/>
                  </a:cubicBezTo>
                  <a:lnTo>
                    <a:pt x="191585" y="278093"/>
                  </a:lnTo>
                  <a:cubicBezTo>
                    <a:pt x="197995" y="284423"/>
                    <a:pt x="198059" y="294751"/>
                    <a:pt x="191729" y="301160"/>
                  </a:cubicBezTo>
                  <a:cubicBezTo>
                    <a:pt x="185399" y="307570"/>
                    <a:pt x="175072" y="307635"/>
                    <a:pt x="168662" y="301305"/>
                  </a:cubicBezTo>
                  <a:lnTo>
                    <a:pt x="144363" y="278212"/>
                  </a:lnTo>
                  <a:lnTo>
                    <a:pt x="153261" y="269348"/>
                  </a:lnTo>
                  <a:cubicBezTo>
                    <a:pt x="165809" y="256910"/>
                    <a:pt x="165897" y="236655"/>
                    <a:pt x="153458" y="224107"/>
                  </a:cubicBezTo>
                  <a:cubicBezTo>
                    <a:pt x="153393" y="224040"/>
                    <a:pt x="153327" y="223976"/>
                    <a:pt x="153261" y="223910"/>
                  </a:cubicBezTo>
                  <a:cubicBezTo>
                    <a:pt x="146846" y="217527"/>
                    <a:pt x="138053" y="214122"/>
                    <a:pt x="129013" y="214520"/>
                  </a:cubicBezTo>
                  <a:cubicBezTo>
                    <a:pt x="129414" y="205510"/>
                    <a:pt x="125984" y="196750"/>
                    <a:pt x="119572" y="190408"/>
                  </a:cubicBezTo>
                  <a:cubicBezTo>
                    <a:pt x="113155" y="184032"/>
                    <a:pt x="104362" y="180632"/>
                    <a:pt x="95325" y="181035"/>
                  </a:cubicBezTo>
                  <a:cubicBezTo>
                    <a:pt x="95718" y="172030"/>
                    <a:pt x="92289" y="163281"/>
                    <a:pt x="85884" y="156940"/>
                  </a:cubicBezTo>
                  <a:cubicBezTo>
                    <a:pt x="77675" y="148785"/>
                    <a:pt x="65746" y="145616"/>
                    <a:pt x="54572" y="148620"/>
                  </a:cubicBezTo>
                  <a:cubicBezTo>
                    <a:pt x="53625" y="141639"/>
                    <a:pt x="50395" y="135167"/>
                    <a:pt x="45386" y="130214"/>
                  </a:cubicBezTo>
                  <a:cubicBezTo>
                    <a:pt x="33833" y="118762"/>
                    <a:pt x="15594" y="117616"/>
                    <a:pt x="2698" y="127531"/>
                  </a:cubicBezTo>
                  <a:cubicBezTo>
                    <a:pt x="-5452" y="92524"/>
                    <a:pt x="5141" y="55796"/>
                    <a:pt x="30681" y="30506"/>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04C3659C-C471-48A7-846A-6EB19E12C246}"/>
              </a:ext>
              <a:ext uri="{C183D7F6-B498-43B3-948B-1728B52AA6E4}">
                <adec:decorative xmlns:adec="http://schemas.microsoft.com/office/drawing/2017/decorative" val="1"/>
              </a:ext>
            </a:extLst>
          </p:cNvPr>
          <p:cNvSpPr/>
          <p:nvPr/>
        </p:nvSpPr>
        <p:spPr bwMode="auto">
          <a:xfrm>
            <a:off x="5483101" y="3515294"/>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56" name="Graphic 45">
            <a:extLst>
              <a:ext uri="{FF2B5EF4-FFF2-40B4-BE49-F238E27FC236}">
                <a16:creationId xmlns:a16="http://schemas.microsoft.com/office/drawing/2014/main" id="{B23DE40D-8B5A-532F-C292-B9F1E7116798}"/>
              </a:ext>
              <a:ext uri="{C183D7F6-B498-43B3-948B-1728B52AA6E4}">
                <adec:decorative xmlns:adec="http://schemas.microsoft.com/office/drawing/2017/decorative" val="1"/>
              </a:ext>
            </a:extLst>
          </p:cNvPr>
          <p:cNvSpPr/>
          <p:nvPr/>
        </p:nvSpPr>
        <p:spPr>
          <a:xfrm>
            <a:off x="5652689" y="3698829"/>
            <a:ext cx="278948" cy="251054"/>
          </a:xfrm>
          <a:custGeom>
            <a:avLst/>
            <a:gdLst>
              <a:gd name="connsiteX0" fmla="*/ 216564 w 339601"/>
              <a:gd name="connsiteY0" fmla="*/ 118861 h 305641"/>
              <a:gd name="connsiteX1" fmla="*/ 246279 w 339601"/>
              <a:gd name="connsiteY1" fmla="*/ 148576 h 305641"/>
              <a:gd name="connsiteX2" fmla="*/ 246279 w 339601"/>
              <a:gd name="connsiteY2" fmla="*/ 229214 h 305641"/>
              <a:gd name="connsiteX3" fmla="*/ 169852 w 339601"/>
              <a:gd name="connsiteY3" fmla="*/ 305642 h 305641"/>
              <a:gd name="connsiteX4" fmla="*/ 93424 w 339601"/>
              <a:gd name="connsiteY4" fmla="*/ 229214 h 305641"/>
              <a:gd name="connsiteX5" fmla="*/ 93424 w 339601"/>
              <a:gd name="connsiteY5" fmla="*/ 148576 h 305641"/>
              <a:gd name="connsiteX6" fmla="*/ 123140 w 339601"/>
              <a:gd name="connsiteY6" fmla="*/ 118861 h 305641"/>
              <a:gd name="connsiteX7" fmla="*/ 216564 w 339601"/>
              <a:gd name="connsiteY7" fmla="*/ 118861 h 305641"/>
              <a:gd name="connsiteX8" fmla="*/ 87125 w 339601"/>
              <a:gd name="connsiteY8" fmla="*/ 118861 h 305641"/>
              <a:gd name="connsiteX9" fmla="*/ 76597 w 339601"/>
              <a:gd name="connsiteY9" fmla="*/ 144840 h 305641"/>
              <a:gd name="connsiteX10" fmla="*/ 76427 w 339601"/>
              <a:gd name="connsiteY10" fmla="*/ 148576 h 305641"/>
              <a:gd name="connsiteX11" fmla="*/ 76427 w 339601"/>
              <a:gd name="connsiteY11" fmla="*/ 229214 h 305641"/>
              <a:gd name="connsiteX12" fmla="*/ 85495 w 339601"/>
              <a:gd name="connsiteY12" fmla="*/ 269372 h 305641"/>
              <a:gd name="connsiteX13" fmla="*/ 2308 w 339601"/>
              <a:gd name="connsiteY13" fmla="*/ 221300 h 305641"/>
              <a:gd name="connsiteX14" fmla="*/ 0 w 339601"/>
              <a:gd name="connsiteY14" fmla="*/ 203744 h 305641"/>
              <a:gd name="connsiteX15" fmla="*/ 0 w 339601"/>
              <a:gd name="connsiteY15" fmla="*/ 148576 h 305641"/>
              <a:gd name="connsiteX16" fmla="*/ 27270 w 339601"/>
              <a:gd name="connsiteY16" fmla="*/ 118962 h 305641"/>
              <a:gd name="connsiteX17" fmla="*/ 29715 w 339601"/>
              <a:gd name="connsiteY17" fmla="*/ 118861 h 305641"/>
              <a:gd name="connsiteX18" fmla="*/ 87125 w 339601"/>
              <a:gd name="connsiteY18" fmla="*/ 118861 h 305641"/>
              <a:gd name="connsiteX19" fmla="*/ 252579 w 339601"/>
              <a:gd name="connsiteY19" fmla="*/ 118861 h 305641"/>
              <a:gd name="connsiteX20" fmla="*/ 309887 w 339601"/>
              <a:gd name="connsiteY20" fmla="*/ 118861 h 305641"/>
              <a:gd name="connsiteX21" fmla="*/ 339602 w 339601"/>
              <a:gd name="connsiteY21" fmla="*/ 148576 h 305641"/>
              <a:gd name="connsiteX22" fmla="*/ 339602 w 339601"/>
              <a:gd name="connsiteY22" fmla="*/ 203761 h 305641"/>
              <a:gd name="connsiteX23" fmla="*/ 271697 w 339601"/>
              <a:gd name="connsiteY23" fmla="*/ 271697 h 305641"/>
              <a:gd name="connsiteX24" fmla="*/ 254192 w 339601"/>
              <a:gd name="connsiteY24" fmla="*/ 269406 h 305641"/>
              <a:gd name="connsiteX25" fmla="*/ 263106 w 339601"/>
              <a:gd name="connsiteY25" fmla="*/ 234563 h 305641"/>
              <a:gd name="connsiteX26" fmla="*/ 263259 w 339601"/>
              <a:gd name="connsiteY26" fmla="*/ 229214 h 305641"/>
              <a:gd name="connsiteX27" fmla="*/ 263259 w 339601"/>
              <a:gd name="connsiteY27" fmla="*/ 148576 h 305641"/>
              <a:gd name="connsiteX28" fmla="*/ 252562 w 339601"/>
              <a:gd name="connsiteY28" fmla="*/ 118861 h 305641"/>
              <a:gd name="connsiteX29" fmla="*/ 169801 w 339601"/>
              <a:gd name="connsiteY29" fmla="*/ 0 h 305641"/>
              <a:gd name="connsiteX30" fmla="*/ 220741 w 339601"/>
              <a:gd name="connsiteY30" fmla="*/ 50940 h 305641"/>
              <a:gd name="connsiteX31" fmla="*/ 169801 w 339601"/>
              <a:gd name="connsiteY31" fmla="*/ 101881 h 305641"/>
              <a:gd name="connsiteX32" fmla="*/ 118861 w 339601"/>
              <a:gd name="connsiteY32" fmla="*/ 50940 h 305641"/>
              <a:gd name="connsiteX33" fmla="*/ 169801 w 339601"/>
              <a:gd name="connsiteY33" fmla="*/ 0 h 305641"/>
              <a:gd name="connsiteX34" fmla="*/ 280171 w 339601"/>
              <a:gd name="connsiteY34" fmla="*/ 16980 h 305641"/>
              <a:gd name="connsiteX35" fmla="*/ 322622 w 339601"/>
              <a:gd name="connsiteY35" fmla="*/ 59430 h 305641"/>
              <a:gd name="connsiteX36" fmla="*/ 280171 w 339601"/>
              <a:gd name="connsiteY36" fmla="*/ 101881 h 305641"/>
              <a:gd name="connsiteX37" fmla="*/ 237721 w 339601"/>
              <a:gd name="connsiteY37" fmla="*/ 59430 h 305641"/>
              <a:gd name="connsiteX38" fmla="*/ 280171 w 339601"/>
              <a:gd name="connsiteY38" fmla="*/ 16980 h 305641"/>
              <a:gd name="connsiteX39" fmla="*/ 59430 w 339601"/>
              <a:gd name="connsiteY39" fmla="*/ 16980 h 305641"/>
              <a:gd name="connsiteX40" fmla="*/ 101881 w 339601"/>
              <a:gd name="connsiteY40" fmla="*/ 59430 h 305641"/>
              <a:gd name="connsiteX41" fmla="*/ 59430 w 339601"/>
              <a:gd name="connsiteY41" fmla="*/ 101881 h 305641"/>
              <a:gd name="connsiteX42" fmla="*/ 16980 w 339601"/>
              <a:gd name="connsiteY42" fmla="*/ 59430 h 305641"/>
              <a:gd name="connsiteX43" fmla="*/ 59430 w 339601"/>
              <a:gd name="connsiteY43" fmla="*/ 16980 h 30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9601" h="305641">
                <a:moveTo>
                  <a:pt x="216564" y="118861"/>
                </a:moveTo>
                <a:cubicBezTo>
                  <a:pt x="232967" y="118861"/>
                  <a:pt x="246279" y="132173"/>
                  <a:pt x="246279" y="148576"/>
                </a:cubicBezTo>
                <a:lnTo>
                  <a:pt x="246279" y="229214"/>
                </a:lnTo>
                <a:cubicBezTo>
                  <a:pt x="246279" y="271423"/>
                  <a:pt x="212061" y="305642"/>
                  <a:pt x="169852" y="305642"/>
                </a:cubicBezTo>
                <a:cubicBezTo>
                  <a:pt x="127642" y="305642"/>
                  <a:pt x="93424" y="271423"/>
                  <a:pt x="93424" y="229214"/>
                </a:cubicBezTo>
                <a:lnTo>
                  <a:pt x="93424" y="148576"/>
                </a:lnTo>
                <a:cubicBezTo>
                  <a:pt x="93424" y="132173"/>
                  <a:pt x="106720" y="118861"/>
                  <a:pt x="123140" y="118861"/>
                </a:cubicBezTo>
                <a:lnTo>
                  <a:pt x="216564" y="118861"/>
                </a:lnTo>
                <a:close/>
                <a:moveTo>
                  <a:pt x="87125" y="118861"/>
                </a:moveTo>
                <a:cubicBezTo>
                  <a:pt x="81182" y="126026"/>
                  <a:pt x="77361" y="134992"/>
                  <a:pt x="76597" y="144840"/>
                </a:cubicBezTo>
                <a:lnTo>
                  <a:pt x="76427" y="148576"/>
                </a:lnTo>
                <a:lnTo>
                  <a:pt x="76427" y="229214"/>
                </a:lnTo>
                <a:cubicBezTo>
                  <a:pt x="76427" y="243596"/>
                  <a:pt x="79688" y="257214"/>
                  <a:pt x="85495" y="269372"/>
                </a:cubicBezTo>
                <a:cubicBezTo>
                  <a:pt x="49249" y="279069"/>
                  <a:pt x="12005" y="257545"/>
                  <a:pt x="2308" y="221300"/>
                </a:cubicBezTo>
                <a:cubicBezTo>
                  <a:pt x="776" y="215574"/>
                  <a:pt x="0" y="209672"/>
                  <a:pt x="0" y="203744"/>
                </a:cubicBezTo>
                <a:lnTo>
                  <a:pt x="0" y="148576"/>
                </a:lnTo>
                <a:cubicBezTo>
                  <a:pt x="1" y="133114"/>
                  <a:pt x="11860" y="120234"/>
                  <a:pt x="27270" y="118962"/>
                </a:cubicBezTo>
                <a:lnTo>
                  <a:pt x="29715" y="118861"/>
                </a:lnTo>
                <a:lnTo>
                  <a:pt x="87125" y="118861"/>
                </a:lnTo>
                <a:close/>
                <a:moveTo>
                  <a:pt x="252579" y="118861"/>
                </a:moveTo>
                <a:lnTo>
                  <a:pt x="309887" y="118861"/>
                </a:lnTo>
                <a:cubicBezTo>
                  <a:pt x="326289" y="118861"/>
                  <a:pt x="339602" y="132173"/>
                  <a:pt x="339602" y="148576"/>
                </a:cubicBezTo>
                <a:lnTo>
                  <a:pt x="339602" y="203761"/>
                </a:lnTo>
                <a:cubicBezTo>
                  <a:pt x="339610" y="241272"/>
                  <a:pt x="309207" y="271688"/>
                  <a:pt x="271697" y="271697"/>
                </a:cubicBezTo>
                <a:cubicBezTo>
                  <a:pt x="265788" y="271698"/>
                  <a:pt x="259902" y="270927"/>
                  <a:pt x="254192" y="269406"/>
                </a:cubicBezTo>
                <a:cubicBezTo>
                  <a:pt x="259286" y="258743"/>
                  <a:pt x="262410" y="246992"/>
                  <a:pt x="263106" y="234563"/>
                </a:cubicBezTo>
                <a:lnTo>
                  <a:pt x="263259" y="229214"/>
                </a:lnTo>
                <a:lnTo>
                  <a:pt x="263259" y="148576"/>
                </a:lnTo>
                <a:cubicBezTo>
                  <a:pt x="263259" y="137284"/>
                  <a:pt x="259252" y="126926"/>
                  <a:pt x="252562" y="118861"/>
                </a:cubicBezTo>
                <a:close/>
                <a:moveTo>
                  <a:pt x="169801" y="0"/>
                </a:moveTo>
                <a:cubicBezTo>
                  <a:pt x="197935" y="0"/>
                  <a:pt x="220741" y="22807"/>
                  <a:pt x="220741" y="50940"/>
                </a:cubicBezTo>
                <a:cubicBezTo>
                  <a:pt x="220741" y="79074"/>
                  <a:pt x="197935" y="101881"/>
                  <a:pt x="169801" y="101881"/>
                </a:cubicBezTo>
                <a:cubicBezTo>
                  <a:pt x="141667" y="101881"/>
                  <a:pt x="118861" y="79074"/>
                  <a:pt x="118861" y="50940"/>
                </a:cubicBezTo>
                <a:cubicBezTo>
                  <a:pt x="118861" y="22807"/>
                  <a:pt x="141667" y="0"/>
                  <a:pt x="169801" y="0"/>
                </a:cubicBezTo>
                <a:close/>
                <a:moveTo>
                  <a:pt x="280171" y="16980"/>
                </a:moveTo>
                <a:cubicBezTo>
                  <a:pt x="303616" y="16980"/>
                  <a:pt x="322622" y="35986"/>
                  <a:pt x="322622" y="59430"/>
                </a:cubicBezTo>
                <a:cubicBezTo>
                  <a:pt x="322622" y="82875"/>
                  <a:pt x="303616" y="101881"/>
                  <a:pt x="280171" y="101881"/>
                </a:cubicBezTo>
                <a:cubicBezTo>
                  <a:pt x="256727" y="101881"/>
                  <a:pt x="237721" y="82875"/>
                  <a:pt x="237721" y="59430"/>
                </a:cubicBezTo>
                <a:cubicBezTo>
                  <a:pt x="237721" y="35986"/>
                  <a:pt x="256727" y="16980"/>
                  <a:pt x="280171" y="16980"/>
                </a:cubicBezTo>
                <a:close/>
                <a:moveTo>
                  <a:pt x="59430" y="16980"/>
                </a:moveTo>
                <a:cubicBezTo>
                  <a:pt x="82875" y="16980"/>
                  <a:pt x="101881" y="35986"/>
                  <a:pt x="101881" y="59430"/>
                </a:cubicBezTo>
                <a:cubicBezTo>
                  <a:pt x="101881" y="82875"/>
                  <a:pt x="82875" y="101881"/>
                  <a:pt x="59430" y="101881"/>
                </a:cubicBezTo>
                <a:cubicBezTo>
                  <a:pt x="35986" y="101881"/>
                  <a:pt x="16980" y="82875"/>
                  <a:pt x="16980" y="59430"/>
                </a:cubicBezTo>
                <a:cubicBezTo>
                  <a:pt x="16980" y="35986"/>
                  <a:pt x="35986" y="16980"/>
                  <a:pt x="59430" y="1698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Oval 22">
            <a:extLst>
              <a:ext uri="{FF2B5EF4-FFF2-40B4-BE49-F238E27FC236}">
                <a16:creationId xmlns:a16="http://schemas.microsoft.com/office/drawing/2014/main" id="{8CD567D6-1BA6-6A06-A7C7-3C88BFCB9235}"/>
              </a:ext>
              <a:ext uri="{C183D7F6-B498-43B3-948B-1728B52AA6E4}">
                <adec:decorative xmlns:adec="http://schemas.microsoft.com/office/drawing/2017/decorative" val="1"/>
              </a:ext>
            </a:extLst>
          </p:cNvPr>
          <p:cNvSpPr/>
          <p:nvPr/>
        </p:nvSpPr>
        <p:spPr bwMode="auto">
          <a:xfrm>
            <a:off x="5483101" y="2649471"/>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55" name="Graphic 47">
            <a:extLst>
              <a:ext uri="{FF2B5EF4-FFF2-40B4-BE49-F238E27FC236}">
                <a16:creationId xmlns:a16="http://schemas.microsoft.com/office/drawing/2014/main" id="{5261AA03-D201-F6E9-746F-79053BDEA1CF}"/>
              </a:ext>
              <a:ext uri="{C183D7F6-B498-43B3-948B-1728B52AA6E4}">
                <adec:decorative xmlns:adec="http://schemas.microsoft.com/office/drawing/2017/decorative" val="1"/>
              </a:ext>
            </a:extLst>
          </p:cNvPr>
          <p:cNvSpPr/>
          <p:nvPr/>
        </p:nvSpPr>
        <p:spPr>
          <a:xfrm>
            <a:off x="5680584" y="2819059"/>
            <a:ext cx="223158" cy="278948"/>
          </a:xfrm>
          <a:custGeom>
            <a:avLst/>
            <a:gdLst>
              <a:gd name="connsiteX0" fmla="*/ 135841 w 271681"/>
              <a:gd name="connsiteY0" fmla="*/ 0 h 339601"/>
              <a:gd name="connsiteX1" fmla="*/ 203761 w 271681"/>
              <a:gd name="connsiteY1" fmla="*/ 67920 h 339601"/>
              <a:gd name="connsiteX2" fmla="*/ 203761 w 271681"/>
              <a:gd name="connsiteY2" fmla="*/ 101881 h 339601"/>
              <a:gd name="connsiteX3" fmla="*/ 246211 w 271681"/>
              <a:gd name="connsiteY3" fmla="*/ 101881 h 339601"/>
              <a:gd name="connsiteX4" fmla="*/ 271681 w 271681"/>
              <a:gd name="connsiteY4" fmla="*/ 127351 h 339601"/>
              <a:gd name="connsiteX5" fmla="*/ 271681 w 271681"/>
              <a:gd name="connsiteY5" fmla="*/ 314132 h 339601"/>
              <a:gd name="connsiteX6" fmla="*/ 246211 w 271681"/>
              <a:gd name="connsiteY6" fmla="*/ 339602 h 339601"/>
              <a:gd name="connsiteX7" fmla="*/ 25470 w 271681"/>
              <a:gd name="connsiteY7" fmla="*/ 339602 h 339601"/>
              <a:gd name="connsiteX8" fmla="*/ 0 w 271681"/>
              <a:gd name="connsiteY8" fmla="*/ 314132 h 339601"/>
              <a:gd name="connsiteX9" fmla="*/ 0 w 271681"/>
              <a:gd name="connsiteY9" fmla="*/ 127351 h 339601"/>
              <a:gd name="connsiteX10" fmla="*/ 25470 w 271681"/>
              <a:gd name="connsiteY10" fmla="*/ 101881 h 339601"/>
              <a:gd name="connsiteX11" fmla="*/ 67920 w 271681"/>
              <a:gd name="connsiteY11" fmla="*/ 101881 h 339601"/>
              <a:gd name="connsiteX12" fmla="*/ 67920 w 271681"/>
              <a:gd name="connsiteY12" fmla="*/ 67920 h 339601"/>
              <a:gd name="connsiteX13" fmla="*/ 135841 w 271681"/>
              <a:gd name="connsiteY13" fmla="*/ 0 h 339601"/>
              <a:gd name="connsiteX14" fmla="*/ 135841 w 271681"/>
              <a:gd name="connsiteY14" fmla="*/ 195271 h 339601"/>
              <a:gd name="connsiteX15" fmla="*/ 110371 w 271681"/>
              <a:gd name="connsiteY15" fmla="*/ 220741 h 339601"/>
              <a:gd name="connsiteX16" fmla="*/ 135841 w 271681"/>
              <a:gd name="connsiteY16" fmla="*/ 246211 h 339601"/>
              <a:gd name="connsiteX17" fmla="*/ 161311 w 271681"/>
              <a:gd name="connsiteY17" fmla="*/ 220741 h 339601"/>
              <a:gd name="connsiteX18" fmla="*/ 135841 w 271681"/>
              <a:gd name="connsiteY18" fmla="*/ 195271 h 339601"/>
              <a:gd name="connsiteX19" fmla="*/ 135841 w 271681"/>
              <a:gd name="connsiteY19" fmla="*/ 33960 h 339601"/>
              <a:gd name="connsiteX20" fmla="*/ 101881 w 271681"/>
              <a:gd name="connsiteY20" fmla="*/ 67920 h 339601"/>
              <a:gd name="connsiteX21" fmla="*/ 101881 w 271681"/>
              <a:gd name="connsiteY21" fmla="*/ 101881 h 339601"/>
              <a:gd name="connsiteX22" fmla="*/ 169801 w 271681"/>
              <a:gd name="connsiteY22" fmla="*/ 101881 h 339601"/>
              <a:gd name="connsiteX23" fmla="*/ 169801 w 271681"/>
              <a:gd name="connsiteY23" fmla="*/ 67920 h 339601"/>
              <a:gd name="connsiteX24" fmla="*/ 135841 w 271681"/>
              <a:gd name="connsiteY24" fmla="*/ 33960 h 3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1681" h="339601">
                <a:moveTo>
                  <a:pt x="135841" y="0"/>
                </a:moveTo>
                <a:cubicBezTo>
                  <a:pt x="173351" y="0"/>
                  <a:pt x="203761" y="30409"/>
                  <a:pt x="203761" y="67920"/>
                </a:cubicBezTo>
                <a:lnTo>
                  <a:pt x="203761" y="101881"/>
                </a:lnTo>
                <a:lnTo>
                  <a:pt x="246211" y="101881"/>
                </a:lnTo>
                <a:cubicBezTo>
                  <a:pt x="260278" y="101881"/>
                  <a:pt x="271681" y="113284"/>
                  <a:pt x="271681" y="127351"/>
                </a:cubicBezTo>
                <a:lnTo>
                  <a:pt x="271681" y="314132"/>
                </a:lnTo>
                <a:cubicBezTo>
                  <a:pt x="271681" y="328198"/>
                  <a:pt x="260278" y="339602"/>
                  <a:pt x="246211" y="339602"/>
                </a:cubicBezTo>
                <a:lnTo>
                  <a:pt x="25470" y="339602"/>
                </a:lnTo>
                <a:cubicBezTo>
                  <a:pt x="11403" y="339602"/>
                  <a:pt x="0" y="328198"/>
                  <a:pt x="0" y="314132"/>
                </a:cubicBezTo>
                <a:lnTo>
                  <a:pt x="0" y="127351"/>
                </a:lnTo>
                <a:cubicBezTo>
                  <a:pt x="0" y="113284"/>
                  <a:pt x="11403" y="101881"/>
                  <a:pt x="25470" y="101881"/>
                </a:cubicBezTo>
                <a:lnTo>
                  <a:pt x="67920" y="101881"/>
                </a:lnTo>
                <a:lnTo>
                  <a:pt x="67920" y="67920"/>
                </a:lnTo>
                <a:cubicBezTo>
                  <a:pt x="67920" y="30409"/>
                  <a:pt x="98329" y="0"/>
                  <a:pt x="135841" y="0"/>
                </a:cubicBezTo>
                <a:close/>
                <a:moveTo>
                  <a:pt x="135841" y="195271"/>
                </a:moveTo>
                <a:cubicBezTo>
                  <a:pt x="121774" y="195271"/>
                  <a:pt x="110371" y="206675"/>
                  <a:pt x="110371" y="220741"/>
                </a:cubicBezTo>
                <a:cubicBezTo>
                  <a:pt x="110371" y="234807"/>
                  <a:pt x="121774" y="246211"/>
                  <a:pt x="135841" y="246211"/>
                </a:cubicBezTo>
                <a:cubicBezTo>
                  <a:pt x="149907" y="246211"/>
                  <a:pt x="161311" y="234807"/>
                  <a:pt x="161311" y="220741"/>
                </a:cubicBezTo>
                <a:cubicBezTo>
                  <a:pt x="161311" y="206675"/>
                  <a:pt x="149907" y="195271"/>
                  <a:pt x="135841" y="195271"/>
                </a:cubicBezTo>
                <a:close/>
                <a:moveTo>
                  <a:pt x="135841" y="33960"/>
                </a:moveTo>
                <a:cubicBezTo>
                  <a:pt x="117084" y="33960"/>
                  <a:pt x="101881" y="49165"/>
                  <a:pt x="101881" y="67920"/>
                </a:cubicBezTo>
                <a:lnTo>
                  <a:pt x="101881" y="101881"/>
                </a:lnTo>
                <a:lnTo>
                  <a:pt x="169801" y="101881"/>
                </a:lnTo>
                <a:lnTo>
                  <a:pt x="169801" y="67920"/>
                </a:lnTo>
                <a:cubicBezTo>
                  <a:pt x="169801" y="49165"/>
                  <a:pt x="154597" y="33960"/>
                  <a:pt x="135841" y="33960"/>
                </a:cubicBez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Oval 20">
            <a:extLst>
              <a:ext uri="{FF2B5EF4-FFF2-40B4-BE49-F238E27FC236}">
                <a16:creationId xmlns:a16="http://schemas.microsoft.com/office/drawing/2014/main" id="{868B7D62-1C83-B7AE-5959-E4C19817E8F6}"/>
              </a:ext>
              <a:ext uri="{C183D7F6-B498-43B3-948B-1728B52AA6E4}">
                <adec:decorative xmlns:adec="http://schemas.microsoft.com/office/drawing/2017/decorative" val="1"/>
              </a:ext>
            </a:extLst>
          </p:cNvPr>
          <p:cNvSpPr/>
          <p:nvPr/>
        </p:nvSpPr>
        <p:spPr bwMode="auto">
          <a:xfrm>
            <a:off x="5483101" y="1783648"/>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54" name="Graphic 49">
            <a:extLst>
              <a:ext uri="{FF2B5EF4-FFF2-40B4-BE49-F238E27FC236}">
                <a16:creationId xmlns:a16="http://schemas.microsoft.com/office/drawing/2014/main" id="{CFF5FC55-B4EA-96B9-3D70-50B55F34EE33}"/>
              </a:ext>
              <a:ext uri="{C183D7F6-B498-43B3-948B-1728B52AA6E4}">
                <adec:decorative xmlns:adec="http://schemas.microsoft.com/office/drawing/2017/decorative" val="1"/>
              </a:ext>
            </a:extLst>
          </p:cNvPr>
          <p:cNvSpPr/>
          <p:nvPr/>
        </p:nvSpPr>
        <p:spPr>
          <a:xfrm>
            <a:off x="5666636" y="1953235"/>
            <a:ext cx="251054" cy="278952"/>
          </a:xfrm>
          <a:custGeom>
            <a:avLst/>
            <a:gdLst>
              <a:gd name="connsiteX0" fmla="*/ 0 w 305641"/>
              <a:gd name="connsiteY0" fmla="*/ 63675 h 339605"/>
              <a:gd name="connsiteX1" fmla="*/ 12735 w 305641"/>
              <a:gd name="connsiteY1" fmla="*/ 50940 h 339605"/>
              <a:gd name="connsiteX2" fmla="*/ 145180 w 305641"/>
              <a:gd name="connsiteY2" fmla="*/ 2547 h 339605"/>
              <a:gd name="connsiteX3" fmla="*/ 160462 w 305641"/>
              <a:gd name="connsiteY3" fmla="*/ 2547 h 339605"/>
              <a:gd name="connsiteX4" fmla="*/ 292906 w 305641"/>
              <a:gd name="connsiteY4" fmla="*/ 50940 h 339605"/>
              <a:gd name="connsiteX5" fmla="*/ 305642 w 305641"/>
              <a:gd name="connsiteY5" fmla="*/ 63675 h 339605"/>
              <a:gd name="connsiteX6" fmla="*/ 305642 w 305641"/>
              <a:gd name="connsiteY6" fmla="*/ 152821 h 339605"/>
              <a:gd name="connsiteX7" fmla="*/ 157490 w 305641"/>
              <a:gd name="connsiteY7" fmla="*/ 338719 h 339605"/>
              <a:gd name="connsiteX8" fmla="*/ 148151 w 305641"/>
              <a:gd name="connsiteY8" fmla="*/ 338719 h 339605"/>
              <a:gd name="connsiteX9" fmla="*/ 0 w 305641"/>
              <a:gd name="connsiteY9" fmla="*/ 152821 h 339605"/>
              <a:gd name="connsiteX10" fmla="*/ 0 w 305641"/>
              <a:gd name="connsiteY10" fmla="*/ 63675 h 33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641" h="339605">
                <a:moveTo>
                  <a:pt x="0" y="63675"/>
                </a:moveTo>
                <a:cubicBezTo>
                  <a:pt x="0" y="56642"/>
                  <a:pt x="5702" y="50940"/>
                  <a:pt x="12735" y="50940"/>
                </a:cubicBezTo>
                <a:cubicBezTo>
                  <a:pt x="57953" y="50940"/>
                  <a:pt x="102016" y="34928"/>
                  <a:pt x="145180" y="2547"/>
                </a:cubicBezTo>
                <a:cubicBezTo>
                  <a:pt x="149708" y="-849"/>
                  <a:pt x="155933" y="-849"/>
                  <a:pt x="160462" y="2547"/>
                </a:cubicBezTo>
                <a:cubicBezTo>
                  <a:pt x="203625" y="34928"/>
                  <a:pt x="247688" y="50940"/>
                  <a:pt x="292906" y="50940"/>
                </a:cubicBezTo>
                <a:cubicBezTo>
                  <a:pt x="299940" y="50940"/>
                  <a:pt x="305642" y="56642"/>
                  <a:pt x="305642" y="63675"/>
                </a:cubicBezTo>
                <a:lnTo>
                  <a:pt x="305642" y="152821"/>
                </a:lnTo>
                <a:cubicBezTo>
                  <a:pt x="305642" y="237738"/>
                  <a:pt x="255414" y="300140"/>
                  <a:pt x="157490" y="338719"/>
                </a:cubicBezTo>
                <a:cubicBezTo>
                  <a:pt x="154490" y="339901"/>
                  <a:pt x="151152" y="339901"/>
                  <a:pt x="148151" y="338719"/>
                </a:cubicBezTo>
                <a:cubicBezTo>
                  <a:pt x="50227" y="300140"/>
                  <a:pt x="0" y="237721"/>
                  <a:pt x="0" y="152821"/>
                </a:cubicBezTo>
                <a:lnTo>
                  <a:pt x="0" y="63675"/>
                </a:lnTo>
                <a:close/>
              </a:path>
            </a:pathLst>
          </a:custGeom>
          <a:solidFill>
            <a:srgbClr val="FFFFFF"/>
          </a:solidFill>
          <a:ln w="127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Oval 17">
            <a:extLst>
              <a:ext uri="{FF2B5EF4-FFF2-40B4-BE49-F238E27FC236}">
                <a16:creationId xmlns:a16="http://schemas.microsoft.com/office/drawing/2014/main" id="{3B808480-CB90-C089-A002-4AF6BCB09CB7}"/>
              </a:ext>
              <a:ext uri="{C183D7F6-B498-43B3-948B-1728B52AA6E4}">
                <adec:decorative xmlns:adec="http://schemas.microsoft.com/office/drawing/2017/decorative" val="1"/>
              </a:ext>
            </a:extLst>
          </p:cNvPr>
          <p:cNvSpPr/>
          <p:nvPr/>
        </p:nvSpPr>
        <p:spPr bwMode="auto">
          <a:xfrm>
            <a:off x="5483101" y="917825"/>
            <a:ext cx="618123" cy="618123"/>
          </a:xfrm>
          <a:prstGeom prst="ellipse">
            <a:avLst/>
          </a:prstGeom>
          <a:gradFill>
            <a:gsLst>
              <a:gs pos="80000">
                <a:srgbClr val="0A6BBA"/>
              </a:gs>
              <a:gs pos="0">
                <a:srgbClr val="7656AD"/>
              </a:gs>
            </a:gsLst>
            <a:path path="circle">
              <a:fillToRect l="100000" t="100000"/>
            </a:path>
          </a:gradFill>
        </p:spPr>
        <p:txBody>
          <a:bodyPr wrap="square" lIns="91440" tIns="18288" rIns="91440" bIns="36576" rtlCol="0" anchor="ctr" anchorCtr="0">
            <a:no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endParaRPr kumimoji="0" lang="en-US" sz="2400" b="0"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Semibold" panose="020B0502040204020203" pitchFamily="34" charset="0"/>
              <a:ea typeface="+mn-ea"/>
              <a:cs typeface="Segoe UI" pitchFamily="34" charset="0"/>
            </a:endParaRPr>
          </a:p>
        </p:txBody>
      </p:sp>
      <p:sp>
        <p:nvSpPr>
          <p:cNvPr id="53" name="Graphic 51">
            <a:extLst>
              <a:ext uri="{FF2B5EF4-FFF2-40B4-BE49-F238E27FC236}">
                <a16:creationId xmlns:a16="http://schemas.microsoft.com/office/drawing/2014/main" id="{16B66FA7-567B-50C8-A641-C38543C18D55}"/>
              </a:ext>
              <a:ext uri="{C183D7F6-B498-43B3-948B-1728B52AA6E4}">
                <adec:decorative xmlns:adec="http://schemas.microsoft.com/office/drawing/2017/decorative" val="1"/>
              </a:ext>
            </a:extLst>
          </p:cNvPr>
          <p:cNvSpPr/>
          <p:nvPr/>
        </p:nvSpPr>
        <p:spPr>
          <a:xfrm>
            <a:off x="5652689" y="1101360"/>
            <a:ext cx="278948" cy="251054"/>
          </a:xfrm>
          <a:custGeom>
            <a:avLst/>
            <a:gdLst>
              <a:gd name="connsiteX0" fmla="*/ 29715 w 339601"/>
              <a:gd name="connsiteY0" fmla="*/ 0 h 305641"/>
              <a:gd name="connsiteX1" fmla="*/ 16980 w 339601"/>
              <a:gd name="connsiteY1" fmla="*/ 12735 h 305641"/>
              <a:gd name="connsiteX2" fmla="*/ 29715 w 339601"/>
              <a:gd name="connsiteY2" fmla="*/ 25470 h 305641"/>
              <a:gd name="connsiteX3" fmla="*/ 47408 w 339601"/>
              <a:gd name="connsiteY3" fmla="*/ 25470 h 305641"/>
              <a:gd name="connsiteX4" fmla="*/ 934 w 339601"/>
              <a:gd name="connsiteY4" fmla="*/ 139525 h 305641"/>
              <a:gd name="connsiteX5" fmla="*/ 0 w 339601"/>
              <a:gd name="connsiteY5" fmla="*/ 144331 h 305641"/>
              <a:gd name="connsiteX6" fmla="*/ 59430 w 339601"/>
              <a:gd name="connsiteY6" fmla="*/ 203761 h 305641"/>
              <a:gd name="connsiteX7" fmla="*/ 118861 w 339601"/>
              <a:gd name="connsiteY7" fmla="*/ 144331 h 305641"/>
              <a:gd name="connsiteX8" fmla="*/ 117927 w 339601"/>
              <a:gd name="connsiteY8" fmla="*/ 139525 h 305641"/>
              <a:gd name="connsiteX9" fmla="*/ 71452 w 339601"/>
              <a:gd name="connsiteY9" fmla="*/ 25470 h 305641"/>
              <a:gd name="connsiteX10" fmla="*/ 157066 w 339601"/>
              <a:gd name="connsiteY10" fmla="*/ 25470 h 305641"/>
              <a:gd name="connsiteX11" fmla="*/ 157066 w 339601"/>
              <a:gd name="connsiteY11" fmla="*/ 229231 h 305641"/>
              <a:gd name="connsiteX12" fmla="*/ 89196 w 339601"/>
              <a:gd name="connsiteY12" fmla="*/ 229231 h 305641"/>
              <a:gd name="connsiteX13" fmla="*/ 50991 w 339601"/>
              <a:gd name="connsiteY13" fmla="*/ 267436 h 305641"/>
              <a:gd name="connsiteX14" fmla="*/ 89196 w 339601"/>
              <a:gd name="connsiteY14" fmla="*/ 305642 h 305641"/>
              <a:gd name="connsiteX15" fmla="*/ 250456 w 339601"/>
              <a:gd name="connsiteY15" fmla="*/ 305642 h 305641"/>
              <a:gd name="connsiteX16" fmla="*/ 288661 w 339601"/>
              <a:gd name="connsiteY16" fmla="*/ 267436 h 305641"/>
              <a:gd name="connsiteX17" fmla="*/ 250456 w 339601"/>
              <a:gd name="connsiteY17" fmla="*/ 229231 h 305641"/>
              <a:gd name="connsiteX18" fmla="*/ 182536 w 339601"/>
              <a:gd name="connsiteY18" fmla="*/ 229231 h 305641"/>
              <a:gd name="connsiteX19" fmla="*/ 182536 w 339601"/>
              <a:gd name="connsiteY19" fmla="*/ 25470 h 305641"/>
              <a:gd name="connsiteX20" fmla="*/ 268150 w 339601"/>
              <a:gd name="connsiteY20" fmla="*/ 25470 h 305641"/>
              <a:gd name="connsiteX21" fmla="*/ 221675 w 339601"/>
              <a:gd name="connsiteY21" fmla="*/ 139525 h 305641"/>
              <a:gd name="connsiteX22" fmla="*/ 220741 w 339601"/>
              <a:gd name="connsiteY22" fmla="*/ 144331 h 305641"/>
              <a:gd name="connsiteX23" fmla="*/ 280171 w 339601"/>
              <a:gd name="connsiteY23" fmla="*/ 203761 h 305641"/>
              <a:gd name="connsiteX24" fmla="*/ 339602 w 339601"/>
              <a:gd name="connsiteY24" fmla="*/ 144331 h 305641"/>
              <a:gd name="connsiteX25" fmla="*/ 338668 w 339601"/>
              <a:gd name="connsiteY25" fmla="*/ 139525 h 305641"/>
              <a:gd name="connsiteX26" fmla="*/ 292193 w 339601"/>
              <a:gd name="connsiteY26" fmla="*/ 25470 h 305641"/>
              <a:gd name="connsiteX27" fmla="*/ 309887 w 339601"/>
              <a:gd name="connsiteY27" fmla="*/ 25470 h 305641"/>
              <a:gd name="connsiteX28" fmla="*/ 322622 w 339601"/>
              <a:gd name="connsiteY28" fmla="*/ 12735 h 305641"/>
              <a:gd name="connsiteX29" fmla="*/ 309887 w 339601"/>
              <a:gd name="connsiteY29" fmla="*/ 0 h 305641"/>
              <a:gd name="connsiteX30" fmla="*/ 29715 w 339601"/>
              <a:gd name="connsiteY30" fmla="*/ 0 h 305641"/>
              <a:gd name="connsiteX31" fmla="*/ 59430 w 339601"/>
              <a:gd name="connsiteY31" fmla="*/ 63472 h 305641"/>
              <a:gd name="connsiteX32" fmla="*/ 87193 w 339601"/>
              <a:gd name="connsiteY32" fmla="*/ 131596 h 305641"/>
              <a:gd name="connsiteX33" fmla="*/ 31668 w 339601"/>
              <a:gd name="connsiteY33" fmla="*/ 131596 h 305641"/>
              <a:gd name="connsiteX34" fmla="*/ 59430 w 339601"/>
              <a:gd name="connsiteY34" fmla="*/ 63472 h 305641"/>
              <a:gd name="connsiteX35" fmla="*/ 252409 w 339601"/>
              <a:gd name="connsiteY35" fmla="*/ 131596 h 305641"/>
              <a:gd name="connsiteX36" fmla="*/ 280171 w 339601"/>
              <a:gd name="connsiteY36" fmla="*/ 63472 h 305641"/>
              <a:gd name="connsiteX37" fmla="*/ 307934 w 339601"/>
              <a:gd name="connsiteY37" fmla="*/ 131596 h 305641"/>
              <a:gd name="connsiteX38" fmla="*/ 252409 w 339601"/>
              <a:gd name="connsiteY38" fmla="*/ 131596 h 305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39601" h="305641">
                <a:moveTo>
                  <a:pt x="29715" y="0"/>
                </a:moveTo>
                <a:cubicBezTo>
                  <a:pt x="22682" y="0"/>
                  <a:pt x="16980" y="5702"/>
                  <a:pt x="16980" y="12735"/>
                </a:cubicBezTo>
                <a:cubicBezTo>
                  <a:pt x="16980" y="19768"/>
                  <a:pt x="22682" y="25470"/>
                  <a:pt x="29715" y="25470"/>
                </a:cubicBezTo>
                <a:lnTo>
                  <a:pt x="47408" y="25470"/>
                </a:lnTo>
                <a:lnTo>
                  <a:pt x="934" y="139525"/>
                </a:lnTo>
                <a:cubicBezTo>
                  <a:pt x="315" y="141052"/>
                  <a:pt x="-2" y="142684"/>
                  <a:pt x="0" y="144331"/>
                </a:cubicBezTo>
                <a:cubicBezTo>
                  <a:pt x="0" y="177153"/>
                  <a:pt x="26608" y="203761"/>
                  <a:pt x="59430" y="203761"/>
                </a:cubicBezTo>
                <a:cubicBezTo>
                  <a:pt x="92253" y="203761"/>
                  <a:pt x="118861" y="177153"/>
                  <a:pt x="118861" y="144331"/>
                </a:cubicBezTo>
                <a:cubicBezTo>
                  <a:pt x="118863" y="142684"/>
                  <a:pt x="118546" y="141052"/>
                  <a:pt x="117927" y="139525"/>
                </a:cubicBezTo>
                <a:lnTo>
                  <a:pt x="71452" y="25470"/>
                </a:lnTo>
                <a:lnTo>
                  <a:pt x="157066" y="25470"/>
                </a:lnTo>
                <a:lnTo>
                  <a:pt x="157066" y="229231"/>
                </a:lnTo>
                <a:lnTo>
                  <a:pt x="89196" y="229231"/>
                </a:lnTo>
                <a:cubicBezTo>
                  <a:pt x="68096" y="229231"/>
                  <a:pt x="50991" y="246337"/>
                  <a:pt x="50991" y="267436"/>
                </a:cubicBezTo>
                <a:cubicBezTo>
                  <a:pt x="50991" y="288536"/>
                  <a:pt x="68096" y="305642"/>
                  <a:pt x="89196" y="305642"/>
                </a:cubicBezTo>
                <a:lnTo>
                  <a:pt x="250456" y="305642"/>
                </a:lnTo>
                <a:cubicBezTo>
                  <a:pt x="271556" y="305642"/>
                  <a:pt x="288661" y="288536"/>
                  <a:pt x="288661" y="267436"/>
                </a:cubicBezTo>
                <a:cubicBezTo>
                  <a:pt x="288661" y="246337"/>
                  <a:pt x="271556" y="229231"/>
                  <a:pt x="250456" y="229231"/>
                </a:cubicBezTo>
                <a:lnTo>
                  <a:pt x="182536" y="229231"/>
                </a:lnTo>
                <a:lnTo>
                  <a:pt x="182536" y="25470"/>
                </a:lnTo>
                <a:lnTo>
                  <a:pt x="268150" y="25470"/>
                </a:lnTo>
                <a:lnTo>
                  <a:pt x="221675" y="139525"/>
                </a:lnTo>
                <a:cubicBezTo>
                  <a:pt x="221055" y="141052"/>
                  <a:pt x="220739" y="142684"/>
                  <a:pt x="220741" y="144331"/>
                </a:cubicBezTo>
                <a:cubicBezTo>
                  <a:pt x="220741" y="177153"/>
                  <a:pt x="247349" y="203761"/>
                  <a:pt x="280171" y="203761"/>
                </a:cubicBezTo>
                <a:cubicBezTo>
                  <a:pt x="312994" y="203761"/>
                  <a:pt x="339602" y="177153"/>
                  <a:pt x="339602" y="144331"/>
                </a:cubicBezTo>
                <a:cubicBezTo>
                  <a:pt x="339603" y="142684"/>
                  <a:pt x="339288" y="141052"/>
                  <a:pt x="338668" y="139525"/>
                </a:cubicBezTo>
                <a:lnTo>
                  <a:pt x="292193" y="25470"/>
                </a:lnTo>
                <a:lnTo>
                  <a:pt x="309887" y="25470"/>
                </a:lnTo>
                <a:cubicBezTo>
                  <a:pt x="316920" y="25470"/>
                  <a:pt x="322622" y="19768"/>
                  <a:pt x="322622" y="12735"/>
                </a:cubicBezTo>
                <a:cubicBezTo>
                  <a:pt x="322622" y="5702"/>
                  <a:pt x="316920" y="0"/>
                  <a:pt x="309887" y="0"/>
                </a:cubicBezTo>
                <a:lnTo>
                  <a:pt x="29715" y="0"/>
                </a:lnTo>
                <a:close/>
                <a:moveTo>
                  <a:pt x="59430" y="63472"/>
                </a:moveTo>
                <a:lnTo>
                  <a:pt x="87193" y="131596"/>
                </a:lnTo>
                <a:lnTo>
                  <a:pt x="31668" y="131596"/>
                </a:lnTo>
                <a:lnTo>
                  <a:pt x="59430" y="63472"/>
                </a:lnTo>
                <a:close/>
                <a:moveTo>
                  <a:pt x="252409" y="131596"/>
                </a:moveTo>
                <a:lnTo>
                  <a:pt x="280171" y="63472"/>
                </a:lnTo>
                <a:lnTo>
                  <a:pt x="307934" y="131596"/>
                </a:lnTo>
                <a:lnTo>
                  <a:pt x="252409" y="131596"/>
                </a:ln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4" name="Title 23">
            <a:extLst>
              <a:ext uri="{FF2B5EF4-FFF2-40B4-BE49-F238E27FC236}">
                <a16:creationId xmlns:a16="http://schemas.microsoft.com/office/drawing/2014/main" id="{708AAFE1-0D94-CA08-FE2D-520620356298}"/>
              </a:ext>
            </a:extLst>
          </p:cNvPr>
          <p:cNvSpPr txBox="1">
            <a:spLocks noGrp="1"/>
          </p:cNvSpPr>
          <p:nvPr>
            <p:ph type="title" idx="4294967295"/>
          </p:nvPr>
        </p:nvSpPr>
        <p:spPr>
          <a:xfrm>
            <a:off x="588263" y="2598003"/>
            <a:ext cx="2991845" cy="166199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a:ea typeface="+mn-ea"/>
                <a:cs typeface="+mn-cs"/>
              </a:rPr>
              <a:t>Microsoft’s Responsible AI Principles</a:t>
            </a:r>
          </a:p>
        </p:txBody>
      </p:sp>
      <p:sp>
        <p:nvSpPr>
          <p:cNvPr id="17" name="TextBox 16">
            <a:extLst>
              <a:ext uri="{FF2B5EF4-FFF2-40B4-BE49-F238E27FC236}">
                <a16:creationId xmlns:a16="http://schemas.microsoft.com/office/drawing/2014/main" id="{15A84C9B-0532-F488-449A-745A5CD5906E}"/>
              </a:ext>
              <a:ext uri="{C183D7F6-B498-43B3-948B-1728B52AA6E4}">
                <adec:decorative xmlns:adec="http://schemas.microsoft.com/office/drawing/2017/decorative" val="1"/>
              </a:ext>
            </a:extLst>
          </p:cNvPr>
          <p:cNvSpPr txBox="1"/>
          <p:nvPr/>
        </p:nvSpPr>
        <p:spPr>
          <a:xfrm>
            <a:off x="6407440" y="949909"/>
            <a:ext cx="9226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Fairness</a:t>
            </a:r>
          </a:p>
        </p:txBody>
      </p:sp>
      <p:sp>
        <p:nvSpPr>
          <p:cNvPr id="35" name="TextBox 34">
            <a:extLst>
              <a:ext uri="{FF2B5EF4-FFF2-40B4-BE49-F238E27FC236}">
                <a16:creationId xmlns:a16="http://schemas.microsoft.com/office/drawing/2014/main" id="{CF92D974-A282-088B-49AD-DE6E1293CC95}"/>
              </a:ext>
              <a:ext uri="{C183D7F6-B498-43B3-948B-1728B52AA6E4}">
                <adec:decorative xmlns:adec="http://schemas.microsoft.com/office/drawing/2017/decorative" val="1"/>
              </a:ext>
            </a:extLst>
          </p:cNvPr>
          <p:cNvSpPr txBox="1"/>
          <p:nvPr/>
        </p:nvSpPr>
        <p:spPr>
          <a:xfrm>
            <a:off x="6407440" y="1267978"/>
            <a:ext cx="312694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AI systems should treat all people fairly.</a:t>
            </a:r>
          </a:p>
        </p:txBody>
      </p:sp>
      <p:sp>
        <p:nvSpPr>
          <p:cNvPr id="19" name="TextBox 18">
            <a:extLst>
              <a:ext uri="{FF2B5EF4-FFF2-40B4-BE49-F238E27FC236}">
                <a16:creationId xmlns:a16="http://schemas.microsoft.com/office/drawing/2014/main" id="{50336FE5-6FEE-0353-840B-6CF7759F7C33}"/>
              </a:ext>
              <a:ext uri="{C183D7F6-B498-43B3-948B-1728B52AA6E4}">
                <adec:decorative xmlns:adec="http://schemas.microsoft.com/office/drawing/2017/decorative" val="1"/>
              </a:ext>
            </a:extLst>
          </p:cNvPr>
          <p:cNvSpPr txBox="1"/>
          <p:nvPr/>
        </p:nvSpPr>
        <p:spPr>
          <a:xfrm>
            <a:off x="6407440" y="1815732"/>
            <a:ext cx="2408993"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Reliability and safety</a:t>
            </a:r>
          </a:p>
        </p:txBody>
      </p:sp>
      <p:sp>
        <p:nvSpPr>
          <p:cNvPr id="36" name="TextBox 35">
            <a:extLst>
              <a:ext uri="{FF2B5EF4-FFF2-40B4-BE49-F238E27FC236}">
                <a16:creationId xmlns:a16="http://schemas.microsoft.com/office/drawing/2014/main" id="{530F8E27-497A-92E4-DF43-FA57E5723C5C}"/>
              </a:ext>
              <a:ext uri="{C183D7F6-B498-43B3-948B-1728B52AA6E4}">
                <adec:decorative xmlns:adec="http://schemas.microsoft.com/office/drawing/2017/decorative" val="1"/>
              </a:ext>
            </a:extLst>
          </p:cNvPr>
          <p:cNvSpPr txBox="1"/>
          <p:nvPr/>
        </p:nvSpPr>
        <p:spPr>
          <a:xfrm>
            <a:off x="6407440" y="2133801"/>
            <a:ext cx="36077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AI systems should perform reliably and safely.</a:t>
            </a:r>
          </a:p>
        </p:txBody>
      </p:sp>
      <p:sp>
        <p:nvSpPr>
          <p:cNvPr id="27" name="TextBox 26">
            <a:extLst>
              <a:ext uri="{FF2B5EF4-FFF2-40B4-BE49-F238E27FC236}">
                <a16:creationId xmlns:a16="http://schemas.microsoft.com/office/drawing/2014/main" id="{73EB3E41-CCB9-A8F6-6BD0-14C392DC40E9}"/>
              </a:ext>
            </a:extLst>
          </p:cNvPr>
          <p:cNvSpPr txBox="1"/>
          <p:nvPr/>
        </p:nvSpPr>
        <p:spPr>
          <a:xfrm>
            <a:off x="6407440" y="2681555"/>
            <a:ext cx="230249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Privacy and security</a:t>
            </a:r>
          </a:p>
        </p:txBody>
      </p:sp>
      <p:sp>
        <p:nvSpPr>
          <p:cNvPr id="37" name="TextBox 36">
            <a:extLst>
              <a:ext uri="{FF2B5EF4-FFF2-40B4-BE49-F238E27FC236}">
                <a16:creationId xmlns:a16="http://schemas.microsoft.com/office/drawing/2014/main" id="{9194F14E-FF38-8234-80BF-FA6B04490BF5}"/>
              </a:ext>
            </a:extLst>
          </p:cNvPr>
          <p:cNvSpPr txBox="1"/>
          <p:nvPr/>
        </p:nvSpPr>
        <p:spPr>
          <a:xfrm>
            <a:off x="6407440" y="2999624"/>
            <a:ext cx="383944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AI systems should be secure and respect privacy.</a:t>
            </a:r>
          </a:p>
        </p:txBody>
      </p:sp>
      <p:sp>
        <p:nvSpPr>
          <p:cNvPr id="32" name="TextBox 31">
            <a:extLst>
              <a:ext uri="{FF2B5EF4-FFF2-40B4-BE49-F238E27FC236}">
                <a16:creationId xmlns:a16="http://schemas.microsoft.com/office/drawing/2014/main" id="{26297661-6058-7CCF-2C7C-2B068C510027}"/>
              </a:ext>
              <a:ext uri="{C183D7F6-B498-43B3-948B-1728B52AA6E4}">
                <adec:decorative xmlns:adec="http://schemas.microsoft.com/office/drawing/2017/decorative" val="1"/>
              </a:ext>
            </a:extLst>
          </p:cNvPr>
          <p:cNvSpPr txBox="1"/>
          <p:nvPr/>
        </p:nvSpPr>
        <p:spPr>
          <a:xfrm>
            <a:off x="6407440" y="3547378"/>
            <a:ext cx="15096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Inclusiveness</a:t>
            </a:r>
          </a:p>
        </p:txBody>
      </p:sp>
      <p:sp>
        <p:nvSpPr>
          <p:cNvPr id="38" name="TextBox 37">
            <a:extLst>
              <a:ext uri="{FF2B5EF4-FFF2-40B4-BE49-F238E27FC236}">
                <a16:creationId xmlns:a16="http://schemas.microsoft.com/office/drawing/2014/main" id="{3B8BADAD-12BC-0837-56E7-00C7DED09673}"/>
              </a:ext>
              <a:ext uri="{C183D7F6-B498-43B3-948B-1728B52AA6E4}">
                <adec:decorative xmlns:adec="http://schemas.microsoft.com/office/drawing/2017/decorative" val="1"/>
              </a:ext>
            </a:extLst>
          </p:cNvPr>
          <p:cNvSpPr txBox="1"/>
          <p:nvPr/>
        </p:nvSpPr>
        <p:spPr>
          <a:xfrm>
            <a:off x="6407440" y="3865447"/>
            <a:ext cx="462761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AI systems should empower everyone and engage people.</a:t>
            </a:r>
          </a:p>
        </p:txBody>
      </p:sp>
      <p:sp>
        <p:nvSpPr>
          <p:cNvPr id="33" name="TextBox 32">
            <a:extLst>
              <a:ext uri="{FF2B5EF4-FFF2-40B4-BE49-F238E27FC236}">
                <a16:creationId xmlns:a16="http://schemas.microsoft.com/office/drawing/2014/main" id="{079DEC22-7E08-B28A-2C97-F55A10B422A3}"/>
              </a:ext>
              <a:ext uri="{C183D7F6-B498-43B3-948B-1728B52AA6E4}">
                <adec:decorative xmlns:adec="http://schemas.microsoft.com/office/drawing/2017/decorative" val="1"/>
              </a:ext>
            </a:extLst>
          </p:cNvPr>
          <p:cNvSpPr txBox="1"/>
          <p:nvPr/>
        </p:nvSpPr>
        <p:spPr>
          <a:xfrm>
            <a:off x="6407440" y="4413201"/>
            <a:ext cx="152234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Transparency</a:t>
            </a:r>
          </a:p>
        </p:txBody>
      </p:sp>
      <p:sp>
        <p:nvSpPr>
          <p:cNvPr id="39" name="TextBox 38">
            <a:extLst>
              <a:ext uri="{FF2B5EF4-FFF2-40B4-BE49-F238E27FC236}">
                <a16:creationId xmlns:a16="http://schemas.microsoft.com/office/drawing/2014/main" id="{D5D4D0E8-8BA6-97C4-AE3E-D40DD4C2C08A}"/>
              </a:ext>
              <a:ext uri="{C183D7F6-B498-43B3-948B-1728B52AA6E4}">
                <adec:decorative xmlns:adec="http://schemas.microsoft.com/office/drawing/2017/decorative" val="1"/>
              </a:ext>
            </a:extLst>
          </p:cNvPr>
          <p:cNvSpPr txBox="1"/>
          <p:nvPr/>
        </p:nvSpPr>
        <p:spPr>
          <a:xfrm>
            <a:off x="6407440" y="4731270"/>
            <a:ext cx="299742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AI systems should be understandable.</a:t>
            </a:r>
          </a:p>
        </p:txBody>
      </p:sp>
      <p:sp>
        <p:nvSpPr>
          <p:cNvPr id="34" name="TextBox 33">
            <a:extLst>
              <a:ext uri="{FF2B5EF4-FFF2-40B4-BE49-F238E27FC236}">
                <a16:creationId xmlns:a16="http://schemas.microsoft.com/office/drawing/2014/main" id="{F7A868B4-E8B8-E7FB-D293-ACC612D9D101}"/>
              </a:ext>
              <a:ext uri="{C183D7F6-B498-43B3-948B-1728B52AA6E4}">
                <adec:decorative xmlns:adec="http://schemas.microsoft.com/office/drawing/2017/decorative" val="1"/>
              </a:ext>
            </a:extLst>
          </p:cNvPr>
          <p:cNvSpPr txBox="1"/>
          <p:nvPr/>
        </p:nvSpPr>
        <p:spPr>
          <a:xfrm>
            <a:off x="6407440" y="5279022"/>
            <a:ext cx="167032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Accountability</a:t>
            </a:r>
          </a:p>
        </p:txBody>
      </p:sp>
      <p:sp>
        <p:nvSpPr>
          <p:cNvPr id="40" name="TextBox 39">
            <a:extLst>
              <a:ext uri="{FF2B5EF4-FFF2-40B4-BE49-F238E27FC236}">
                <a16:creationId xmlns:a16="http://schemas.microsoft.com/office/drawing/2014/main" id="{71809DFF-767B-B3EE-4085-89E40C029518}"/>
              </a:ext>
              <a:ext uri="{C183D7F6-B498-43B3-948B-1728B52AA6E4}">
                <adec:decorative xmlns:adec="http://schemas.microsoft.com/office/drawing/2017/decorative" val="1"/>
              </a:ext>
            </a:extLst>
          </p:cNvPr>
          <p:cNvSpPr txBox="1"/>
          <p:nvPr/>
        </p:nvSpPr>
        <p:spPr>
          <a:xfrm>
            <a:off x="6407440" y="5597091"/>
            <a:ext cx="358425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People should be accountable for AI systems.</a:t>
            </a:r>
          </a:p>
        </p:txBody>
      </p:sp>
      <p:sp>
        <p:nvSpPr>
          <p:cNvPr id="5" name="Rounded Rectangle 5">
            <a:extLst>
              <a:ext uri="{FF2B5EF4-FFF2-40B4-BE49-F238E27FC236}">
                <a16:creationId xmlns:a16="http://schemas.microsoft.com/office/drawing/2014/main" id="{442950EB-411F-4FEE-CC52-3FFE9BA55F49}"/>
              </a:ext>
              <a:ext uri="{C183D7F6-B498-43B3-948B-1728B52AA6E4}">
                <adec:decorative xmlns:adec="http://schemas.microsoft.com/office/drawing/2017/decorative" val="1"/>
              </a:ext>
            </a:extLst>
          </p:cNvPr>
          <p:cNvSpPr/>
          <p:nvPr/>
        </p:nvSpPr>
        <p:spPr bwMode="auto">
          <a:xfrm>
            <a:off x="5351367" y="2562533"/>
            <a:ext cx="5591453" cy="792000"/>
          </a:xfrm>
          <a:prstGeom prst="roundRect">
            <a:avLst>
              <a:gd name="adj" fmla="val 50000"/>
            </a:avLst>
          </a:prstGeom>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6" name="Rounded Rectangle 4">
            <a:extLst>
              <a:ext uri="{FF2B5EF4-FFF2-40B4-BE49-F238E27FC236}">
                <a16:creationId xmlns:a16="http://schemas.microsoft.com/office/drawing/2014/main" id="{ED51579A-DDC6-AD62-41B6-E103CDB6BDD0}"/>
              </a:ext>
              <a:ext uri="{C183D7F6-B498-43B3-948B-1728B52AA6E4}">
                <adec:decorative xmlns:adec="http://schemas.microsoft.com/office/drawing/2017/decorative" val="1"/>
              </a:ext>
            </a:extLst>
          </p:cNvPr>
          <p:cNvSpPr/>
          <p:nvPr/>
        </p:nvSpPr>
        <p:spPr bwMode="auto">
          <a:xfrm>
            <a:off x="5351367" y="695886"/>
            <a:ext cx="4964189" cy="1809688"/>
          </a:xfrm>
          <a:prstGeom prst="roundRect">
            <a:avLst>
              <a:gd name="adj" fmla="val 0"/>
            </a:avLst>
          </a:prstGeom>
          <a:solidFill>
            <a:srgbClr val="F5F5F4">
              <a:alpha val="85000"/>
            </a:srgbClr>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 name="Rounded Rectangle 4">
            <a:extLst>
              <a:ext uri="{FF2B5EF4-FFF2-40B4-BE49-F238E27FC236}">
                <a16:creationId xmlns:a16="http://schemas.microsoft.com/office/drawing/2014/main" id="{AB2180B0-0FF1-A3F6-0863-EF43513D5790}"/>
              </a:ext>
              <a:ext uri="{C183D7F6-B498-43B3-948B-1728B52AA6E4}">
                <adec:decorative xmlns:adec="http://schemas.microsoft.com/office/drawing/2017/decorative" val="1"/>
              </a:ext>
            </a:extLst>
          </p:cNvPr>
          <p:cNvSpPr/>
          <p:nvPr/>
        </p:nvSpPr>
        <p:spPr bwMode="auto">
          <a:xfrm>
            <a:off x="5351367" y="3425472"/>
            <a:ext cx="6040533" cy="2736641"/>
          </a:xfrm>
          <a:prstGeom prst="roundRect">
            <a:avLst>
              <a:gd name="adj" fmla="val 0"/>
            </a:avLst>
          </a:prstGeom>
          <a:solidFill>
            <a:srgbClr val="F5F5F4">
              <a:alpha val="85000"/>
            </a:srgbClr>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2016783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FC0B3-1834-AD9E-2D2E-6DD8CEF5BF9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17EC86-C042-575D-EDBB-30C7E1008912}"/>
              </a:ext>
            </a:extLst>
          </p:cNvPr>
          <p:cNvSpPr txBox="1">
            <a:spLocks noGrp="1"/>
          </p:cNvSpPr>
          <p:nvPr>
            <p:ph type="title"/>
          </p:nvPr>
        </p:nvSpPr>
        <p:spPr>
          <a:xfrm>
            <a:off x="588263" y="457200"/>
            <a:ext cx="11018520" cy="553998"/>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US" noProof="0"/>
              <a:t>Risk mitigation layers</a:t>
            </a:r>
          </a:p>
        </p:txBody>
      </p:sp>
      <p:sp>
        <p:nvSpPr>
          <p:cNvPr id="12" name="Rounded Rectangle 11">
            <a:extLst>
              <a:ext uri="{FF2B5EF4-FFF2-40B4-BE49-F238E27FC236}">
                <a16:creationId xmlns:a16="http://schemas.microsoft.com/office/drawing/2014/main" id="{EFC5109E-B1F4-8C58-49EF-EA22BC8F12B5}"/>
              </a:ext>
              <a:ext uri="{C183D7F6-B498-43B3-948B-1728B52AA6E4}">
                <adec:decorative xmlns:adec="http://schemas.microsoft.com/office/drawing/2017/decorative" val="1"/>
              </a:ext>
            </a:extLst>
          </p:cNvPr>
          <p:cNvSpPr/>
          <p:nvPr/>
        </p:nvSpPr>
        <p:spPr bwMode="auto">
          <a:xfrm>
            <a:off x="2110063" y="1526629"/>
            <a:ext cx="4554843" cy="4554843"/>
          </a:xfrm>
          <a:prstGeom prst="roundRect">
            <a:avLst>
              <a:gd name="adj" fmla="val 8223"/>
            </a:avLst>
          </a:prstGeom>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32" name="TextBox 31">
            <a:extLst>
              <a:ext uri="{FF2B5EF4-FFF2-40B4-BE49-F238E27FC236}">
                <a16:creationId xmlns:a16="http://schemas.microsoft.com/office/drawing/2014/main" id="{827B9C59-634D-F869-D5CD-D5BFC6FC504C}"/>
              </a:ext>
            </a:extLst>
          </p:cNvPr>
          <p:cNvSpPr txBox="1"/>
          <p:nvPr/>
        </p:nvSpPr>
        <p:spPr>
          <a:xfrm>
            <a:off x="2731178" y="1720703"/>
            <a:ext cx="331261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630263" rtl="0" eaLnBrk="1" fontAlgn="base" latinLnBrk="0" hangingPunct="1">
              <a:lnSpc>
                <a:spcPct val="100000"/>
              </a:lnSpc>
              <a:spcBef>
                <a:spcPts val="1800"/>
              </a:spcBef>
              <a:spcAft>
                <a:spcPts val="0"/>
              </a:spcAft>
              <a:buClrTx/>
              <a:buSzPct val="90000"/>
              <a:buFontTx/>
              <a:buNone/>
              <a:tabLst>
                <a:tab pos="1371655" algn="l"/>
              </a:tabLst>
              <a:defRPr/>
            </a:pPr>
            <a:r>
              <a:rPr kumimoji="0" lang="en-US" sz="2400" b="1" i="0" u="none" strike="noStrike" kern="1200" cap="none" spc="0" normalizeH="0" baseline="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panose="020B0502040204020203" pitchFamily="34" charset="0"/>
                <a:ea typeface="+mn-ea"/>
                <a:cs typeface="Segoe UI" pitchFamily="34" charset="0"/>
              </a:rPr>
              <a:t>User Experience</a:t>
            </a:r>
          </a:p>
        </p:txBody>
      </p:sp>
      <p:sp>
        <p:nvSpPr>
          <p:cNvPr id="45" name="TextBox 44">
            <a:extLst>
              <a:ext uri="{FF2B5EF4-FFF2-40B4-BE49-F238E27FC236}">
                <a16:creationId xmlns:a16="http://schemas.microsoft.com/office/drawing/2014/main" id="{DD350E68-CB3E-260D-07B4-6D7968224AC7}"/>
              </a:ext>
              <a:ext uri="{C183D7F6-B498-43B3-948B-1728B52AA6E4}">
                <adec:decorative xmlns:adec="http://schemas.microsoft.com/office/drawing/2017/decorative" val="1"/>
              </a:ext>
            </a:extLst>
          </p:cNvPr>
          <p:cNvSpPr txBox="1"/>
          <p:nvPr/>
        </p:nvSpPr>
        <p:spPr>
          <a:xfrm>
            <a:off x="7591112" y="1691828"/>
            <a:ext cx="3103511"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Design for responsible human-AI interaction</a:t>
            </a:r>
          </a:p>
        </p:txBody>
      </p:sp>
      <p:cxnSp>
        <p:nvCxnSpPr>
          <p:cNvPr id="74" name="Straight Arrow Connector 73">
            <a:extLst>
              <a:ext uri="{FF2B5EF4-FFF2-40B4-BE49-F238E27FC236}">
                <a16:creationId xmlns:a16="http://schemas.microsoft.com/office/drawing/2014/main" id="{B065C160-75EB-2B34-2175-7EC526C025B9}"/>
              </a:ext>
              <a:ext uri="{C183D7F6-B498-43B3-948B-1728B52AA6E4}">
                <adec:decorative xmlns:adec="http://schemas.microsoft.com/office/drawing/2017/decorative" val="1"/>
              </a:ext>
            </a:extLst>
          </p:cNvPr>
          <p:cNvCxnSpPr>
            <a:cxnSpLocks/>
          </p:cNvCxnSpPr>
          <p:nvPr/>
        </p:nvCxnSpPr>
        <p:spPr>
          <a:xfrm flipH="1">
            <a:off x="6664906" y="1968827"/>
            <a:ext cx="792026" cy="0"/>
          </a:xfrm>
          <a:prstGeom prst="straightConnector1">
            <a:avLst/>
          </a:prstGeom>
          <a:ln w="19050" cap="rnd">
            <a:gradFill flip="none" rotWithShape="1">
              <a:gsLst>
                <a:gs pos="0">
                  <a:srgbClr val="7656AD"/>
                </a:gs>
                <a:gs pos="80000">
                  <a:srgbClr val="0A6BBA"/>
                </a:gs>
              </a:gsLst>
              <a:lin ang="10800000" scaled="1"/>
              <a:tileRect/>
            </a:gradFill>
            <a:headEnd type="none" w="lg" len="sm"/>
            <a:tailEnd type="oval" w="lg" len="lg"/>
          </a:ln>
          <a:effectLst/>
        </p:spPr>
        <p:style>
          <a:lnRef idx="1">
            <a:schemeClr val="accent1"/>
          </a:lnRef>
          <a:fillRef idx="0">
            <a:schemeClr val="accent1"/>
          </a:fillRef>
          <a:effectRef idx="0">
            <a:schemeClr val="accent1"/>
          </a:effectRef>
          <a:fontRef idx="minor">
            <a:schemeClr val="tx1"/>
          </a:fontRef>
        </p:style>
      </p:cxnSp>
      <p:sp>
        <p:nvSpPr>
          <p:cNvPr id="14" name="Rounded Rectangle 13">
            <a:extLst>
              <a:ext uri="{FF2B5EF4-FFF2-40B4-BE49-F238E27FC236}">
                <a16:creationId xmlns:a16="http://schemas.microsoft.com/office/drawing/2014/main" id="{57102A59-9D00-EADA-A85D-6E289797365A}"/>
              </a:ext>
              <a:ext uri="{C183D7F6-B498-43B3-948B-1728B52AA6E4}">
                <adec:decorative xmlns:adec="http://schemas.microsoft.com/office/drawing/2017/decorative" val="1"/>
              </a:ext>
            </a:extLst>
          </p:cNvPr>
          <p:cNvSpPr/>
          <p:nvPr/>
        </p:nvSpPr>
        <p:spPr bwMode="auto">
          <a:xfrm>
            <a:off x="2317101" y="2282365"/>
            <a:ext cx="4140766" cy="3592069"/>
          </a:xfrm>
          <a:prstGeom prst="roundRect">
            <a:avLst>
              <a:gd name="adj" fmla="val 8367"/>
            </a:avLst>
          </a:prstGeom>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err="1">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31" name="TextBox 30">
            <a:extLst>
              <a:ext uri="{FF2B5EF4-FFF2-40B4-BE49-F238E27FC236}">
                <a16:creationId xmlns:a16="http://schemas.microsoft.com/office/drawing/2014/main" id="{AB240AEB-8008-A591-013B-F99476196764}"/>
              </a:ext>
              <a:ext uri="{C183D7F6-B498-43B3-948B-1728B52AA6E4}">
                <adec:decorative xmlns:adec="http://schemas.microsoft.com/office/drawing/2017/decorative" val="1"/>
              </a:ext>
            </a:extLst>
          </p:cNvPr>
          <p:cNvSpPr txBox="1"/>
          <p:nvPr/>
        </p:nvSpPr>
        <p:spPr>
          <a:xfrm>
            <a:off x="2731178" y="2451190"/>
            <a:ext cx="3312613"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marL="0" marR="0" lvl="1" indent="0" algn="ctr" defTabSz="630263" fontAlgn="base">
              <a:lnSpc>
                <a:spcPct val="100000"/>
              </a:lnSpc>
              <a:spcBef>
                <a:spcPts val="1800"/>
              </a:spcBef>
              <a:spcAft>
                <a:spcPts val="0"/>
              </a:spcAft>
              <a:buClrTx/>
              <a:buSzPct val="90000"/>
              <a:buFontTx/>
              <a:buNone/>
              <a:tabLst>
                <a:tab pos="1371655" algn="l"/>
              </a:tabLst>
              <a:defRPr sz="2400" b="1">
                <a:ln w="3175">
                  <a:noFill/>
                </a:ln>
                <a:gradFill flip="none" rotWithShape="1">
                  <a:gsLst>
                    <a:gs pos="80000">
                      <a:srgbClr val="0A6BBA"/>
                    </a:gs>
                    <a:gs pos="0">
                      <a:srgbClr val="7656AD"/>
                    </a:gs>
                  </a:gsLst>
                  <a:path path="circle">
                    <a:fillToRect l="100000" t="100000"/>
                  </a:path>
                  <a:tileRect r="-100000" b="-100000"/>
                </a:gradFill>
                <a:latin typeface="Segoe UI Semibold" panose="020B0502040204020203" pitchFamily="34" charset="0"/>
                <a:cs typeface="Segoe UI" pitchFamily="34" charset="0"/>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630263" rtl="0" eaLnBrk="1" fontAlgn="base" latinLnBrk="0" hangingPunct="1">
              <a:lnSpc>
                <a:spcPct val="100000"/>
              </a:lnSpc>
              <a:spcBef>
                <a:spcPts val="1800"/>
              </a:spcBef>
              <a:spcAft>
                <a:spcPts val="0"/>
              </a:spcAft>
              <a:buClrTx/>
              <a:buSzPct val="90000"/>
              <a:buFontTx/>
              <a:buNone/>
              <a:tabLst>
                <a:tab pos="1371655" algn="l"/>
              </a:tabLst>
              <a:defRPr/>
            </a:pPr>
            <a:r>
              <a:rPr kumimoji="0" lang="en-US" sz="2400" b="1" i="0" u="none" strike="noStrike" kern="1200" cap="none" spc="0" normalizeH="0" baseline="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panose="020B0502040204020203" pitchFamily="34" charset="0"/>
                <a:ea typeface="+mn-ea"/>
                <a:cs typeface="Segoe UI" pitchFamily="34" charset="0"/>
              </a:rPr>
              <a:t>System Message </a:t>
            </a:r>
            <a:br>
              <a:rPr kumimoji="0" lang="en-US" sz="2400" b="1" i="0" u="none" strike="noStrike" kern="1200" cap="none" spc="0" normalizeH="0" baseline="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panose="020B0502040204020203" pitchFamily="34" charset="0"/>
                <a:ea typeface="+mn-ea"/>
                <a:cs typeface="Segoe UI" pitchFamily="34" charset="0"/>
              </a:rPr>
            </a:br>
            <a:r>
              <a:rPr kumimoji="0" lang="en-US" sz="2400" b="1" i="0" u="none" strike="noStrike" kern="1200" cap="none" spc="0" normalizeH="0" baseline="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panose="020B0502040204020203" pitchFamily="34" charset="0"/>
                <a:ea typeface="+mn-ea"/>
                <a:cs typeface="Segoe UI" pitchFamily="34" charset="0"/>
              </a:rPr>
              <a:t>&amp; Grounding</a:t>
            </a:r>
          </a:p>
        </p:txBody>
      </p:sp>
      <p:sp>
        <p:nvSpPr>
          <p:cNvPr id="46" name="TextBox 45">
            <a:extLst>
              <a:ext uri="{FF2B5EF4-FFF2-40B4-BE49-F238E27FC236}">
                <a16:creationId xmlns:a16="http://schemas.microsoft.com/office/drawing/2014/main" id="{45156ED9-9EC7-C758-E4E9-48EEB4A5AF40}"/>
              </a:ext>
              <a:ext uri="{C183D7F6-B498-43B3-948B-1728B52AA6E4}">
                <adec:decorative xmlns:adec="http://schemas.microsoft.com/office/drawing/2017/decorative" val="1"/>
              </a:ext>
            </a:extLst>
          </p:cNvPr>
          <p:cNvSpPr txBox="1"/>
          <p:nvPr/>
        </p:nvSpPr>
        <p:spPr>
          <a:xfrm>
            <a:off x="7591113" y="2609676"/>
            <a:ext cx="259344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Ground your model and direct its behavior</a:t>
            </a:r>
          </a:p>
        </p:txBody>
      </p:sp>
      <p:cxnSp>
        <p:nvCxnSpPr>
          <p:cNvPr id="75" name="Straight Arrow Connector 74">
            <a:extLst>
              <a:ext uri="{FF2B5EF4-FFF2-40B4-BE49-F238E27FC236}">
                <a16:creationId xmlns:a16="http://schemas.microsoft.com/office/drawing/2014/main" id="{4B7F1553-B78E-EBAE-D8A5-E1B92CE49030}"/>
              </a:ext>
              <a:ext uri="{C183D7F6-B498-43B3-948B-1728B52AA6E4}">
                <adec:decorative xmlns:adec="http://schemas.microsoft.com/office/drawing/2017/decorative" val="1"/>
              </a:ext>
            </a:extLst>
          </p:cNvPr>
          <p:cNvCxnSpPr>
            <a:cxnSpLocks/>
          </p:cNvCxnSpPr>
          <p:nvPr/>
        </p:nvCxnSpPr>
        <p:spPr>
          <a:xfrm flipH="1">
            <a:off x="6457867" y="2886675"/>
            <a:ext cx="999065" cy="0"/>
          </a:xfrm>
          <a:prstGeom prst="straightConnector1">
            <a:avLst/>
          </a:prstGeom>
          <a:ln w="19050" cap="rnd">
            <a:gradFill flip="none" rotWithShape="1">
              <a:gsLst>
                <a:gs pos="0">
                  <a:srgbClr val="7656AD"/>
                </a:gs>
                <a:gs pos="80000">
                  <a:srgbClr val="0A6BBA"/>
                </a:gs>
              </a:gsLst>
              <a:lin ang="10800000" scaled="1"/>
              <a:tileRect/>
            </a:gradFill>
            <a:headEnd type="none" w="lg" len="sm"/>
            <a:tailEnd type="oval" w="lg" len="lg"/>
          </a:ln>
          <a:effectLst/>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0BFC061E-5E2C-CB78-ADFF-EDB738C08E12}"/>
              </a:ext>
              <a:ext uri="{C183D7F6-B498-43B3-948B-1728B52AA6E4}">
                <adec:decorative xmlns:adec="http://schemas.microsoft.com/office/drawing/2017/decorative" val="1"/>
              </a:ext>
            </a:extLst>
          </p:cNvPr>
          <p:cNvSpPr/>
          <p:nvPr/>
        </p:nvSpPr>
        <p:spPr bwMode="auto">
          <a:xfrm>
            <a:off x="2524139" y="3358678"/>
            <a:ext cx="3726690" cy="2308713"/>
          </a:xfrm>
          <a:prstGeom prst="roundRect">
            <a:avLst>
              <a:gd name="adj" fmla="val 10690"/>
            </a:avLst>
          </a:prstGeom>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30" name="TextBox 29">
            <a:extLst>
              <a:ext uri="{FF2B5EF4-FFF2-40B4-BE49-F238E27FC236}">
                <a16:creationId xmlns:a16="http://schemas.microsoft.com/office/drawing/2014/main" id="{EE44CA78-371B-4653-8BCB-2381A51248BC}"/>
              </a:ext>
              <a:ext uri="{C183D7F6-B498-43B3-948B-1728B52AA6E4}">
                <adec:decorative xmlns:adec="http://schemas.microsoft.com/office/drawing/2017/decorative" val="1"/>
              </a:ext>
            </a:extLst>
          </p:cNvPr>
          <p:cNvSpPr txBox="1"/>
          <p:nvPr/>
        </p:nvSpPr>
        <p:spPr>
          <a:xfrm>
            <a:off x="2731178" y="3535167"/>
            <a:ext cx="331261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630263" rtl="0" eaLnBrk="1" fontAlgn="base" latinLnBrk="0" hangingPunct="1">
              <a:lnSpc>
                <a:spcPct val="100000"/>
              </a:lnSpc>
              <a:spcBef>
                <a:spcPts val="1800"/>
              </a:spcBef>
              <a:spcAft>
                <a:spcPts val="0"/>
              </a:spcAft>
              <a:buClrTx/>
              <a:buSzPct val="90000"/>
              <a:buFontTx/>
              <a:buNone/>
              <a:tabLst>
                <a:tab pos="1371655" algn="l"/>
              </a:tabLst>
              <a:defRPr/>
            </a:pPr>
            <a:r>
              <a:rPr kumimoji="0" lang="en-US" sz="2400" b="1" i="0" u="none" strike="noStrike" kern="1200" cap="none" spc="0" normalizeH="0" baseline="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panose="020B0502040204020203" pitchFamily="34" charset="0"/>
                <a:ea typeface="+mn-ea"/>
                <a:cs typeface="Segoe UI" pitchFamily="34" charset="0"/>
              </a:rPr>
              <a:t>Safety System</a:t>
            </a:r>
          </a:p>
        </p:txBody>
      </p:sp>
      <p:sp>
        <p:nvSpPr>
          <p:cNvPr id="47" name="TextBox 46">
            <a:extLst>
              <a:ext uri="{FF2B5EF4-FFF2-40B4-BE49-F238E27FC236}">
                <a16:creationId xmlns:a16="http://schemas.microsoft.com/office/drawing/2014/main" id="{D0D85682-8441-5D9D-A212-2BB0537F6925}"/>
              </a:ext>
              <a:ext uri="{C183D7F6-B498-43B3-948B-1728B52AA6E4}">
                <adec:decorative xmlns:adec="http://schemas.microsoft.com/office/drawing/2017/decorative" val="1"/>
              </a:ext>
            </a:extLst>
          </p:cNvPr>
          <p:cNvSpPr txBox="1"/>
          <p:nvPr/>
        </p:nvSpPr>
        <p:spPr>
          <a:xfrm>
            <a:off x="7591113" y="3477775"/>
            <a:ext cx="3397197"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Monitor and protect model inputs and outputs</a:t>
            </a:r>
          </a:p>
        </p:txBody>
      </p:sp>
      <p:cxnSp>
        <p:nvCxnSpPr>
          <p:cNvPr id="76" name="Straight Arrow Connector 75">
            <a:extLst>
              <a:ext uri="{FF2B5EF4-FFF2-40B4-BE49-F238E27FC236}">
                <a16:creationId xmlns:a16="http://schemas.microsoft.com/office/drawing/2014/main" id="{2707C0A4-852E-31BD-4C6E-401BEF266DD9}"/>
              </a:ext>
              <a:ext uri="{C183D7F6-B498-43B3-948B-1728B52AA6E4}">
                <adec:decorative xmlns:adec="http://schemas.microsoft.com/office/drawing/2017/decorative" val="1"/>
              </a:ext>
            </a:extLst>
          </p:cNvPr>
          <p:cNvCxnSpPr>
            <a:cxnSpLocks/>
          </p:cNvCxnSpPr>
          <p:nvPr/>
        </p:nvCxnSpPr>
        <p:spPr>
          <a:xfrm flipH="1">
            <a:off x="6250830" y="3754774"/>
            <a:ext cx="1206102" cy="0"/>
          </a:xfrm>
          <a:prstGeom prst="straightConnector1">
            <a:avLst/>
          </a:prstGeom>
          <a:ln w="19050" cap="rnd">
            <a:gradFill flip="none" rotWithShape="1">
              <a:gsLst>
                <a:gs pos="0">
                  <a:srgbClr val="7656AD"/>
                </a:gs>
                <a:gs pos="80000">
                  <a:srgbClr val="0A6BBA"/>
                </a:gs>
              </a:gsLst>
              <a:lin ang="10800000" scaled="1"/>
              <a:tileRect/>
            </a:gradFill>
            <a:headEnd type="none" w="lg" len="sm"/>
            <a:tailEnd type="oval" w="lg" len="lg"/>
          </a:ln>
          <a:effectLst/>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386AE011-2022-5B8F-13DB-7AC267A0C87E}"/>
              </a:ext>
              <a:ext uri="{C183D7F6-B498-43B3-948B-1728B52AA6E4}">
                <adec:decorative xmlns:adec="http://schemas.microsoft.com/office/drawing/2017/decorative" val="1"/>
              </a:ext>
            </a:extLst>
          </p:cNvPr>
          <p:cNvSpPr/>
          <p:nvPr/>
        </p:nvSpPr>
        <p:spPr bwMode="auto">
          <a:xfrm>
            <a:off x="2731178" y="4080988"/>
            <a:ext cx="3312613" cy="1347622"/>
          </a:xfrm>
          <a:prstGeom prst="roundRect">
            <a:avLst>
              <a:gd name="adj" fmla="val 8743"/>
            </a:avLst>
          </a:prstGeom>
          <a:ln w="19050" cap="rnd">
            <a:gradFill flip="none" rotWithShape="1">
              <a:gsLst>
                <a:gs pos="0">
                  <a:srgbClr val="7656AD"/>
                </a:gs>
                <a:gs pos="80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20" normalizeH="0" baseline="0" noProof="0">
              <a:ln w="3175">
                <a:noFill/>
              </a:ln>
              <a:gradFill>
                <a:gsLst>
                  <a:gs pos="0">
                    <a:srgbClr val="0078D4"/>
                  </a:gs>
                  <a:gs pos="80000">
                    <a:srgbClr val="399A91"/>
                  </a:gs>
                </a:gsLst>
                <a:path path="circle">
                  <a:fillToRect l="100000" t="100000"/>
                </a:path>
              </a:gradFill>
              <a:effectLst/>
              <a:uLnTx/>
              <a:uFillTx/>
              <a:latin typeface="Segoe UI Semibold"/>
              <a:ea typeface="+mn-ea"/>
              <a:cs typeface="Segoe UI" panose="020B0502040204020203" pitchFamily="34" charset="0"/>
            </a:endParaRPr>
          </a:p>
        </p:txBody>
      </p:sp>
      <p:sp>
        <p:nvSpPr>
          <p:cNvPr id="29" name="TextBox 28">
            <a:extLst>
              <a:ext uri="{FF2B5EF4-FFF2-40B4-BE49-F238E27FC236}">
                <a16:creationId xmlns:a16="http://schemas.microsoft.com/office/drawing/2014/main" id="{B14EED37-C2EE-DBCC-FEB1-227742B44D72}"/>
              </a:ext>
              <a:ext uri="{C183D7F6-B498-43B3-948B-1728B52AA6E4}">
                <adec:decorative xmlns:adec="http://schemas.microsoft.com/office/drawing/2017/decorative" val="1"/>
              </a:ext>
            </a:extLst>
          </p:cNvPr>
          <p:cNvSpPr txBox="1"/>
          <p:nvPr/>
        </p:nvSpPr>
        <p:spPr>
          <a:xfrm>
            <a:off x="2864983" y="4540712"/>
            <a:ext cx="304500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1" indent="0" algn="ctr" defTabSz="630263" rtl="0" eaLnBrk="1" fontAlgn="base" latinLnBrk="0" hangingPunct="1">
              <a:lnSpc>
                <a:spcPct val="100000"/>
              </a:lnSpc>
              <a:spcBef>
                <a:spcPts val="1800"/>
              </a:spcBef>
              <a:spcAft>
                <a:spcPts val="0"/>
              </a:spcAft>
              <a:buClrTx/>
              <a:buSzPct val="90000"/>
              <a:buFontTx/>
              <a:buNone/>
              <a:tabLst>
                <a:tab pos="1371655" algn="l"/>
              </a:tabLst>
              <a:defRPr/>
            </a:pPr>
            <a:r>
              <a:rPr kumimoji="0" lang="en-US" sz="2400" b="1" i="0" u="none" strike="noStrike" kern="1200" cap="none" spc="0" normalizeH="0" baseline="0" noProof="0">
                <a:ln w="3175">
                  <a:noFill/>
                </a:ln>
                <a:gradFill flip="none" rotWithShape="1">
                  <a:gsLst>
                    <a:gs pos="80000">
                      <a:srgbClr val="0A6BBA"/>
                    </a:gs>
                    <a:gs pos="0">
                      <a:srgbClr val="7656AD"/>
                    </a:gs>
                  </a:gsLst>
                  <a:path path="circle">
                    <a:fillToRect l="100000" t="100000"/>
                  </a:path>
                  <a:tileRect r="-100000" b="-100000"/>
                </a:gradFill>
                <a:effectLst/>
                <a:uLnTx/>
                <a:uFillTx/>
                <a:latin typeface="Segoe UI Semibold" panose="020B0502040204020203" pitchFamily="34" charset="0"/>
                <a:ea typeface="+mn-ea"/>
                <a:cs typeface="Segoe UI" pitchFamily="34" charset="0"/>
              </a:rPr>
              <a:t>Model</a:t>
            </a:r>
          </a:p>
        </p:txBody>
      </p:sp>
      <p:sp>
        <p:nvSpPr>
          <p:cNvPr id="48" name="TextBox 47">
            <a:extLst>
              <a:ext uri="{FF2B5EF4-FFF2-40B4-BE49-F238E27FC236}">
                <a16:creationId xmlns:a16="http://schemas.microsoft.com/office/drawing/2014/main" id="{AD4DFBAC-F270-84D4-9E7C-141188A28FCE}"/>
              </a:ext>
              <a:ext uri="{C183D7F6-B498-43B3-948B-1728B52AA6E4}">
                <adec:decorative xmlns:adec="http://schemas.microsoft.com/office/drawing/2017/decorative" val="1"/>
              </a:ext>
            </a:extLst>
          </p:cNvPr>
          <p:cNvSpPr txBox="1"/>
          <p:nvPr/>
        </p:nvSpPr>
        <p:spPr>
          <a:xfrm>
            <a:off x="7591113" y="4477800"/>
            <a:ext cx="2931981"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Choose the right model for your use case</a:t>
            </a:r>
          </a:p>
        </p:txBody>
      </p:sp>
      <p:cxnSp>
        <p:nvCxnSpPr>
          <p:cNvPr id="77" name="Straight Arrow Connector 76">
            <a:extLst>
              <a:ext uri="{FF2B5EF4-FFF2-40B4-BE49-F238E27FC236}">
                <a16:creationId xmlns:a16="http://schemas.microsoft.com/office/drawing/2014/main" id="{FC50429A-4878-2CF4-1938-29E2E448DFE9}"/>
              </a:ext>
              <a:ext uri="{C183D7F6-B498-43B3-948B-1728B52AA6E4}">
                <adec:decorative xmlns:adec="http://schemas.microsoft.com/office/drawing/2017/decorative" val="1"/>
              </a:ext>
            </a:extLst>
          </p:cNvPr>
          <p:cNvCxnSpPr>
            <a:cxnSpLocks/>
          </p:cNvCxnSpPr>
          <p:nvPr/>
        </p:nvCxnSpPr>
        <p:spPr>
          <a:xfrm flipH="1">
            <a:off x="6043790" y="4754799"/>
            <a:ext cx="1413142" cy="0"/>
          </a:xfrm>
          <a:prstGeom prst="straightConnector1">
            <a:avLst/>
          </a:prstGeom>
          <a:ln w="19050" cap="rnd">
            <a:gradFill flip="none" rotWithShape="1">
              <a:gsLst>
                <a:gs pos="0">
                  <a:srgbClr val="7656AD"/>
                </a:gs>
                <a:gs pos="80000">
                  <a:srgbClr val="0A6BBA"/>
                </a:gs>
              </a:gsLst>
              <a:lin ang="10800000" scaled="1"/>
              <a:tileRect/>
            </a:gradFill>
            <a:headEnd type="none" w="lg" len="sm"/>
            <a:tailEnd type="oval" w="lg" len="lg"/>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937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2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00"/>
                                        <p:tgtEl>
                                          <p:spTgt spid="3"/>
                                        </p:tgtEl>
                                      </p:cBhvr>
                                    </p:animEffect>
                                  </p:childTnLst>
                                </p:cTn>
                              </p:par>
                            </p:childTnLst>
                          </p:cTn>
                        </p:par>
                        <p:par>
                          <p:cTn id="8" fill="hold">
                            <p:stCondLst>
                              <p:cond delay="28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200"/>
                                        <p:tgtEl>
                                          <p:spTgt spid="29"/>
                                        </p:tgtEl>
                                      </p:cBhvr>
                                    </p:animEffect>
                                  </p:childTnLst>
                                </p:cTn>
                              </p:par>
                              <p:par>
                                <p:cTn id="12" presetID="42" presetClass="path" presetSubtype="0" decel="100000" fill="hold" grpId="1" nodeType="withEffect">
                                  <p:stCondLst>
                                    <p:cond delay="0"/>
                                  </p:stCondLst>
                                  <p:childTnLst>
                                    <p:animMotion origin="layout" path="M -2.08333E-6 0.03889 L -2.08333E-6 2.59259E-6 " pathEditMode="relative" rAng="0" ptsTypes="AA">
                                      <p:cBhvr>
                                        <p:cTn id="13" dur="500" fill="hold"/>
                                        <p:tgtEl>
                                          <p:spTgt spid="29"/>
                                        </p:tgtEl>
                                        <p:attrNameLst>
                                          <p:attrName>ppt_x</p:attrName>
                                          <p:attrName>ppt_y</p:attrName>
                                        </p:attrNameLst>
                                      </p:cBhvr>
                                      <p:rCtr x="0" y="-1944"/>
                                    </p:animMotion>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200"/>
                                        <p:tgtEl>
                                          <p:spTgt spid="18"/>
                                        </p:tgtEl>
                                      </p:cBhvr>
                                    </p:animEffect>
                                  </p:childTnLst>
                                </p:cTn>
                              </p:par>
                              <p:par>
                                <p:cTn id="17" presetID="42" presetClass="path" presetSubtype="0" decel="100000" fill="hold" grpId="1" nodeType="withEffect">
                                  <p:stCondLst>
                                    <p:cond delay="0"/>
                                  </p:stCondLst>
                                  <p:childTnLst>
                                    <p:animMotion origin="layout" path="M -2.08333E-6 0.03889 L -2.08333E-6 2.59259E-6 " pathEditMode="relative" rAng="0" ptsTypes="AA">
                                      <p:cBhvr>
                                        <p:cTn id="18" dur="500" fill="hold"/>
                                        <p:tgtEl>
                                          <p:spTgt spid="18"/>
                                        </p:tgtEl>
                                        <p:attrNameLst>
                                          <p:attrName>ppt_x</p:attrName>
                                          <p:attrName>ppt_y</p:attrName>
                                        </p:attrNameLst>
                                      </p:cBhvr>
                                      <p:rCtr x="0" y="-1944"/>
                                    </p:animMotion>
                                  </p:childTnLst>
                                </p:cTn>
                              </p:par>
                              <p:par>
                                <p:cTn id="19" presetID="10"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200"/>
                                        <p:tgtEl>
                                          <p:spTgt spid="77"/>
                                        </p:tgtEl>
                                      </p:cBhvr>
                                    </p:animEffect>
                                  </p:childTnLst>
                                </p:cTn>
                              </p:par>
                              <p:par>
                                <p:cTn id="22" presetID="42" presetClass="path" presetSubtype="0" decel="100000" fill="hold" nodeType="withEffect">
                                  <p:stCondLst>
                                    <p:cond delay="0"/>
                                  </p:stCondLst>
                                  <p:childTnLst>
                                    <p:animMotion origin="layout" path="M 4.16667E-6 0.03889 L 4.16667E-6 2.96296E-6 " pathEditMode="relative" rAng="0" ptsTypes="AA">
                                      <p:cBhvr>
                                        <p:cTn id="23" dur="500" fill="hold"/>
                                        <p:tgtEl>
                                          <p:spTgt spid="77"/>
                                        </p:tgtEl>
                                        <p:attrNameLst>
                                          <p:attrName>ppt_x</p:attrName>
                                          <p:attrName>ppt_y</p:attrName>
                                        </p:attrNameLst>
                                      </p:cBhvr>
                                      <p:rCtr x="0" y="-1944"/>
                                    </p:animMotion>
                                  </p:childTnLst>
                                </p:cTn>
                              </p:par>
                              <p:par>
                                <p:cTn id="24" presetID="10"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200"/>
                                        <p:tgtEl>
                                          <p:spTgt spid="48"/>
                                        </p:tgtEl>
                                      </p:cBhvr>
                                    </p:animEffect>
                                  </p:childTnLst>
                                </p:cTn>
                              </p:par>
                              <p:par>
                                <p:cTn id="27" presetID="42" presetClass="path" presetSubtype="0" decel="100000" fill="hold" grpId="1" nodeType="withEffect">
                                  <p:stCondLst>
                                    <p:cond delay="0"/>
                                  </p:stCondLst>
                                  <p:childTnLst>
                                    <p:animMotion origin="layout" path="M 1.45833E-6 0.03889 L 1.45833E-6 2.96296E-6 " pathEditMode="relative" rAng="0" ptsTypes="AA">
                                      <p:cBhvr>
                                        <p:cTn id="28" dur="500" fill="hold"/>
                                        <p:tgtEl>
                                          <p:spTgt spid="48"/>
                                        </p:tgtEl>
                                        <p:attrNameLst>
                                          <p:attrName>ppt_x</p:attrName>
                                          <p:attrName>ppt_y</p:attrName>
                                        </p:attrNameLst>
                                      </p:cBhvr>
                                      <p:rCtr x="0" y="-1944"/>
                                    </p:animMotion>
                                  </p:childTnLst>
                                </p:cTn>
                              </p:par>
                            </p:childTnLst>
                          </p:cTn>
                        </p:par>
                        <p:par>
                          <p:cTn id="29" fill="hold">
                            <p:stCondLst>
                              <p:cond delay="780"/>
                            </p:stCondLst>
                            <p:childTnLst>
                              <p:par>
                                <p:cTn id="30" presetID="10" presetClass="entr" presetSubtype="0" fill="hold" grpId="0" nodeType="afterEffect">
                                  <p:stCondLst>
                                    <p:cond delay="2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200"/>
                                        <p:tgtEl>
                                          <p:spTgt spid="30"/>
                                        </p:tgtEl>
                                      </p:cBhvr>
                                    </p:animEffect>
                                  </p:childTnLst>
                                </p:cTn>
                              </p:par>
                              <p:par>
                                <p:cTn id="33" presetID="42" presetClass="path" presetSubtype="0" decel="100000" fill="hold" grpId="1" nodeType="withEffect">
                                  <p:stCondLst>
                                    <p:cond delay="250"/>
                                  </p:stCondLst>
                                  <p:childTnLst>
                                    <p:animMotion origin="layout" path="M -2.08333E-6 0.03889 L -2.08333E-6 2.59259E-6 " pathEditMode="relative" rAng="0" ptsTypes="AA">
                                      <p:cBhvr>
                                        <p:cTn id="34" dur="500" fill="hold"/>
                                        <p:tgtEl>
                                          <p:spTgt spid="30"/>
                                        </p:tgtEl>
                                        <p:attrNameLst>
                                          <p:attrName>ppt_x</p:attrName>
                                          <p:attrName>ppt_y</p:attrName>
                                        </p:attrNameLst>
                                      </p:cBhvr>
                                      <p:rCtr x="0" y="-1944"/>
                                    </p:animMotion>
                                  </p:childTnLst>
                                </p:cTn>
                              </p:par>
                              <p:par>
                                <p:cTn id="35" presetID="10" presetClass="entr" presetSubtype="0" fill="hold" grpId="0" nodeType="withEffect">
                                  <p:stCondLst>
                                    <p:cond delay="25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200"/>
                                        <p:tgtEl>
                                          <p:spTgt spid="16"/>
                                        </p:tgtEl>
                                      </p:cBhvr>
                                    </p:animEffect>
                                  </p:childTnLst>
                                </p:cTn>
                              </p:par>
                              <p:par>
                                <p:cTn id="38" presetID="42" presetClass="path" presetSubtype="0" decel="100000" fill="hold" grpId="1" nodeType="withEffect">
                                  <p:stCondLst>
                                    <p:cond delay="250"/>
                                  </p:stCondLst>
                                  <p:childTnLst>
                                    <p:animMotion origin="layout" path="M -2.08333E-6 0.03889 L -2.08333E-6 2.59259E-6 " pathEditMode="relative" rAng="0" ptsTypes="AA">
                                      <p:cBhvr>
                                        <p:cTn id="39" dur="500" fill="hold"/>
                                        <p:tgtEl>
                                          <p:spTgt spid="16"/>
                                        </p:tgtEl>
                                        <p:attrNameLst>
                                          <p:attrName>ppt_x</p:attrName>
                                          <p:attrName>ppt_y</p:attrName>
                                        </p:attrNameLst>
                                      </p:cBhvr>
                                      <p:rCtr x="0" y="-1944"/>
                                    </p:animMotion>
                                  </p:childTnLst>
                                </p:cTn>
                              </p:par>
                              <p:par>
                                <p:cTn id="40" presetID="10" presetClass="entr" presetSubtype="0" fill="hold" nodeType="withEffect">
                                  <p:stCondLst>
                                    <p:cond delay="25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200"/>
                                        <p:tgtEl>
                                          <p:spTgt spid="76"/>
                                        </p:tgtEl>
                                      </p:cBhvr>
                                    </p:animEffect>
                                  </p:childTnLst>
                                </p:cTn>
                              </p:par>
                              <p:par>
                                <p:cTn id="43" presetID="42" presetClass="path" presetSubtype="0" decel="100000" fill="hold" nodeType="withEffect">
                                  <p:stCondLst>
                                    <p:cond delay="250"/>
                                  </p:stCondLst>
                                  <p:childTnLst>
                                    <p:animMotion origin="layout" path="M 6.25E-7 0.03889 L 6.25E-7 -3.7037E-6 " pathEditMode="relative" rAng="0" ptsTypes="AA">
                                      <p:cBhvr>
                                        <p:cTn id="44" dur="500" fill="hold"/>
                                        <p:tgtEl>
                                          <p:spTgt spid="76"/>
                                        </p:tgtEl>
                                        <p:attrNameLst>
                                          <p:attrName>ppt_x</p:attrName>
                                          <p:attrName>ppt_y</p:attrName>
                                        </p:attrNameLst>
                                      </p:cBhvr>
                                      <p:rCtr x="0" y="-1944"/>
                                    </p:animMotion>
                                  </p:childTnLst>
                                </p:cTn>
                              </p:par>
                              <p:par>
                                <p:cTn id="45" presetID="10" presetClass="entr" presetSubtype="0" fill="hold" grpId="0" nodeType="withEffect">
                                  <p:stCondLst>
                                    <p:cond delay="25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200"/>
                                        <p:tgtEl>
                                          <p:spTgt spid="47"/>
                                        </p:tgtEl>
                                      </p:cBhvr>
                                    </p:animEffect>
                                  </p:childTnLst>
                                </p:cTn>
                              </p:par>
                              <p:par>
                                <p:cTn id="48" presetID="42" presetClass="path" presetSubtype="0" decel="100000" fill="hold" grpId="1" nodeType="withEffect">
                                  <p:stCondLst>
                                    <p:cond delay="250"/>
                                  </p:stCondLst>
                                  <p:childTnLst>
                                    <p:animMotion origin="layout" path="M 8.33333E-7 0.03889 L 8.33333E-7 -3.7037E-6 " pathEditMode="relative" rAng="0" ptsTypes="AA">
                                      <p:cBhvr>
                                        <p:cTn id="49" dur="500" fill="hold"/>
                                        <p:tgtEl>
                                          <p:spTgt spid="47"/>
                                        </p:tgtEl>
                                        <p:attrNameLst>
                                          <p:attrName>ppt_x</p:attrName>
                                          <p:attrName>ppt_y</p:attrName>
                                        </p:attrNameLst>
                                      </p:cBhvr>
                                      <p:rCtr x="0" y="-1944"/>
                                    </p:animMotion>
                                  </p:childTnLst>
                                </p:cTn>
                              </p:par>
                            </p:childTnLst>
                          </p:cTn>
                        </p:par>
                        <p:par>
                          <p:cTn id="50" fill="hold">
                            <p:stCondLst>
                              <p:cond delay="1530"/>
                            </p:stCondLst>
                            <p:childTnLst>
                              <p:par>
                                <p:cTn id="51" presetID="10" presetClass="entr" presetSubtype="0" fill="hold" grpId="0" nodeType="afterEffect">
                                  <p:stCondLst>
                                    <p:cond delay="25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200"/>
                                        <p:tgtEl>
                                          <p:spTgt spid="31"/>
                                        </p:tgtEl>
                                      </p:cBhvr>
                                    </p:animEffect>
                                  </p:childTnLst>
                                </p:cTn>
                              </p:par>
                              <p:par>
                                <p:cTn id="54" presetID="42" presetClass="path" presetSubtype="0" decel="100000" fill="hold" grpId="1" nodeType="withEffect">
                                  <p:stCondLst>
                                    <p:cond delay="250"/>
                                  </p:stCondLst>
                                  <p:childTnLst>
                                    <p:animMotion origin="layout" path="M -2.08333E-6 0.03889 L -2.08333E-6 2.59259E-6 " pathEditMode="relative" rAng="0" ptsTypes="AA">
                                      <p:cBhvr>
                                        <p:cTn id="55" dur="500" fill="hold"/>
                                        <p:tgtEl>
                                          <p:spTgt spid="31"/>
                                        </p:tgtEl>
                                        <p:attrNameLst>
                                          <p:attrName>ppt_x</p:attrName>
                                          <p:attrName>ppt_y</p:attrName>
                                        </p:attrNameLst>
                                      </p:cBhvr>
                                      <p:rCtr x="0" y="-1944"/>
                                    </p:animMotion>
                                  </p:childTnLst>
                                </p:cTn>
                              </p:par>
                              <p:par>
                                <p:cTn id="56" presetID="10" presetClass="entr" presetSubtype="0" fill="hold" grpId="0" nodeType="withEffect">
                                  <p:stCondLst>
                                    <p:cond delay="25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200"/>
                                        <p:tgtEl>
                                          <p:spTgt spid="14"/>
                                        </p:tgtEl>
                                      </p:cBhvr>
                                    </p:animEffect>
                                  </p:childTnLst>
                                </p:cTn>
                              </p:par>
                              <p:par>
                                <p:cTn id="59" presetID="42" presetClass="path" presetSubtype="0" decel="100000" fill="hold" grpId="1" nodeType="withEffect">
                                  <p:stCondLst>
                                    <p:cond delay="250"/>
                                  </p:stCondLst>
                                  <p:childTnLst>
                                    <p:animMotion origin="layout" path="M -2.08333E-6 0.03889 L -2.08333E-6 2.59259E-6 " pathEditMode="relative" rAng="0" ptsTypes="AA">
                                      <p:cBhvr>
                                        <p:cTn id="60" dur="500" fill="hold"/>
                                        <p:tgtEl>
                                          <p:spTgt spid="14"/>
                                        </p:tgtEl>
                                        <p:attrNameLst>
                                          <p:attrName>ppt_x</p:attrName>
                                          <p:attrName>ppt_y</p:attrName>
                                        </p:attrNameLst>
                                      </p:cBhvr>
                                      <p:rCtr x="0" y="-1944"/>
                                    </p:animMotion>
                                  </p:childTnLst>
                                </p:cTn>
                              </p:par>
                              <p:par>
                                <p:cTn id="61" presetID="10" presetClass="entr" presetSubtype="0" fill="hold" nodeType="withEffect">
                                  <p:stCondLst>
                                    <p:cond delay="25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200"/>
                                        <p:tgtEl>
                                          <p:spTgt spid="75"/>
                                        </p:tgtEl>
                                      </p:cBhvr>
                                    </p:animEffect>
                                  </p:childTnLst>
                                </p:cTn>
                              </p:par>
                              <p:par>
                                <p:cTn id="64" presetID="42" presetClass="path" presetSubtype="0" decel="100000" fill="hold" nodeType="withEffect">
                                  <p:stCondLst>
                                    <p:cond delay="250"/>
                                  </p:stCondLst>
                                  <p:childTnLst>
                                    <p:animMotion origin="layout" path="M -2.91667E-6 0.03889 L -2.91667E-6 -3.33333E-6 " pathEditMode="relative" rAng="0" ptsTypes="AA">
                                      <p:cBhvr>
                                        <p:cTn id="65" dur="500" fill="hold"/>
                                        <p:tgtEl>
                                          <p:spTgt spid="75"/>
                                        </p:tgtEl>
                                        <p:attrNameLst>
                                          <p:attrName>ppt_x</p:attrName>
                                          <p:attrName>ppt_y</p:attrName>
                                        </p:attrNameLst>
                                      </p:cBhvr>
                                      <p:rCtr x="0" y="-1944"/>
                                    </p:animMotion>
                                  </p:childTnLst>
                                </p:cTn>
                              </p:par>
                              <p:par>
                                <p:cTn id="66" presetID="10" presetClass="entr" presetSubtype="0" fill="hold" grpId="0" nodeType="withEffect">
                                  <p:stCondLst>
                                    <p:cond delay="25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200"/>
                                        <p:tgtEl>
                                          <p:spTgt spid="46"/>
                                        </p:tgtEl>
                                      </p:cBhvr>
                                    </p:animEffect>
                                  </p:childTnLst>
                                </p:cTn>
                              </p:par>
                              <p:par>
                                <p:cTn id="69" presetID="42" presetClass="path" presetSubtype="0" decel="100000" fill="hold" grpId="1" nodeType="withEffect">
                                  <p:stCondLst>
                                    <p:cond delay="250"/>
                                  </p:stCondLst>
                                  <p:childTnLst>
                                    <p:animMotion origin="layout" path="M 3.75E-6 0.03889 L 3.75E-6 -3.33333E-6 " pathEditMode="relative" rAng="0" ptsTypes="AA">
                                      <p:cBhvr>
                                        <p:cTn id="70" dur="500" fill="hold"/>
                                        <p:tgtEl>
                                          <p:spTgt spid="46"/>
                                        </p:tgtEl>
                                        <p:attrNameLst>
                                          <p:attrName>ppt_x</p:attrName>
                                          <p:attrName>ppt_y</p:attrName>
                                        </p:attrNameLst>
                                      </p:cBhvr>
                                      <p:rCtr x="0" y="-1944"/>
                                    </p:animMotion>
                                  </p:childTnLst>
                                </p:cTn>
                              </p:par>
                            </p:childTnLst>
                          </p:cTn>
                        </p:par>
                        <p:par>
                          <p:cTn id="71" fill="hold">
                            <p:stCondLst>
                              <p:cond delay="2280"/>
                            </p:stCondLst>
                            <p:childTnLst>
                              <p:par>
                                <p:cTn id="72" presetID="10" presetClass="entr" presetSubtype="0" fill="hold" grpId="0" nodeType="afterEffect">
                                  <p:stCondLst>
                                    <p:cond delay="25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200"/>
                                        <p:tgtEl>
                                          <p:spTgt spid="32"/>
                                        </p:tgtEl>
                                      </p:cBhvr>
                                    </p:animEffect>
                                  </p:childTnLst>
                                </p:cTn>
                              </p:par>
                              <p:par>
                                <p:cTn id="75" presetID="42" presetClass="path" presetSubtype="0" decel="100000" fill="hold" grpId="1" nodeType="withEffect">
                                  <p:stCondLst>
                                    <p:cond delay="250"/>
                                  </p:stCondLst>
                                  <p:childTnLst>
                                    <p:animMotion origin="layout" path="M -2.08333E-6 0.03889 L -2.08333E-6 2.59259E-6 " pathEditMode="relative" rAng="0" ptsTypes="AA">
                                      <p:cBhvr>
                                        <p:cTn id="76" dur="500" fill="hold"/>
                                        <p:tgtEl>
                                          <p:spTgt spid="32"/>
                                        </p:tgtEl>
                                        <p:attrNameLst>
                                          <p:attrName>ppt_x</p:attrName>
                                          <p:attrName>ppt_y</p:attrName>
                                        </p:attrNameLst>
                                      </p:cBhvr>
                                      <p:rCtr x="0" y="-1944"/>
                                    </p:animMotion>
                                  </p:childTnLst>
                                </p:cTn>
                              </p:par>
                              <p:par>
                                <p:cTn id="77" presetID="10" presetClass="entr" presetSubtype="0" fill="hold" grpId="0" nodeType="withEffect">
                                  <p:stCondLst>
                                    <p:cond delay="25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200"/>
                                        <p:tgtEl>
                                          <p:spTgt spid="12"/>
                                        </p:tgtEl>
                                      </p:cBhvr>
                                    </p:animEffect>
                                  </p:childTnLst>
                                </p:cTn>
                              </p:par>
                              <p:par>
                                <p:cTn id="80" presetID="42" presetClass="path" presetSubtype="0" decel="100000" fill="hold" grpId="1" nodeType="withEffect">
                                  <p:stCondLst>
                                    <p:cond delay="250"/>
                                  </p:stCondLst>
                                  <p:childTnLst>
                                    <p:animMotion origin="layout" path="M -2.08333E-6 0.03889 L -2.08333E-6 2.59259E-6 " pathEditMode="relative" rAng="0" ptsTypes="AA">
                                      <p:cBhvr>
                                        <p:cTn id="81" dur="500" fill="hold"/>
                                        <p:tgtEl>
                                          <p:spTgt spid="12"/>
                                        </p:tgtEl>
                                        <p:attrNameLst>
                                          <p:attrName>ppt_x</p:attrName>
                                          <p:attrName>ppt_y</p:attrName>
                                        </p:attrNameLst>
                                      </p:cBhvr>
                                      <p:rCtr x="0" y="-1944"/>
                                    </p:animMotion>
                                  </p:childTnLst>
                                </p:cTn>
                              </p:par>
                              <p:par>
                                <p:cTn id="82" presetID="10" presetClass="entr" presetSubtype="0" fill="hold" nodeType="withEffect">
                                  <p:stCondLst>
                                    <p:cond delay="25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200"/>
                                        <p:tgtEl>
                                          <p:spTgt spid="74"/>
                                        </p:tgtEl>
                                      </p:cBhvr>
                                    </p:animEffect>
                                  </p:childTnLst>
                                </p:cTn>
                              </p:par>
                              <p:par>
                                <p:cTn id="85" presetID="42" presetClass="path" presetSubtype="0" decel="100000" fill="hold" nodeType="withEffect">
                                  <p:stCondLst>
                                    <p:cond delay="250"/>
                                  </p:stCondLst>
                                  <p:childTnLst>
                                    <p:animMotion origin="layout" path="M 3.54167E-6 0.03889 L 3.54167E-6 2.96296E-6 " pathEditMode="relative" rAng="0" ptsTypes="AA">
                                      <p:cBhvr>
                                        <p:cTn id="86" dur="500" fill="hold"/>
                                        <p:tgtEl>
                                          <p:spTgt spid="74"/>
                                        </p:tgtEl>
                                        <p:attrNameLst>
                                          <p:attrName>ppt_x</p:attrName>
                                          <p:attrName>ppt_y</p:attrName>
                                        </p:attrNameLst>
                                      </p:cBhvr>
                                      <p:rCtr x="0" y="-1944"/>
                                    </p:animMotion>
                                  </p:childTnLst>
                                </p:cTn>
                              </p:par>
                              <p:par>
                                <p:cTn id="87" presetID="10" presetClass="entr" presetSubtype="0" fill="hold" grpId="0" nodeType="withEffect">
                                  <p:stCondLst>
                                    <p:cond delay="250"/>
                                  </p:stCondLst>
                                  <p:childTnLst>
                                    <p:set>
                                      <p:cBhvr>
                                        <p:cTn id="88" dur="1" fill="hold">
                                          <p:stCondLst>
                                            <p:cond delay="0"/>
                                          </p:stCondLst>
                                        </p:cTn>
                                        <p:tgtEl>
                                          <p:spTgt spid="45"/>
                                        </p:tgtEl>
                                        <p:attrNameLst>
                                          <p:attrName>style.visibility</p:attrName>
                                        </p:attrNameLst>
                                      </p:cBhvr>
                                      <p:to>
                                        <p:strVal val="visible"/>
                                      </p:to>
                                    </p:set>
                                    <p:animEffect transition="in" filter="fade">
                                      <p:cBhvr>
                                        <p:cTn id="89" dur="200"/>
                                        <p:tgtEl>
                                          <p:spTgt spid="45"/>
                                        </p:tgtEl>
                                      </p:cBhvr>
                                    </p:animEffect>
                                  </p:childTnLst>
                                </p:cTn>
                              </p:par>
                              <p:par>
                                <p:cTn id="90" presetID="42" presetClass="path" presetSubtype="0" decel="100000" fill="hold" grpId="1" nodeType="withEffect">
                                  <p:stCondLst>
                                    <p:cond delay="250"/>
                                  </p:stCondLst>
                                  <p:childTnLst>
                                    <p:animMotion origin="layout" path="M 2.08333E-7 0.03889 L 2.08333E-7 2.96296E-6 " pathEditMode="relative" rAng="0" ptsTypes="AA">
                                      <p:cBhvr>
                                        <p:cTn id="91" dur="500" fill="hold"/>
                                        <p:tgtEl>
                                          <p:spTgt spid="4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2" grpId="1" animBg="1"/>
      <p:bldP spid="32" grpId="0"/>
      <p:bldP spid="32" grpId="1"/>
      <p:bldP spid="45" grpId="0"/>
      <p:bldP spid="45" grpId="1"/>
      <p:bldP spid="14" grpId="0" animBg="1"/>
      <p:bldP spid="14" grpId="1" animBg="1"/>
      <p:bldP spid="31" grpId="0"/>
      <p:bldP spid="31" grpId="1"/>
      <p:bldP spid="46" grpId="0"/>
      <p:bldP spid="46" grpId="1"/>
      <p:bldP spid="16" grpId="0" animBg="1"/>
      <p:bldP spid="16" grpId="1" animBg="1"/>
      <p:bldP spid="30" grpId="0"/>
      <p:bldP spid="30" grpId="1"/>
      <p:bldP spid="47" grpId="0"/>
      <p:bldP spid="47" grpId="1"/>
      <p:bldP spid="18" grpId="0" animBg="1"/>
      <p:bldP spid="18" grpId="1" animBg="1"/>
      <p:bldP spid="29" grpId="0"/>
      <p:bldP spid="29" grpId="1"/>
      <p:bldP spid="48" grpId="0"/>
      <p:bldP spid="48" grpId="1"/>
    </p:bldLst>
  </p:timing>
</p:sld>
</file>

<file path=ppt/tags/tag1.xml><?xml version="1.0" encoding="utf-8"?>
<p:tagLst xmlns:a="http://schemas.openxmlformats.org/drawingml/2006/main" xmlns:r="http://schemas.openxmlformats.org/officeDocument/2006/relationships" xmlns:p="http://schemas.openxmlformats.org/presentationml/2006/main">
  <p:tag name="CAPTIONID" val="d1cc0461-6e1f-450c-a385-bdbf3a13a8d5"/>
  <p:tag name="TEMPPRESENTATIONFILE" val="C:\Users\EddianaShyllaChillib\AppData\Local\Temp\tmpFBFD.tmp"/>
  <p:tag name="TEMPMEDIAFILENAME" val="C:\Users\EddianaShyllaChillib\AppData\Local\Temp\tmp499_prompt shields"/>
  <p:tag name="MEDIAFADEDURATION" val="0.2"/>
  <p:tag name="MEDIATRANSPARENCY" val="0.3"/>
  <p:tag name="MEDIACAPTIONSPROMPTED" val="False"/>
</p:tagLst>
</file>

<file path=ppt/theme/theme1.xml><?xml version="1.0" encoding="utf-8"?>
<a:theme xmlns:a="http://schemas.openxmlformats.org/drawingml/2006/main" name="Microsoft AI Tour 16:9 Template Light">
  <a:themeElements>
    <a:clrScheme name="Custom 44">
      <a:dk1>
        <a:srgbClr val="000000"/>
      </a:dk1>
      <a:lt1>
        <a:srgbClr val="FFFFFF"/>
      </a:lt1>
      <a:dk2>
        <a:srgbClr val="2A446F"/>
      </a:dk2>
      <a:lt2>
        <a:srgbClr val="E8E6DF"/>
      </a:lt2>
      <a:accent1>
        <a:srgbClr val="0078D4"/>
      </a:accent1>
      <a:accent2>
        <a:srgbClr val="49C5B1"/>
      </a:accent2>
      <a:accent3>
        <a:srgbClr val="2A446F"/>
      </a:accent3>
      <a:accent4>
        <a:srgbClr val="BF9474"/>
      </a:accent4>
      <a:accent5>
        <a:srgbClr val="8661C5"/>
      </a:accent5>
      <a:accent6>
        <a:srgbClr val="B1B3B3"/>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2" id="{B7B85C64-9670-9347-9FEC-9275E3EDCD38}" vid="{73117A2A-BDF2-2C49-BDDC-870DE16DEA5E}"/>
    </a:ext>
  </a:extLst>
</a:theme>
</file>

<file path=ppt/theme/theme2.xml><?xml version="1.0" encoding="utf-8"?>
<a:theme xmlns:a="http://schemas.openxmlformats.org/drawingml/2006/main" name="2_Microsoft AI Tour 16:9 Template Light">
  <a:themeElements>
    <a:clrScheme name="Custom 44">
      <a:dk1>
        <a:srgbClr val="000000"/>
      </a:dk1>
      <a:lt1>
        <a:srgbClr val="FFFFFF"/>
      </a:lt1>
      <a:dk2>
        <a:srgbClr val="2A446F"/>
      </a:dk2>
      <a:lt2>
        <a:srgbClr val="E8E6DF"/>
      </a:lt2>
      <a:accent1>
        <a:srgbClr val="0078D4"/>
      </a:accent1>
      <a:accent2>
        <a:srgbClr val="49C5B1"/>
      </a:accent2>
      <a:accent3>
        <a:srgbClr val="2A446F"/>
      </a:accent3>
      <a:accent4>
        <a:srgbClr val="BF9474"/>
      </a:accent4>
      <a:accent5>
        <a:srgbClr val="8661C5"/>
      </a:accent5>
      <a:accent6>
        <a:srgbClr val="B1B3B3"/>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3" id="{CFBA350E-1650-954B-AD49-353BED8569E3}" vid="{A861BEEE-4CF7-B440-8FA0-5FAEDEAE1B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804751ba-60e0-4191-9865-d7e5284c1d69">
      <Terms xmlns="http://schemas.microsoft.com/office/infopath/2007/PartnerControls"/>
    </lcf76f155ced4ddcb4097134ff3c332f>
    <Number xmlns="804751ba-60e0-4191-9865-d7e5284c1d69" xsi:nil="true"/>
    <Time xmlns="804751ba-60e0-4191-9865-d7e5284c1d69" xsi:nil="true"/>
    <content xmlns="804751ba-60e0-4191-9865-d7e5284c1d6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7" ma:contentTypeDescription="Create a new document." ma:contentTypeScope="" ma:versionID="566528f2922ad54e26a908d2133454c1">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6c91453d1ce2972ce38a1123b4b20cb5"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element ref="ns2:TranslatedLang" minOccurs="0"/>
                <xsd:element ref="ns2:content" minOccurs="0"/>
                <xsd:element ref="ns2:MediaServiceDoc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TranslatedLang" ma:index="29" nillable="true" ma:displayName="Translated Language" ma:hidden="true" ma:internalName="TranslatedLang" ma:readOnly="true">
      <xsd:simpleType>
        <xsd:restriction base="dms:Text"/>
      </xsd:simpleType>
    </xsd:element>
    <xsd:element name="content" ma:index="30" nillable="true" ma:displayName="content" ma:format="Dropdown" ma:internalName="content">
      <xsd:simpleType>
        <xsd:restriction base="dms:Choice">
          <xsd:enumeration value="Visual Studio"/>
          <xsd:enumeration value="VS Code"/>
          <xsd:enumeration value="GitHub Copilot"/>
          <xsd:enumeration value="Dev Box"/>
          <xsd:enumeration value="Choice 5"/>
        </xsd:restriction>
      </xsd:simpleType>
    </xsd:element>
    <xsd:element name="MediaServiceDocTags" ma:index="31" nillable="true" ma:displayName="MediaServiceDocTags" ma:hidden="true" ma:internalName="MediaServiceDoc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913b567d-4c83-4181-a45c-f04ce7e1b72e"/>
    <ds:schemaRef ds:uri="http://www.w3.org/XML/1998/namespace"/>
    <ds:schemaRef ds:uri="http://purl.org/dc/elements/1.1/"/>
    <ds:schemaRef ds:uri="http://schemas.microsoft.com/office/2006/documentManagement/types"/>
    <ds:schemaRef ds:uri="http://schemas.microsoft.com/sharepoint/v3"/>
    <ds:schemaRef ds:uri="http://purl.org/dc/dcmitype/"/>
    <ds:schemaRef ds:uri="http://schemas.microsoft.com/office/infopath/2007/PartnerControls"/>
    <ds:schemaRef ds:uri="http://schemas.openxmlformats.org/package/2006/metadata/core-properties"/>
    <ds:schemaRef ds:uri="230e9df3-be65-4c73-a93b-d1236ebd677e"/>
    <ds:schemaRef ds:uri="804751ba-60e0-4191-9865-d7e5284c1d69"/>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2D28BB0-E987-45ED-A850-CD0B4C5A07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04751ba-60e0-4191-9865-d7e5284c1d69"/>
    <ds:schemaRef ds:uri="913b567d-4c83-4181-a45c-f04ce7e1b72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Build 16:9 Template Light</Template>
  <TotalTime>1870</TotalTime>
  <Words>4695</Words>
  <Application>Microsoft Macintosh PowerPoint</Application>
  <PresentationFormat>Widescreen</PresentationFormat>
  <Paragraphs>770</Paragraphs>
  <Slides>53</Slides>
  <Notes>53</Notes>
  <HiddenSlides>0</HiddenSlides>
  <MMClips>3</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53</vt:i4>
      </vt:variant>
    </vt:vector>
  </HeadingPairs>
  <TitlesOfParts>
    <vt:vector size="64" baseType="lpstr">
      <vt:lpstr>Yu Mincho</vt:lpstr>
      <vt:lpstr>Arial</vt:lpstr>
      <vt:lpstr>Calibri</vt:lpstr>
      <vt:lpstr>Consolas</vt:lpstr>
      <vt:lpstr>Segoe Sans Display</vt:lpstr>
      <vt:lpstr>Segoe Sans Display Semibold</vt:lpstr>
      <vt:lpstr>Segoe UI</vt:lpstr>
      <vt:lpstr>Segoe UI Semibold</vt:lpstr>
      <vt:lpstr>Wingdings</vt:lpstr>
      <vt:lpstr>Microsoft AI Tour 16:9 Template Light</vt:lpstr>
      <vt:lpstr>2_Microsoft AI Tour 16:9 Template Light</vt:lpstr>
      <vt:lpstr>Securing AI applications on Azure</vt:lpstr>
      <vt:lpstr>Agenda</vt:lpstr>
      <vt:lpstr>Introduction</vt:lpstr>
      <vt:lpstr>Generative AI threat landscape</vt:lpstr>
      <vt:lpstr>The cybersecurity bell curve Basic security hygiene still protects against 98% of attacks1</vt:lpstr>
      <vt:lpstr>AI Safety</vt:lpstr>
      <vt:lpstr>Microsoft’s Responsible AI Principles</vt:lpstr>
      <vt:lpstr>Microsoft’s Responsible AI Principles</vt:lpstr>
      <vt:lpstr>Risk mitigation layers</vt:lpstr>
      <vt:lpstr>Content filters</vt:lpstr>
      <vt:lpstr>Video: Prompt shields</vt:lpstr>
      <vt:lpstr>Content safety filters</vt:lpstr>
      <vt:lpstr>Content safety in APIs</vt:lpstr>
      <vt:lpstr>HiddenLayer</vt:lpstr>
      <vt:lpstr>Video: Models with hidden layer</vt:lpstr>
      <vt:lpstr>Keyless auth to Azure AI with Microsoft Entra</vt:lpstr>
      <vt:lpstr>Goal: Move from keys to tokens</vt:lpstr>
      <vt:lpstr>Use Microsoft Entra for keyless auth to Azure services</vt:lpstr>
      <vt:lpstr>Accessing Azure services with managed identity</vt:lpstr>
      <vt:lpstr>Configuring role-based access to Azure OpenAI</vt:lpstr>
      <vt:lpstr>Connecting to Azure OpenAI with app credential</vt:lpstr>
      <vt:lpstr>Adding user authentication</vt:lpstr>
      <vt:lpstr>Goal: Require authentication for an AI app</vt:lpstr>
      <vt:lpstr>Auth: Authorization and Authentication</vt:lpstr>
      <vt:lpstr>OAuth2 authentication flow with OIDC</vt:lpstr>
      <vt:lpstr>Implementing the authentication flow</vt:lpstr>
      <vt:lpstr>Registering with the Microsoft identity platform</vt:lpstr>
      <vt:lpstr>Creating an Entra application</vt:lpstr>
      <vt:lpstr>Creating an Entra application in Bicep</vt:lpstr>
      <vt:lpstr>Using managed identity as federated identity credential</vt:lpstr>
      <vt:lpstr>Configuring built-in authentication</vt:lpstr>
      <vt:lpstr>Configuring  built-in authentication in Bicep</vt:lpstr>
      <vt:lpstr>Demo: built-in authentication</vt:lpstr>
      <vt:lpstr>Network security for AI apps</vt:lpstr>
      <vt:lpstr>Securely networked architecture (internal facing app)</vt:lpstr>
      <vt:lpstr>VNet configuration in Bicep</vt:lpstr>
      <vt:lpstr>Azure Network Security Groups (NSG)</vt:lpstr>
      <vt:lpstr>Private endpoints and DNS zones</vt:lpstr>
      <vt:lpstr>Private endpoints in Bicep</vt:lpstr>
      <vt:lpstr>Securely networked architecture (public app)</vt:lpstr>
      <vt:lpstr>Azure Web Application Firewall (WAF): Front Door or Application Gateway?</vt:lpstr>
      <vt:lpstr>Azure  Front Door  with WAF in Bicep</vt:lpstr>
      <vt:lpstr>Continuous security for AI</vt:lpstr>
      <vt:lpstr>Protect AI apps from code to runtime</vt:lpstr>
      <vt:lpstr>Built-in Security in Azure AI Foundry</vt:lpstr>
      <vt:lpstr>Defender for Cloud</vt:lpstr>
      <vt:lpstr>DfC recommendations: RAG without VNet</vt:lpstr>
      <vt:lpstr>DfC recommendations: RAG with VNet</vt:lpstr>
      <vt:lpstr>Threat protection for AI workloads</vt:lpstr>
      <vt:lpstr>GitHub actions  for security recommendations </vt:lpstr>
      <vt:lpstr>GitHub actions for security recommendations: Results </vt:lpstr>
      <vt:lpstr>Wrap up</vt:lpstr>
      <vt:lpstr>Get started with our samples</vt:lpstr>
    </vt:vector>
  </TitlesOfParts>
  <Manager/>
  <Company>Microsoft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AI applications on Azure</dc:title>
  <dc:subject>Microsoft AI Tour FY26</dc:subject>
  <dc:creator>&lt;Speaker name here&gt;</dc:creator>
  <cp:keywords/>
  <dc:description/>
  <cp:lastModifiedBy>praveen yellamaraju</cp:lastModifiedBy>
  <cp:revision>23</cp:revision>
  <cp:lastPrinted>2023-02-15T20:48:24Z</cp:lastPrinted>
  <dcterms:created xsi:type="dcterms:W3CDTF">2024-03-26T16:56:22Z</dcterms:created>
  <dcterms:modified xsi:type="dcterms:W3CDTF">2025-11-07T12:31:19Z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